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310" r:id="rId2"/>
    <p:sldId id="316" r:id="rId3"/>
    <p:sldId id="520" r:id="rId4"/>
    <p:sldId id="538" r:id="rId5"/>
    <p:sldId id="276" r:id="rId6"/>
    <p:sldId id="443" r:id="rId7"/>
    <p:sldId id="290" r:id="rId8"/>
    <p:sldId id="588" r:id="rId9"/>
    <p:sldId id="589" r:id="rId10"/>
    <p:sldId id="594" r:id="rId11"/>
    <p:sldId id="590" r:id="rId12"/>
    <p:sldId id="591" r:id="rId13"/>
    <p:sldId id="592" r:id="rId14"/>
    <p:sldId id="593" r:id="rId15"/>
    <p:sldId id="423" r:id="rId16"/>
    <p:sldId id="595" r:id="rId17"/>
    <p:sldId id="549" r:id="rId18"/>
    <p:sldId id="546" r:id="rId19"/>
    <p:sldId id="550" r:id="rId20"/>
    <p:sldId id="547" r:id="rId21"/>
    <p:sldId id="552" r:id="rId22"/>
    <p:sldId id="548" r:id="rId23"/>
    <p:sldId id="553" r:id="rId24"/>
    <p:sldId id="555" r:id="rId25"/>
    <p:sldId id="556" r:id="rId26"/>
    <p:sldId id="537" r:id="rId27"/>
    <p:sldId id="562" r:id="rId28"/>
    <p:sldId id="557" r:id="rId29"/>
    <p:sldId id="559" r:id="rId30"/>
    <p:sldId id="561" r:id="rId31"/>
    <p:sldId id="563" r:id="rId32"/>
    <p:sldId id="565" r:id="rId33"/>
    <p:sldId id="597" r:id="rId34"/>
    <p:sldId id="378" r:id="rId35"/>
    <p:sldId id="596" r:id="rId36"/>
    <p:sldId id="373" r:id="rId37"/>
    <p:sldId id="417" r:id="rId38"/>
    <p:sldId id="418" r:id="rId39"/>
    <p:sldId id="507" r:id="rId40"/>
    <p:sldId id="602" r:id="rId41"/>
    <p:sldId id="604" r:id="rId42"/>
    <p:sldId id="603" r:id="rId43"/>
    <p:sldId id="608" r:id="rId44"/>
    <p:sldId id="607" r:id="rId45"/>
    <p:sldId id="606" r:id="rId46"/>
    <p:sldId id="605" r:id="rId47"/>
    <p:sldId id="539" r:id="rId48"/>
    <p:sldId id="544" r:id="rId49"/>
    <p:sldId id="541" r:id="rId50"/>
    <p:sldId id="542" r:id="rId51"/>
    <p:sldId id="543" r:id="rId52"/>
    <p:sldId id="419" r:id="rId53"/>
    <p:sldId id="587" r:id="rId54"/>
    <p:sldId id="584" r:id="rId55"/>
    <p:sldId id="585" r:id="rId56"/>
    <p:sldId id="586" r:id="rId57"/>
    <p:sldId id="598" r:id="rId58"/>
    <p:sldId id="599" r:id="rId59"/>
    <p:sldId id="601" r:id="rId60"/>
    <p:sldId id="609" r:id="rId61"/>
    <p:sldId id="600" r:id="rId62"/>
    <p:sldId id="321" r:id="rId63"/>
    <p:sldId id="564" r:id="rId64"/>
    <p:sldId id="610" r:id="rId65"/>
    <p:sldId id="309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la Casey" initials="OC" lastIdx="16" clrIdx="0">
    <p:extLst>
      <p:ext uri="{19B8F6BF-5375-455C-9EA6-DF929625EA0E}">
        <p15:presenceInfo xmlns:p15="http://schemas.microsoft.com/office/powerpoint/2012/main" userId="S::orla@momentumconsulting.ie::ee9f56f0-43a2-47ae-a5b8-d4a7d2f5cec3" providerId="AD"/>
      </p:ext>
    </p:extLst>
  </p:cmAuthor>
  <p:cmAuthor id="2" name="Grace Roche" initials="GR" lastIdx="1" clrIdx="1">
    <p:extLst>
      <p:ext uri="{19B8F6BF-5375-455C-9EA6-DF929625EA0E}">
        <p15:presenceInfo xmlns:p15="http://schemas.microsoft.com/office/powerpoint/2012/main" userId="Grace Roche" providerId="None"/>
      </p:ext>
    </p:extLst>
  </p:cmAuthor>
  <p:cmAuthor id="3" name="Grace Lyons" initials="GL" lastIdx="13" clrIdx="2">
    <p:extLst>
      <p:ext uri="{19B8F6BF-5375-455C-9EA6-DF929625EA0E}">
        <p15:presenceInfo xmlns:p15="http://schemas.microsoft.com/office/powerpoint/2012/main" userId="b64fb77dec8691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5AB0"/>
    <a:srgbClr val="BA0A94"/>
    <a:srgbClr val="68BBAF"/>
    <a:srgbClr val="7F4182"/>
    <a:srgbClr val="6D6E6C"/>
    <a:srgbClr val="A3CEC2"/>
    <a:srgbClr val="161741"/>
    <a:srgbClr val="4852A4"/>
    <a:srgbClr val="E5CCE6"/>
    <a:srgbClr val="392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33" autoAdjust="0"/>
    <p:restoredTop sz="92024" autoAdjust="0"/>
  </p:normalViewPr>
  <p:slideViewPr>
    <p:cSldViewPr snapToGrid="0" snapToObjects="1">
      <p:cViewPr varScale="1">
        <p:scale>
          <a:sx n="109" d="100"/>
          <a:sy n="109" d="100"/>
        </p:scale>
        <p:origin x="47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-13568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32E1B7-DC74-49E7-9459-E67D8652A61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9FA550-EA76-4078-88E0-54A0A460C1F7}">
      <dgm:prSet/>
      <dgm:spPr/>
      <dgm:t>
        <a:bodyPr/>
        <a:lstStyle/>
        <a:p>
          <a:r>
            <a:rPr lang="pt-PT" dirty="0"/>
            <a:t>A formação diminui a probabilidade de erros e outros problemas, minimizando o risco (por exemplo, formação em saúde e segurança)</a:t>
          </a:r>
          <a:endParaRPr lang="en-US" dirty="0"/>
        </a:p>
      </dgm:t>
    </dgm:pt>
    <dgm:pt modelId="{AC479914-2BD1-4F3D-BEB0-C83F0D7DF240}" type="parTrans" cxnId="{2ECBE249-E5A3-4759-A8C0-24BE5528A993}">
      <dgm:prSet/>
      <dgm:spPr/>
      <dgm:t>
        <a:bodyPr/>
        <a:lstStyle/>
        <a:p>
          <a:endParaRPr lang="en-US"/>
        </a:p>
      </dgm:t>
    </dgm:pt>
    <dgm:pt modelId="{A73E2F8B-0EF5-4C17-ABBD-9A3DC875F71D}" type="sibTrans" cxnId="{2ECBE249-E5A3-4759-A8C0-24BE5528A993}">
      <dgm:prSet/>
      <dgm:spPr/>
      <dgm:t>
        <a:bodyPr/>
        <a:lstStyle/>
        <a:p>
          <a:endParaRPr lang="en-US"/>
        </a:p>
      </dgm:t>
    </dgm:pt>
    <dgm:pt modelId="{F8625DC3-52D1-45EF-A0EA-C167B29689B3}">
      <dgm:prSet/>
      <dgm:spPr/>
      <dgm:t>
        <a:bodyPr/>
        <a:lstStyle/>
        <a:p>
          <a:r>
            <a:rPr lang="pt-PT" dirty="0"/>
            <a:t>Demonstra que o seu comité acredita num elevado critério de qualidade</a:t>
          </a:r>
          <a:endParaRPr lang="en-US" dirty="0"/>
        </a:p>
      </dgm:t>
    </dgm:pt>
    <dgm:pt modelId="{55C70F76-F051-4059-943B-76228C23418B}" type="parTrans" cxnId="{E287780E-2697-41C2-BCFA-58CE5547282D}">
      <dgm:prSet/>
      <dgm:spPr/>
      <dgm:t>
        <a:bodyPr/>
        <a:lstStyle/>
        <a:p>
          <a:endParaRPr lang="en-US"/>
        </a:p>
      </dgm:t>
    </dgm:pt>
    <dgm:pt modelId="{16FBAB5D-7132-428D-A06C-4E32C8715172}" type="sibTrans" cxnId="{E287780E-2697-41C2-BCFA-58CE5547282D}">
      <dgm:prSet/>
      <dgm:spPr/>
      <dgm:t>
        <a:bodyPr/>
        <a:lstStyle/>
        <a:p>
          <a:endParaRPr lang="en-US"/>
        </a:p>
      </dgm:t>
    </dgm:pt>
    <dgm:pt modelId="{A12DA8F4-1F63-4DB6-93EA-9D433A11AB2E}">
      <dgm:prSet/>
      <dgm:spPr/>
      <dgm:t>
        <a:bodyPr/>
        <a:lstStyle/>
        <a:p>
          <a:r>
            <a:rPr lang="pt-PT" dirty="0"/>
            <a:t>Algumas organizações recorrem a cursos de formação como parte do seu processo de seleção de voluntários</a:t>
          </a:r>
          <a:endParaRPr lang="en-US" dirty="0"/>
        </a:p>
      </dgm:t>
    </dgm:pt>
    <dgm:pt modelId="{93B17009-3606-4665-8A95-26CC19D2CEB3}" type="parTrans" cxnId="{0CAC216B-BF42-4362-8E1E-E0662F77330A}">
      <dgm:prSet/>
      <dgm:spPr/>
      <dgm:t>
        <a:bodyPr/>
        <a:lstStyle/>
        <a:p>
          <a:endParaRPr lang="en-US"/>
        </a:p>
      </dgm:t>
    </dgm:pt>
    <dgm:pt modelId="{0F927BA6-AB96-485F-80AE-6DA053E1D517}" type="sibTrans" cxnId="{0CAC216B-BF42-4362-8E1E-E0662F77330A}">
      <dgm:prSet/>
      <dgm:spPr/>
      <dgm:t>
        <a:bodyPr/>
        <a:lstStyle/>
        <a:p>
          <a:endParaRPr lang="en-US"/>
        </a:p>
      </dgm:t>
    </dgm:pt>
    <dgm:pt modelId="{D024E28B-90E8-44DD-B407-AB4792B88AAC}">
      <dgm:prSet/>
      <dgm:spPr/>
      <dgm:t>
        <a:bodyPr/>
        <a:lstStyle/>
        <a:p>
          <a:r>
            <a:rPr lang="pt-PT" dirty="0"/>
            <a:t>A formação pode aumentar as competências pessoais e a sensibilização, para que os voluntários possam agir de forma mais eficaz como indivíduos e, portanto, fazer o seu trabalho voluntário de forma mais eficaz</a:t>
          </a:r>
          <a:endParaRPr lang="en-US" dirty="0"/>
        </a:p>
      </dgm:t>
    </dgm:pt>
    <dgm:pt modelId="{E2D97026-CACB-4561-A3F4-D658654F1C49}" type="parTrans" cxnId="{1B0B76B8-FE26-4D97-80B9-F09ABCF5822E}">
      <dgm:prSet/>
      <dgm:spPr/>
      <dgm:t>
        <a:bodyPr/>
        <a:lstStyle/>
        <a:p>
          <a:endParaRPr lang="en-US"/>
        </a:p>
      </dgm:t>
    </dgm:pt>
    <dgm:pt modelId="{88919E1F-1782-471E-AD50-69530518F418}" type="sibTrans" cxnId="{1B0B76B8-FE26-4D97-80B9-F09ABCF5822E}">
      <dgm:prSet/>
      <dgm:spPr/>
      <dgm:t>
        <a:bodyPr/>
        <a:lstStyle/>
        <a:p>
          <a:endParaRPr lang="en-US"/>
        </a:p>
      </dgm:t>
    </dgm:pt>
    <dgm:pt modelId="{439DE978-827C-4165-9881-5869A4B28596}">
      <dgm:prSet/>
      <dgm:spPr/>
      <dgm:t>
        <a:bodyPr/>
        <a:lstStyle/>
        <a:p>
          <a:r>
            <a:rPr lang="pt-PT" dirty="0"/>
            <a:t>Pode também melhorar a consciência interpessoal e de grupo, para que os voluntários trabalhem eficazmente </a:t>
          </a:r>
          <a:endParaRPr lang="en-US" dirty="0"/>
        </a:p>
      </dgm:t>
    </dgm:pt>
    <dgm:pt modelId="{11F0FDA3-A1E1-410D-BB43-3DEE3C4CF578}" type="parTrans" cxnId="{F2AC0DB7-C709-49FF-9993-F2CC509AE3EC}">
      <dgm:prSet/>
      <dgm:spPr/>
      <dgm:t>
        <a:bodyPr/>
        <a:lstStyle/>
        <a:p>
          <a:endParaRPr lang="en-US"/>
        </a:p>
      </dgm:t>
    </dgm:pt>
    <dgm:pt modelId="{CDBCD73A-2D5E-465E-B74D-439B9671E7C5}" type="sibTrans" cxnId="{F2AC0DB7-C709-49FF-9993-F2CC509AE3EC}">
      <dgm:prSet/>
      <dgm:spPr/>
      <dgm:t>
        <a:bodyPr/>
        <a:lstStyle/>
        <a:p>
          <a:endParaRPr lang="en-US"/>
        </a:p>
      </dgm:t>
    </dgm:pt>
    <dgm:pt modelId="{3C13BA51-0319-4A32-AE15-FF05D94C414B}" type="pres">
      <dgm:prSet presAssocID="{1F32E1B7-DC74-49E7-9459-E67D8652A610}" presName="diagram" presStyleCnt="0">
        <dgm:presLayoutVars>
          <dgm:dir/>
          <dgm:resizeHandles val="exact"/>
        </dgm:presLayoutVars>
      </dgm:prSet>
      <dgm:spPr/>
    </dgm:pt>
    <dgm:pt modelId="{328866A4-2404-4AC5-81F7-4D7B9589887F}" type="pres">
      <dgm:prSet presAssocID="{249FA550-EA76-4078-88E0-54A0A460C1F7}" presName="node" presStyleLbl="node1" presStyleIdx="0" presStyleCnt="5">
        <dgm:presLayoutVars>
          <dgm:bulletEnabled val="1"/>
        </dgm:presLayoutVars>
      </dgm:prSet>
      <dgm:spPr/>
    </dgm:pt>
    <dgm:pt modelId="{A8047D64-0AFB-4F17-BF11-063639577DB5}" type="pres">
      <dgm:prSet presAssocID="{A73E2F8B-0EF5-4C17-ABBD-9A3DC875F71D}" presName="sibTrans" presStyleCnt="0"/>
      <dgm:spPr/>
    </dgm:pt>
    <dgm:pt modelId="{0EA21E32-DC04-4161-AA5E-EA2EA6123638}" type="pres">
      <dgm:prSet presAssocID="{F8625DC3-52D1-45EF-A0EA-C167B29689B3}" presName="node" presStyleLbl="node1" presStyleIdx="1" presStyleCnt="5">
        <dgm:presLayoutVars>
          <dgm:bulletEnabled val="1"/>
        </dgm:presLayoutVars>
      </dgm:prSet>
      <dgm:spPr/>
    </dgm:pt>
    <dgm:pt modelId="{82F11CC9-E02F-43CC-95A9-713FF104B703}" type="pres">
      <dgm:prSet presAssocID="{16FBAB5D-7132-428D-A06C-4E32C8715172}" presName="sibTrans" presStyleCnt="0"/>
      <dgm:spPr/>
    </dgm:pt>
    <dgm:pt modelId="{6FFF5EF1-A531-4C58-9250-B7326AFE7C5B}" type="pres">
      <dgm:prSet presAssocID="{A12DA8F4-1F63-4DB6-93EA-9D433A11AB2E}" presName="node" presStyleLbl="node1" presStyleIdx="2" presStyleCnt="5">
        <dgm:presLayoutVars>
          <dgm:bulletEnabled val="1"/>
        </dgm:presLayoutVars>
      </dgm:prSet>
      <dgm:spPr/>
    </dgm:pt>
    <dgm:pt modelId="{09713CFA-7404-4453-8C72-132E047216F8}" type="pres">
      <dgm:prSet presAssocID="{0F927BA6-AB96-485F-80AE-6DA053E1D517}" presName="sibTrans" presStyleCnt="0"/>
      <dgm:spPr/>
    </dgm:pt>
    <dgm:pt modelId="{5512C42F-3CD1-4737-B4EA-E896E6FCB2C5}" type="pres">
      <dgm:prSet presAssocID="{D024E28B-90E8-44DD-B407-AB4792B88AAC}" presName="node" presStyleLbl="node1" presStyleIdx="3" presStyleCnt="5">
        <dgm:presLayoutVars>
          <dgm:bulletEnabled val="1"/>
        </dgm:presLayoutVars>
      </dgm:prSet>
      <dgm:spPr/>
    </dgm:pt>
    <dgm:pt modelId="{95D29C29-3AF9-48EE-A25C-1E759E831137}" type="pres">
      <dgm:prSet presAssocID="{88919E1F-1782-471E-AD50-69530518F418}" presName="sibTrans" presStyleCnt="0"/>
      <dgm:spPr/>
    </dgm:pt>
    <dgm:pt modelId="{17EA05B1-6232-43B6-BB89-B66B372CAC09}" type="pres">
      <dgm:prSet presAssocID="{439DE978-827C-4165-9881-5869A4B28596}" presName="node" presStyleLbl="node1" presStyleIdx="4" presStyleCnt="5">
        <dgm:presLayoutVars>
          <dgm:bulletEnabled val="1"/>
        </dgm:presLayoutVars>
      </dgm:prSet>
      <dgm:spPr/>
    </dgm:pt>
  </dgm:ptLst>
  <dgm:cxnLst>
    <dgm:cxn modelId="{E287780E-2697-41C2-BCFA-58CE5547282D}" srcId="{1F32E1B7-DC74-49E7-9459-E67D8652A610}" destId="{F8625DC3-52D1-45EF-A0EA-C167B29689B3}" srcOrd="1" destOrd="0" parTransId="{55C70F76-F051-4059-943B-76228C23418B}" sibTransId="{16FBAB5D-7132-428D-A06C-4E32C8715172}"/>
    <dgm:cxn modelId="{D0F3C314-FA60-4048-BF59-73CA38A865D1}" type="presOf" srcId="{D024E28B-90E8-44DD-B407-AB4792B88AAC}" destId="{5512C42F-3CD1-4737-B4EA-E896E6FCB2C5}" srcOrd="0" destOrd="0" presId="urn:microsoft.com/office/officeart/2005/8/layout/default"/>
    <dgm:cxn modelId="{A5F4A03A-9317-4A15-8E03-9A91D7247EDD}" type="presOf" srcId="{249FA550-EA76-4078-88E0-54A0A460C1F7}" destId="{328866A4-2404-4AC5-81F7-4D7B9589887F}" srcOrd="0" destOrd="0" presId="urn:microsoft.com/office/officeart/2005/8/layout/default"/>
    <dgm:cxn modelId="{2ECBE249-E5A3-4759-A8C0-24BE5528A993}" srcId="{1F32E1B7-DC74-49E7-9459-E67D8652A610}" destId="{249FA550-EA76-4078-88E0-54A0A460C1F7}" srcOrd="0" destOrd="0" parTransId="{AC479914-2BD1-4F3D-BEB0-C83F0D7DF240}" sibTransId="{A73E2F8B-0EF5-4C17-ABBD-9A3DC875F71D}"/>
    <dgm:cxn modelId="{0CAC216B-BF42-4362-8E1E-E0662F77330A}" srcId="{1F32E1B7-DC74-49E7-9459-E67D8652A610}" destId="{A12DA8F4-1F63-4DB6-93EA-9D433A11AB2E}" srcOrd="2" destOrd="0" parTransId="{93B17009-3606-4665-8A95-26CC19D2CEB3}" sibTransId="{0F927BA6-AB96-485F-80AE-6DA053E1D517}"/>
    <dgm:cxn modelId="{F2AC0DB7-C709-49FF-9993-F2CC509AE3EC}" srcId="{1F32E1B7-DC74-49E7-9459-E67D8652A610}" destId="{439DE978-827C-4165-9881-5869A4B28596}" srcOrd="4" destOrd="0" parTransId="{11F0FDA3-A1E1-410D-BB43-3DEE3C4CF578}" sibTransId="{CDBCD73A-2D5E-465E-B74D-439B9671E7C5}"/>
    <dgm:cxn modelId="{1B0B76B8-FE26-4D97-80B9-F09ABCF5822E}" srcId="{1F32E1B7-DC74-49E7-9459-E67D8652A610}" destId="{D024E28B-90E8-44DD-B407-AB4792B88AAC}" srcOrd="3" destOrd="0" parTransId="{E2D97026-CACB-4561-A3F4-D658654F1C49}" sibTransId="{88919E1F-1782-471E-AD50-69530518F418}"/>
    <dgm:cxn modelId="{B3D5BAE5-361A-4A9D-81E1-7217595686E1}" type="presOf" srcId="{F8625DC3-52D1-45EF-A0EA-C167B29689B3}" destId="{0EA21E32-DC04-4161-AA5E-EA2EA6123638}" srcOrd="0" destOrd="0" presId="urn:microsoft.com/office/officeart/2005/8/layout/default"/>
    <dgm:cxn modelId="{9952F9ED-5D96-402E-BA1F-C07CAB0857B3}" type="presOf" srcId="{A12DA8F4-1F63-4DB6-93EA-9D433A11AB2E}" destId="{6FFF5EF1-A531-4C58-9250-B7326AFE7C5B}" srcOrd="0" destOrd="0" presId="urn:microsoft.com/office/officeart/2005/8/layout/default"/>
    <dgm:cxn modelId="{DB323DF1-0D56-42B5-9FA8-490A829C69A3}" type="presOf" srcId="{439DE978-827C-4165-9881-5869A4B28596}" destId="{17EA05B1-6232-43B6-BB89-B66B372CAC09}" srcOrd="0" destOrd="0" presId="urn:microsoft.com/office/officeart/2005/8/layout/default"/>
    <dgm:cxn modelId="{D4721AFA-F9A5-4E84-8399-8AA1B4329EDB}" type="presOf" srcId="{1F32E1B7-DC74-49E7-9459-E67D8652A610}" destId="{3C13BA51-0319-4A32-AE15-FF05D94C414B}" srcOrd="0" destOrd="0" presId="urn:microsoft.com/office/officeart/2005/8/layout/default"/>
    <dgm:cxn modelId="{10C86D9A-C85F-472D-AF5A-551C918BA936}" type="presParOf" srcId="{3C13BA51-0319-4A32-AE15-FF05D94C414B}" destId="{328866A4-2404-4AC5-81F7-4D7B9589887F}" srcOrd="0" destOrd="0" presId="urn:microsoft.com/office/officeart/2005/8/layout/default"/>
    <dgm:cxn modelId="{24045080-0E64-4D4C-A24A-CA3D84E77751}" type="presParOf" srcId="{3C13BA51-0319-4A32-AE15-FF05D94C414B}" destId="{A8047D64-0AFB-4F17-BF11-063639577DB5}" srcOrd="1" destOrd="0" presId="urn:microsoft.com/office/officeart/2005/8/layout/default"/>
    <dgm:cxn modelId="{D1D990AE-E5CA-43C0-94FF-7977C42267A6}" type="presParOf" srcId="{3C13BA51-0319-4A32-AE15-FF05D94C414B}" destId="{0EA21E32-DC04-4161-AA5E-EA2EA6123638}" srcOrd="2" destOrd="0" presId="urn:microsoft.com/office/officeart/2005/8/layout/default"/>
    <dgm:cxn modelId="{3DE3FD7E-310D-41C4-B127-A731EB6E1EDB}" type="presParOf" srcId="{3C13BA51-0319-4A32-AE15-FF05D94C414B}" destId="{82F11CC9-E02F-43CC-95A9-713FF104B703}" srcOrd="3" destOrd="0" presId="urn:microsoft.com/office/officeart/2005/8/layout/default"/>
    <dgm:cxn modelId="{A6CB3FD8-125A-4646-B759-C87BB9966B28}" type="presParOf" srcId="{3C13BA51-0319-4A32-AE15-FF05D94C414B}" destId="{6FFF5EF1-A531-4C58-9250-B7326AFE7C5B}" srcOrd="4" destOrd="0" presId="urn:microsoft.com/office/officeart/2005/8/layout/default"/>
    <dgm:cxn modelId="{F1F50658-5E8E-4794-8DD7-45C53E9346D2}" type="presParOf" srcId="{3C13BA51-0319-4A32-AE15-FF05D94C414B}" destId="{09713CFA-7404-4453-8C72-132E047216F8}" srcOrd="5" destOrd="0" presId="urn:microsoft.com/office/officeart/2005/8/layout/default"/>
    <dgm:cxn modelId="{50D50DE7-FE90-4CA3-982B-BD6297FD90FC}" type="presParOf" srcId="{3C13BA51-0319-4A32-AE15-FF05D94C414B}" destId="{5512C42F-3CD1-4737-B4EA-E896E6FCB2C5}" srcOrd="6" destOrd="0" presId="urn:microsoft.com/office/officeart/2005/8/layout/default"/>
    <dgm:cxn modelId="{77445C0B-E3D4-4D23-99DA-6DD25F1031F9}" type="presParOf" srcId="{3C13BA51-0319-4A32-AE15-FF05D94C414B}" destId="{95D29C29-3AF9-48EE-A25C-1E759E831137}" srcOrd="7" destOrd="0" presId="urn:microsoft.com/office/officeart/2005/8/layout/default"/>
    <dgm:cxn modelId="{BF63876D-9B6F-4447-85DF-C18630A06D85}" type="presParOf" srcId="{3C13BA51-0319-4A32-AE15-FF05D94C414B}" destId="{17EA05B1-6232-43B6-BB89-B66B372CAC0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6EF2BD-732C-4262-B176-A1157E60249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86A5D6-50D6-4437-B281-E3C736808EA8}">
      <dgm:prSet/>
      <dgm:spPr/>
      <dgm:t>
        <a:bodyPr/>
        <a:lstStyle/>
        <a:p>
          <a:r>
            <a:rPr lang="en-US" dirty="0"/>
            <a:t>O </a:t>
          </a:r>
          <a:r>
            <a:rPr lang="en-US" dirty="0" err="1"/>
            <a:t>futuro</a:t>
          </a:r>
          <a:r>
            <a:rPr lang="en-US" dirty="0"/>
            <a:t> das </a:t>
          </a:r>
          <a:r>
            <a:rPr lang="en-US" dirty="0" err="1"/>
            <a:t>comunidades</a:t>
          </a:r>
          <a:r>
            <a:rPr lang="en-US" dirty="0"/>
            <a:t> </a:t>
          </a:r>
          <a:r>
            <a:rPr lang="en-US" dirty="0" err="1"/>
            <a:t>é</a:t>
          </a:r>
          <a:r>
            <a:rPr lang="en-US" dirty="0"/>
            <a:t> </a:t>
          </a:r>
          <a:r>
            <a:rPr lang="en-US" dirty="0" err="1"/>
            <a:t>inclusivo</a:t>
          </a:r>
          <a:endParaRPr lang="en-US" dirty="0"/>
        </a:p>
      </dgm:t>
    </dgm:pt>
    <dgm:pt modelId="{407AD385-0AE2-408F-B4F1-E1310A858437}" type="parTrans" cxnId="{79F0357F-0EB9-45DA-A8C4-4CCA057024FA}">
      <dgm:prSet/>
      <dgm:spPr/>
      <dgm:t>
        <a:bodyPr/>
        <a:lstStyle/>
        <a:p>
          <a:endParaRPr lang="en-US"/>
        </a:p>
      </dgm:t>
    </dgm:pt>
    <dgm:pt modelId="{3B001072-5F3D-4094-A7F9-5CDD0AD17487}" type="sibTrans" cxnId="{79F0357F-0EB9-45DA-A8C4-4CCA057024FA}">
      <dgm:prSet/>
      <dgm:spPr/>
      <dgm:t>
        <a:bodyPr/>
        <a:lstStyle/>
        <a:p>
          <a:endParaRPr lang="en-US"/>
        </a:p>
      </dgm:t>
    </dgm:pt>
    <dgm:pt modelId="{0A4CD643-764F-48C8-AF9B-C18E3032110D}">
      <dgm:prSet/>
      <dgm:spPr/>
      <dgm:t>
        <a:bodyPr/>
        <a:lstStyle/>
        <a:p>
          <a:r>
            <a:rPr lang="pt-PT" dirty="0"/>
            <a:t>A inclusão significa apelar a diversos grupos para participarem na vida comunitária. </a:t>
          </a:r>
          <a:endParaRPr lang="en-US" dirty="0"/>
        </a:p>
      </dgm:t>
    </dgm:pt>
    <dgm:pt modelId="{FF7DFC21-299F-494C-80CE-83EF0FBF0AFD}" type="parTrans" cxnId="{4E9CAE73-8FE7-4074-9129-1154766380BB}">
      <dgm:prSet/>
      <dgm:spPr/>
      <dgm:t>
        <a:bodyPr/>
        <a:lstStyle/>
        <a:p>
          <a:endParaRPr lang="en-US"/>
        </a:p>
      </dgm:t>
    </dgm:pt>
    <dgm:pt modelId="{F313CB10-4936-4CFC-8047-24BCB3EB78B7}" type="sibTrans" cxnId="{4E9CAE73-8FE7-4074-9129-1154766380BB}">
      <dgm:prSet/>
      <dgm:spPr/>
      <dgm:t>
        <a:bodyPr/>
        <a:lstStyle/>
        <a:p>
          <a:endParaRPr lang="en-US"/>
        </a:p>
      </dgm:t>
    </dgm:pt>
    <dgm:pt modelId="{9A20A7BA-FCC4-45EA-B9FC-297518DF5B26}">
      <dgm:prSet/>
      <dgm:spPr/>
      <dgm:t>
        <a:bodyPr/>
        <a:lstStyle/>
        <a:p>
          <a:r>
            <a:rPr lang="pt-PT" dirty="0"/>
            <a:t>É o sentimento pertença que faz com que cada indivíduo se sinta aceite por aquilo que são. </a:t>
          </a:r>
          <a:endParaRPr lang="en-US" dirty="0"/>
        </a:p>
      </dgm:t>
    </dgm:pt>
    <dgm:pt modelId="{CADDAA87-6B50-4F1C-A9CE-6EE40E2FB1A1}" type="parTrans" cxnId="{CF5CAC05-1BE6-463E-88EA-8F461FD6D852}">
      <dgm:prSet/>
      <dgm:spPr/>
      <dgm:t>
        <a:bodyPr/>
        <a:lstStyle/>
        <a:p>
          <a:endParaRPr lang="en-US"/>
        </a:p>
      </dgm:t>
    </dgm:pt>
    <dgm:pt modelId="{FD4D58F8-5D7B-42FA-8909-8387D55C1428}" type="sibTrans" cxnId="{CF5CAC05-1BE6-463E-88EA-8F461FD6D852}">
      <dgm:prSet/>
      <dgm:spPr/>
      <dgm:t>
        <a:bodyPr/>
        <a:lstStyle/>
        <a:p>
          <a:endParaRPr lang="en-US"/>
        </a:p>
      </dgm:t>
    </dgm:pt>
    <dgm:pt modelId="{B740E45D-6B17-4B01-BB6C-B8138D85C976}" type="pres">
      <dgm:prSet presAssocID="{C86EF2BD-732C-4262-B176-A1157E602498}" presName="outerComposite" presStyleCnt="0">
        <dgm:presLayoutVars>
          <dgm:chMax val="5"/>
          <dgm:dir/>
          <dgm:resizeHandles val="exact"/>
        </dgm:presLayoutVars>
      </dgm:prSet>
      <dgm:spPr/>
    </dgm:pt>
    <dgm:pt modelId="{C97D40BE-6856-4C2C-A499-E946EBEFC448}" type="pres">
      <dgm:prSet presAssocID="{C86EF2BD-732C-4262-B176-A1157E602498}" presName="dummyMaxCanvas" presStyleCnt="0">
        <dgm:presLayoutVars/>
      </dgm:prSet>
      <dgm:spPr/>
    </dgm:pt>
    <dgm:pt modelId="{F348B91E-E443-4FB2-B7C3-23CC4668754C}" type="pres">
      <dgm:prSet presAssocID="{C86EF2BD-732C-4262-B176-A1157E602498}" presName="ThreeNodes_1" presStyleLbl="node1" presStyleIdx="0" presStyleCnt="3">
        <dgm:presLayoutVars>
          <dgm:bulletEnabled val="1"/>
        </dgm:presLayoutVars>
      </dgm:prSet>
      <dgm:spPr/>
    </dgm:pt>
    <dgm:pt modelId="{D1174FE4-B210-4471-B787-480C11011881}" type="pres">
      <dgm:prSet presAssocID="{C86EF2BD-732C-4262-B176-A1157E602498}" presName="ThreeNodes_2" presStyleLbl="node1" presStyleIdx="1" presStyleCnt="3">
        <dgm:presLayoutVars>
          <dgm:bulletEnabled val="1"/>
        </dgm:presLayoutVars>
      </dgm:prSet>
      <dgm:spPr/>
    </dgm:pt>
    <dgm:pt modelId="{9BE9053D-862C-489B-9100-4CA9AA708ECE}" type="pres">
      <dgm:prSet presAssocID="{C86EF2BD-732C-4262-B176-A1157E602498}" presName="ThreeNodes_3" presStyleLbl="node1" presStyleIdx="2" presStyleCnt="3">
        <dgm:presLayoutVars>
          <dgm:bulletEnabled val="1"/>
        </dgm:presLayoutVars>
      </dgm:prSet>
      <dgm:spPr/>
    </dgm:pt>
    <dgm:pt modelId="{38E0F02F-4F2E-4451-BEC2-DC814D21B0AE}" type="pres">
      <dgm:prSet presAssocID="{C86EF2BD-732C-4262-B176-A1157E602498}" presName="ThreeConn_1-2" presStyleLbl="fgAccFollowNode1" presStyleIdx="0" presStyleCnt="2">
        <dgm:presLayoutVars>
          <dgm:bulletEnabled val="1"/>
        </dgm:presLayoutVars>
      </dgm:prSet>
      <dgm:spPr/>
    </dgm:pt>
    <dgm:pt modelId="{98459B2C-7F39-4426-BA10-34925826BE62}" type="pres">
      <dgm:prSet presAssocID="{C86EF2BD-732C-4262-B176-A1157E602498}" presName="ThreeConn_2-3" presStyleLbl="fgAccFollowNode1" presStyleIdx="1" presStyleCnt="2">
        <dgm:presLayoutVars>
          <dgm:bulletEnabled val="1"/>
        </dgm:presLayoutVars>
      </dgm:prSet>
      <dgm:spPr/>
    </dgm:pt>
    <dgm:pt modelId="{545874EF-BDF8-4482-AC19-DF52B2948725}" type="pres">
      <dgm:prSet presAssocID="{C86EF2BD-732C-4262-B176-A1157E602498}" presName="ThreeNodes_1_text" presStyleLbl="node1" presStyleIdx="2" presStyleCnt="3">
        <dgm:presLayoutVars>
          <dgm:bulletEnabled val="1"/>
        </dgm:presLayoutVars>
      </dgm:prSet>
      <dgm:spPr/>
    </dgm:pt>
    <dgm:pt modelId="{312646F0-835C-48EE-9B20-3D947A70362D}" type="pres">
      <dgm:prSet presAssocID="{C86EF2BD-732C-4262-B176-A1157E602498}" presName="ThreeNodes_2_text" presStyleLbl="node1" presStyleIdx="2" presStyleCnt="3">
        <dgm:presLayoutVars>
          <dgm:bulletEnabled val="1"/>
        </dgm:presLayoutVars>
      </dgm:prSet>
      <dgm:spPr/>
    </dgm:pt>
    <dgm:pt modelId="{E10DDB00-0FE7-4A37-8501-FF363A8EAA38}" type="pres">
      <dgm:prSet presAssocID="{C86EF2BD-732C-4262-B176-A1157E60249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F5CAC05-1BE6-463E-88EA-8F461FD6D852}" srcId="{C86EF2BD-732C-4262-B176-A1157E602498}" destId="{9A20A7BA-FCC4-45EA-B9FC-297518DF5B26}" srcOrd="2" destOrd="0" parTransId="{CADDAA87-6B50-4F1C-A9CE-6EE40E2FB1A1}" sibTransId="{FD4D58F8-5D7B-42FA-8909-8387D55C1428}"/>
    <dgm:cxn modelId="{007A7006-28DA-474D-99EA-FA817FF63ED2}" type="presOf" srcId="{0A4CD643-764F-48C8-AF9B-C18E3032110D}" destId="{D1174FE4-B210-4471-B787-480C11011881}" srcOrd="0" destOrd="0" presId="urn:microsoft.com/office/officeart/2005/8/layout/vProcess5"/>
    <dgm:cxn modelId="{D7380C09-2254-4AE2-B623-6CF0AAB49D29}" type="presOf" srcId="{0A4CD643-764F-48C8-AF9B-C18E3032110D}" destId="{312646F0-835C-48EE-9B20-3D947A70362D}" srcOrd="1" destOrd="0" presId="urn:microsoft.com/office/officeart/2005/8/layout/vProcess5"/>
    <dgm:cxn modelId="{6C99831D-4C18-43D7-AE67-6A7936376D4A}" type="presOf" srcId="{8986A5D6-50D6-4437-B281-E3C736808EA8}" destId="{545874EF-BDF8-4482-AC19-DF52B2948725}" srcOrd="1" destOrd="0" presId="urn:microsoft.com/office/officeart/2005/8/layout/vProcess5"/>
    <dgm:cxn modelId="{4E9CAE73-8FE7-4074-9129-1154766380BB}" srcId="{C86EF2BD-732C-4262-B176-A1157E602498}" destId="{0A4CD643-764F-48C8-AF9B-C18E3032110D}" srcOrd="1" destOrd="0" parTransId="{FF7DFC21-299F-494C-80CE-83EF0FBF0AFD}" sibTransId="{F313CB10-4936-4CFC-8047-24BCB3EB78B7}"/>
    <dgm:cxn modelId="{79F0357F-0EB9-45DA-A8C4-4CCA057024FA}" srcId="{C86EF2BD-732C-4262-B176-A1157E602498}" destId="{8986A5D6-50D6-4437-B281-E3C736808EA8}" srcOrd="0" destOrd="0" parTransId="{407AD385-0AE2-408F-B4F1-E1310A858437}" sibTransId="{3B001072-5F3D-4094-A7F9-5CDD0AD17487}"/>
    <dgm:cxn modelId="{0FED3180-B8AC-4E9E-AF29-49FA5EE75314}" type="presOf" srcId="{3B001072-5F3D-4094-A7F9-5CDD0AD17487}" destId="{38E0F02F-4F2E-4451-BEC2-DC814D21B0AE}" srcOrd="0" destOrd="0" presId="urn:microsoft.com/office/officeart/2005/8/layout/vProcess5"/>
    <dgm:cxn modelId="{2B32DB8F-0CA0-495A-A850-E0C1C78A2FAD}" type="presOf" srcId="{8986A5D6-50D6-4437-B281-E3C736808EA8}" destId="{F348B91E-E443-4FB2-B7C3-23CC4668754C}" srcOrd="0" destOrd="0" presId="urn:microsoft.com/office/officeart/2005/8/layout/vProcess5"/>
    <dgm:cxn modelId="{A32B24A7-5BEA-42EB-A1B9-64D87CBAE6BB}" type="presOf" srcId="{9A20A7BA-FCC4-45EA-B9FC-297518DF5B26}" destId="{9BE9053D-862C-489B-9100-4CA9AA708ECE}" srcOrd="0" destOrd="0" presId="urn:microsoft.com/office/officeart/2005/8/layout/vProcess5"/>
    <dgm:cxn modelId="{C7D11EB5-B39A-41AD-B1E6-157769888CEE}" type="presOf" srcId="{F313CB10-4936-4CFC-8047-24BCB3EB78B7}" destId="{98459B2C-7F39-4426-BA10-34925826BE62}" srcOrd="0" destOrd="0" presId="urn:microsoft.com/office/officeart/2005/8/layout/vProcess5"/>
    <dgm:cxn modelId="{847E2BD0-CFE4-4798-83B0-AE9CD43F0A3F}" type="presOf" srcId="{C86EF2BD-732C-4262-B176-A1157E602498}" destId="{B740E45D-6B17-4B01-BB6C-B8138D85C976}" srcOrd="0" destOrd="0" presId="urn:microsoft.com/office/officeart/2005/8/layout/vProcess5"/>
    <dgm:cxn modelId="{B31B28F4-F0DD-4379-B2CA-25A70716FFE9}" type="presOf" srcId="{9A20A7BA-FCC4-45EA-B9FC-297518DF5B26}" destId="{E10DDB00-0FE7-4A37-8501-FF363A8EAA38}" srcOrd="1" destOrd="0" presId="urn:microsoft.com/office/officeart/2005/8/layout/vProcess5"/>
    <dgm:cxn modelId="{2E909AC5-C023-4897-941C-0637A0EDAE99}" type="presParOf" srcId="{B740E45D-6B17-4B01-BB6C-B8138D85C976}" destId="{C97D40BE-6856-4C2C-A499-E946EBEFC448}" srcOrd="0" destOrd="0" presId="urn:microsoft.com/office/officeart/2005/8/layout/vProcess5"/>
    <dgm:cxn modelId="{4CC00482-F3A6-4C37-ADB8-9A83D30723E2}" type="presParOf" srcId="{B740E45D-6B17-4B01-BB6C-B8138D85C976}" destId="{F348B91E-E443-4FB2-B7C3-23CC4668754C}" srcOrd="1" destOrd="0" presId="urn:microsoft.com/office/officeart/2005/8/layout/vProcess5"/>
    <dgm:cxn modelId="{226AB9C3-1381-46D6-BD01-761307CF2EFF}" type="presParOf" srcId="{B740E45D-6B17-4B01-BB6C-B8138D85C976}" destId="{D1174FE4-B210-4471-B787-480C11011881}" srcOrd="2" destOrd="0" presId="urn:microsoft.com/office/officeart/2005/8/layout/vProcess5"/>
    <dgm:cxn modelId="{6E70B64F-3967-4E02-B8D9-AA22A9DC9F91}" type="presParOf" srcId="{B740E45D-6B17-4B01-BB6C-B8138D85C976}" destId="{9BE9053D-862C-489B-9100-4CA9AA708ECE}" srcOrd="3" destOrd="0" presId="urn:microsoft.com/office/officeart/2005/8/layout/vProcess5"/>
    <dgm:cxn modelId="{36369C30-0B14-45EC-8976-F96BC97B94B1}" type="presParOf" srcId="{B740E45D-6B17-4B01-BB6C-B8138D85C976}" destId="{38E0F02F-4F2E-4451-BEC2-DC814D21B0AE}" srcOrd="4" destOrd="0" presId="urn:microsoft.com/office/officeart/2005/8/layout/vProcess5"/>
    <dgm:cxn modelId="{3DF2FD9A-86DD-4ADD-A233-445353269839}" type="presParOf" srcId="{B740E45D-6B17-4B01-BB6C-B8138D85C976}" destId="{98459B2C-7F39-4426-BA10-34925826BE62}" srcOrd="5" destOrd="0" presId="urn:microsoft.com/office/officeart/2005/8/layout/vProcess5"/>
    <dgm:cxn modelId="{E446A70B-EC6D-4D01-A53A-5B75B46AFA73}" type="presParOf" srcId="{B740E45D-6B17-4B01-BB6C-B8138D85C976}" destId="{545874EF-BDF8-4482-AC19-DF52B2948725}" srcOrd="6" destOrd="0" presId="urn:microsoft.com/office/officeart/2005/8/layout/vProcess5"/>
    <dgm:cxn modelId="{3C6140E6-F9F6-4145-80B9-8B6DE0528F93}" type="presParOf" srcId="{B740E45D-6B17-4B01-BB6C-B8138D85C976}" destId="{312646F0-835C-48EE-9B20-3D947A70362D}" srcOrd="7" destOrd="0" presId="urn:microsoft.com/office/officeart/2005/8/layout/vProcess5"/>
    <dgm:cxn modelId="{4BB7D4D2-E6D8-4DE9-8785-B656EA158617}" type="presParOf" srcId="{B740E45D-6B17-4B01-BB6C-B8138D85C976}" destId="{E10DDB00-0FE7-4A37-8501-FF363A8EAA3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866A4-2404-4AC5-81F7-4D7B9589887F}">
      <dsp:nvSpPr>
        <dsp:cNvPr id="0" name=""/>
        <dsp:cNvSpPr/>
      </dsp:nvSpPr>
      <dsp:spPr>
        <a:xfrm>
          <a:off x="0" y="26301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A formação diminui a probabilidade de erros e outros problemas, minimizando o risco (por exemplo, formação em saúde e segurança)</a:t>
          </a:r>
          <a:endParaRPr lang="en-US" sz="2000" kern="1200" dirty="0"/>
        </a:p>
      </dsp:txBody>
      <dsp:txXfrm>
        <a:off x="0" y="263019"/>
        <a:ext cx="3597186" cy="2158311"/>
      </dsp:txXfrm>
    </dsp:sp>
    <dsp:sp modelId="{0EA21E32-DC04-4161-AA5E-EA2EA6123638}">
      <dsp:nvSpPr>
        <dsp:cNvPr id="0" name=""/>
        <dsp:cNvSpPr/>
      </dsp:nvSpPr>
      <dsp:spPr>
        <a:xfrm>
          <a:off x="3956904" y="26301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Demonstra que o seu comité acredita num elevado critério de qualidade</a:t>
          </a:r>
          <a:endParaRPr lang="en-US" sz="2000" kern="1200" dirty="0"/>
        </a:p>
      </dsp:txBody>
      <dsp:txXfrm>
        <a:off x="3956904" y="263019"/>
        <a:ext cx="3597186" cy="2158311"/>
      </dsp:txXfrm>
    </dsp:sp>
    <dsp:sp modelId="{6FFF5EF1-A531-4C58-9250-B7326AFE7C5B}">
      <dsp:nvSpPr>
        <dsp:cNvPr id="0" name=""/>
        <dsp:cNvSpPr/>
      </dsp:nvSpPr>
      <dsp:spPr>
        <a:xfrm>
          <a:off x="7913809" y="26301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Algumas organizações recorrem a cursos de formação como parte do seu processo de seleção de voluntários</a:t>
          </a:r>
          <a:endParaRPr lang="en-US" sz="2000" kern="1200" dirty="0"/>
        </a:p>
      </dsp:txBody>
      <dsp:txXfrm>
        <a:off x="7913809" y="263019"/>
        <a:ext cx="3597186" cy="2158311"/>
      </dsp:txXfrm>
    </dsp:sp>
    <dsp:sp modelId="{5512C42F-3CD1-4737-B4EA-E896E6FCB2C5}">
      <dsp:nvSpPr>
        <dsp:cNvPr id="0" name=""/>
        <dsp:cNvSpPr/>
      </dsp:nvSpPr>
      <dsp:spPr>
        <a:xfrm>
          <a:off x="1978452" y="278104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A formação pode aumentar as competências pessoais e a sensibilização, para que os voluntários possam agir de forma mais eficaz como indivíduos e, portanto, fazer o seu trabalho voluntário de forma mais eficaz</a:t>
          </a:r>
          <a:endParaRPr lang="en-US" sz="2000" kern="1200" dirty="0"/>
        </a:p>
      </dsp:txBody>
      <dsp:txXfrm>
        <a:off x="1978452" y="2781049"/>
        <a:ext cx="3597186" cy="2158311"/>
      </dsp:txXfrm>
    </dsp:sp>
    <dsp:sp modelId="{17EA05B1-6232-43B6-BB89-B66B372CAC09}">
      <dsp:nvSpPr>
        <dsp:cNvPr id="0" name=""/>
        <dsp:cNvSpPr/>
      </dsp:nvSpPr>
      <dsp:spPr>
        <a:xfrm>
          <a:off x="5935357" y="278104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/>
            <a:t>Pode também melhorar a consciência interpessoal e de grupo, para que os voluntários trabalhem eficazmente </a:t>
          </a:r>
          <a:endParaRPr lang="en-US" sz="2000" kern="1200" dirty="0"/>
        </a:p>
      </dsp:txBody>
      <dsp:txXfrm>
        <a:off x="5935357" y="2781049"/>
        <a:ext cx="3597186" cy="2158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8B91E-E443-4FB2-B7C3-23CC4668754C}">
      <dsp:nvSpPr>
        <dsp:cNvPr id="0" name=""/>
        <dsp:cNvSpPr/>
      </dsp:nvSpPr>
      <dsp:spPr>
        <a:xfrm>
          <a:off x="0" y="0"/>
          <a:ext cx="4392042" cy="108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 </a:t>
          </a:r>
          <a:r>
            <a:rPr lang="en-US" sz="1700" kern="1200" dirty="0" err="1"/>
            <a:t>futuro</a:t>
          </a:r>
          <a:r>
            <a:rPr lang="en-US" sz="1700" kern="1200" dirty="0"/>
            <a:t> das </a:t>
          </a:r>
          <a:r>
            <a:rPr lang="en-US" sz="1700" kern="1200" dirty="0" err="1"/>
            <a:t>comunidades</a:t>
          </a:r>
          <a:r>
            <a:rPr lang="en-US" sz="1700" kern="1200" dirty="0"/>
            <a:t> </a:t>
          </a:r>
          <a:r>
            <a:rPr lang="en-US" sz="1700" kern="1200" dirty="0" err="1"/>
            <a:t>é</a:t>
          </a:r>
          <a:r>
            <a:rPr lang="en-US" sz="1700" kern="1200" dirty="0"/>
            <a:t> </a:t>
          </a:r>
          <a:r>
            <a:rPr lang="en-US" sz="1700" kern="1200" dirty="0" err="1"/>
            <a:t>inclusivo</a:t>
          </a:r>
          <a:endParaRPr lang="en-US" sz="1700" kern="1200" dirty="0"/>
        </a:p>
      </dsp:txBody>
      <dsp:txXfrm>
        <a:off x="31910" y="31910"/>
        <a:ext cx="3216394" cy="1025673"/>
      </dsp:txXfrm>
    </dsp:sp>
    <dsp:sp modelId="{D1174FE4-B210-4471-B787-480C11011881}">
      <dsp:nvSpPr>
        <dsp:cNvPr id="0" name=""/>
        <dsp:cNvSpPr/>
      </dsp:nvSpPr>
      <dsp:spPr>
        <a:xfrm>
          <a:off x="387533" y="1271075"/>
          <a:ext cx="4392042" cy="108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kern="1200" dirty="0"/>
            <a:t>A inclusão significa apelar a diversos grupos para participarem na vida comunitária. </a:t>
          </a:r>
          <a:endParaRPr lang="en-US" sz="1700" kern="1200" dirty="0"/>
        </a:p>
      </dsp:txBody>
      <dsp:txXfrm>
        <a:off x="419443" y="1302985"/>
        <a:ext cx="3232518" cy="1025673"/>
      </dsp:txXfrm>
    </dsp:sp>
    <dsp:sp modelId="{9BE9053D-862C-489B-9100-4CA9AA708ECE}">
      <dsp:nvSpPr>
        <dsp:cNvPr id="0" name=""/>
        <dsp:cNvSpPr/>
      </dsp:nvSpPr>
      <dsp:spPr>
        <a:xfrm>
          <a:off x="775066" y="2542150"/>
          <a:ext cx="4392042" cy="108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700" kern="1200" dirty="0"/>
            <a:t>É o sentimento pertença que faz com que cada indivíduo se sinta aceite por aquilo que são. </a:t>
          </a:r>
          <a:endParaRPr lang="en-US" sz="1700" kern="1200" dirty="0"/>
        </a:p>
      </dsp:txBody>
      <dsp:txXfrm>
        <a:off x="806976" y="2574060"/>
        <a:ext cx="3232518" cy="1025673"/>
      </dsp:txXfrm>
    </dsp:sp>
    <dsp:sp modelId="{38E0F02F-4F2E-4451-BEC2-DC814D21B0AE}">
      <dsp:nvSpPr>
        <dsp:cNvPr id="0" name=""/>
        <dsp:cNvSpPr/>
      </dsp:nvSpPr>
      <dsp:spPr>
        <a:xfrm>
          <a:off x="3683872" y="826199"/>
          <a:ext cx="708170" cy="7081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3843210" y="826199"/>
        <a:ext cx="389494" cy="532898"/>
      </dsp:txXfrm>
    </dsp:sp>
    <dsp:sp modelId="{98459B2C-7F39-4426-BA10-34925826BE62}">
      <dsp:nvSpPr>
        <dsp:cNvPr id="0" name=""/>
        <dsp:cNvSpPr/>
      </dsp:nvSpPr>
      <dsp:spPr>
        <a:xfrm>
          <a:off x="4071405" y="2090011"/>
          <a:ext cx="708170" cy="7081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230743" y="2090011"/>
        <a:ext cx="389494" cy="532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1/2/21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1/2/21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24669" y="528535"/>
            <a:ext cx="59875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</a:t>
            </a:r>
            <a:r>
              <a:rPr lang="en-IE" sz="4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IE" sz="4400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</a:t>
            </a:r>
            <a:r>
              <a:rPr lang="en-IE" sz="4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660924" y="1251810"/>
            <a:ext cx="52823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25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Using the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669" y="2614038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399849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" y="2261959"/>
            <a:ext cx="6399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/>
          <p:nvPr userDrawn="1"/>
        </p:nvSpPr>
        <p:spPr>
          <a:xfrm flipH="1">
            <a:off x="-13253" y="-16075"/>
            <a:ext cx="6047673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/>
          <p:nvPr userDrawn="1"/>
        </p:nvSpPr>
        <p:spPr>
          <a:xfrm flipH="1">
            <a:off x="3501543" y="-16075"/>
            <a:ext cx="2581205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89208" y="-433076"/>
            <a:ext cx="3299791" cy="5090734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6275355" y="1725078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90197" y="5158502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7379" y="2544123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0631" y="3189657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6124844" y="-446328"/>
            <a:ext cx="6371956" cy="7304328"/>
            <a:chOff x="-289208" y="-433076"/>
            <a:chExt cx="6371956" cy="7304328"/>
          </a:xfrm>
        </p:grpSpPr>
        <p:sp>
          <p:nvSpPr>
            <p:cNvPr id="16" name="Rectangle 3"/>
            <p:cNvSpPr/>
            <p:nvPr userDrawn="1"/>
          </p:nvSpPr>
          <p:spPr>
            <a:xfrm flipH="1">
              <a:off x="-13253" y="-16075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solidFill>
              <a:srgbClr val="68B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4"/>
            <p:cNvSpPr/>
            <p:nvPr userDrawn="1"/>
          </p:nvSpPr>
          <p:spPr>
            <a:xfrm flipH="1">
              <a:off x="3501543" y="-16075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 userDrawn="1"/>
          </p:nvPicPr>
          <p:blipFill rotWithShape="1">
            <a:blip r:embed="rId2" cstate="print">
              <a:biLevel thresh="25000"/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010"/>
            <a:stretch/>
          </p:blipFill>
          <p:spPr>
            <a:xfrm rot="10800000">
              <a:off x="-289208" y="-433076"/>
              <a:ext cx="3299791" cy="5090734"/>
            </a:xfrm>
            <a:prstGeom prst="rect">
              <a:avLst/>
            </a:prstGeom>
          </p:spPr>
        </p:pic>
      </p:grp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554879" y="63313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561827" y="176661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231503" y="555035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619279" y="293597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1937" y="358150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362914" y="1525359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27839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229567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107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3535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 flipH="1">
            <a:off x="-26505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788087" y="-24706"/>
            <a:ext cx="6479257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8563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7754" y="-24494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24554" y="-432752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2918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1472993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288891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84092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337640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-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>
            <a:off x="2757243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4"/>
          <p:cNvSpPr/>
          <p:nvPr userDrawn="1"/>
        </p:nvSpPr>
        <p:spPr>
          <a:xfrm>
            <a:off x="2681389" y="-16075"/>
            <a:ext cx="405136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9316278" y="-438891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13053" y="105720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20001" y="219068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021088" y="1949429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 userDrawn="1">
            <p:ph type="pic" sz="quarter" idx="18"/>
          </p:nvPr>
        </p:nvSpPr>
        <p:spPr>
          <a:xfrm>
            <a:off x="0" y="0"/>
            <a:ext cx="6080953" cy="6875463"/>
          </a:xfrm>
          <a:custGeom>
            <a:avLst/>
            <a:gdLst>
              <a:gd name="connsiteX0" fmla="*/ 0 w 6213475"/>
              <a:gd name="connsiteY0" fmla="*/ 0 h 6875463"/>
              <a:gd name="connsiteX1" fmla="*/ 6213475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213475"/>
              <a:gd name="connsiteY0" fmla="*/ 0 h 6875463"/>
              <a:gd name="connsiteX1" fmla="*/ 6080953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080953"/>
              <a:gd name="connsiteY0" fmla="*/ 0 h 6875463"/>
              <a:gd name="connsiteX1" fmla="*/ 6080953 w 6080953"/>
              <a:gd name="connsiteY1" fmla="*/ 0 h 6875463"/>
              <a:gd name="connsiteX2" fmla="*/ 2688397 w 6080953"/>
              <a:gd name="connsiteY2" fmla="*/ 6862211 h 6875463"/>
              <a:gd name="connsiteX3" fmla="*/ 0 w 6080953"/>
              <a:gd name="connsiteY3" fmla="*/ 6875463 h 6875463"/>
              <a:gd name="connsiteX4" fmla="*/ 0 w 6080953"/>
              <a:gd name="connsiteY4" fmla="*/ 0 h 68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953" h="6875463">
                <a:moveTo>
                  <a:pt x="0" y="0"/>
                </a:moveTo>
                <a:lnTo>
                  <a:pt x="6080953" y="0"/>
                </a:lnTo>
                <a:lnTo>
                  <a:pt x="2688397" y="6862211"/>
                </a:lnTo>
                <a:lnTo>
                  <a:pt x="0" y="6875463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ypefac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                          </a:t>
            </a:r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7523385" y="528535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24669" y="3172202"/>
            <a:ext cx="5489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</a:p>
          <a:p>
            <a:pPr fontAlgn="base"/>
            <a:endParaRPr lang="en-IE" sz="3600" b="1" i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517684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11298735" y="5444234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BA0A94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6643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8543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1137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2177003" y="-2180823"/>
            <a:ext cx="8033550" cy="123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437631" y="1470847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0" y="11948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406482" y="12702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5400000" flipV="1">
            <a:off x="3425670" y="-1870501"/>
            <a:ext cx="6892753" cy="106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7F418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01176" y="505425"/>
            <a:ext cx="37401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RESTART + 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49267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-3718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897248" y="1125403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2267018"/>
            <a:ext cx="7288696" cy="1126602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>
            <a:cxnSpLocks/>
          </p:cNvCxnSpPr>
          <p:nvPr userDrawn="1"/>
        </p:nvCxnSpPr>
        <p:spPr>
          <a:xfrm>
            <a:off x="6206334" y="10366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068" y="392046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51073" y="490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68201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1DCCF5C-63BA-4991-A642-D39E2A0297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1618" y="1198301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265CAB-35CA-4BAD-A378-7CAE426D02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711" y="119664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98BAD-EADE-49DD-9C58-2868C51C7CE6}"/>
              </a:ext>
            </a:extLst>
          </p:cNvPr>
          <p:cNvCxnSpPr>
            <a:cxnSpLocks/>
          </p:cNvCxnSpPr>
          <p:nvPr userDrawn="1"/>
        </p:nvCxnSpPr>
        <p:spPr>
          <a:xfrm>
            <a:off x="6235446" y="122183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1D4F74-E1AA-425A-B258-8C2BDCABC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456" y="2388388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0EDDD-0739-418B-B7AD-920C1269C69F}"/>
              </a:ext>
            </a:extLst>
          </p:cNvPr>
          <p:cNvSpPr/>
          <p:nvPr userDrawn="1"/>
        </p:nvSpPr>
        <p:spPr>
          <a:xfrm>
            <a:off x="4922142" y="3498210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62D4D-32E7-4098-87F9-1B0F0192DC77}"/>
              </a:ext>
            </a:extLst>
          </p:cNvPr>
          <p:cNvSpPr/>
          <p:nvPr userDrawn="1"/>
        </p:nvSpPr>
        <p:spPr>
          <a:xfrm>
            <a:off x="4897248" y="5808178"/>
            <a:ext cx="7288696" cy="1042578"/>
          </a:xfrm>
          <a:prstGeom prst="rect">
            <a:avLst/>
          </a:pr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42970D8-4011-4EC9-87EE-7B689C641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79908" y="35699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B788DA-19A1-48FB-B9CE-F2AE5EDBA9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9544" y="5810357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8CDD4B-6732-40D6-9EC0-B990490D5468}"/>
              </a:ext>
            </a:extLst>
          </p:cNvPr>
          <p:cNvCxnSpPr>
            <a:cxnSpLocks/>
          </p:cNvCxnSpPr>
          <p:nvPr userDrawn="1"/>
        </p:nvCxnSpPr>
        <p:spPr>
          <a:xfrm>
            <a:off x="6254284" y="241191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E292A3-3D27-42B2-B2A2-4F8115C013B4}"/>
              </a:ext>
            </a:extLst>
          </p:cNvPr>
          <p:cNvCxnSpPr>
            <a:cxnSpLocks/>
          </p:cNvCxnSpPr>
          <p:nvPr userDrawn="1"/>
        </p:nvCxnSpPr>
        <p:spPr>
          <a:xfrm>
            <a:off x="6244010" y="360372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ACB23-8394-4EFE-A7E6-BF718750A66C}"/>
              </a:ext>
            </a:extLst>
          </p:cNvPr>
          <p:cNvCxnSpPr>
            <a:cxnSpLocks/>
          </p:cNvCxnSpPr>
          <p:nvPr userDrawn="1"/>
        </p:nvCxnSpPr>
        <p:spPr>
          <a:xfrm>
            <a:off x="6244010" y="591540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0750CC2-47E8-4E6C-A51C-2CF99A3B94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0097" y="2376458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51E6DC5-C539-40B8-BBF1-0E8598827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9549" y="3568265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632AB8E-FDC0-4922-8B1A-6843FAF84E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0371" y="5859400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ACC96D-4607-4AC9-82B4-BC8F0C9F4CFF}"/>
              </a:ext>
            </a:extLst>
          </p:cNvPr>
          <p:cNvSpPr/>
          <p:nvPr userDrawn="1"/>
        </p:nvSpPr>
        <p:spPr>
          <a:xfrm>
            <a:off x="4897248" y="4646341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3F39BD-34D3-4650-99B1-1B54F7CDC217}"/>
              </a:ext>
            </a:extLst>
          </p:cNvPr>
          <p:cNvCxnSpPr>
            <a:cxnSpLocks/>
          </p:cNvCxnSpPr>
          <p:nvPr userDrawn="1"/>
        </p:nvCxnSpPr>
        <p:spPr>
          <a:xfrm>
            <a:off x="6262848" y="4762986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36773288-BCFF-4B58-84DD-CEFEB7B178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69283" y="4689195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F0873FD-C64B-4E2C-BD47-FA5A56C869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9757" y="470698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19007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6" t="-1339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392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.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600176" y="0"/>
            <a:ext cx="8627166" cy="6858000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366050" y="-13254"/>
            <a:ext cx="364434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349" h="5107143">
                <a:moveTo>
                  <a:pt x="3101010" y="0"/>
                </a:moveTo>
                <a:lnTo>
                  <a:pt x="3644349" y="13252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5032" y="-269520"/>
            <a:ext cx="3299791" cy="5090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0" y="685529"/>
            <a:ext cx="4049163" cy="147637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5597626" y="740090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064" y="945481"/>
            <a:ext cx="885435" cy="786561"/>
          </a:xfrm>
          <a:prstGeom prst="rect">
            <a:avLst/>
          </a:prstGeom>
        </p:spPr>
      </p:pic>
      <p:sp>
        <p:nvSpPr>
          <p:cNvPr id="27" name="Oval 26"/>
          <p:cNvSpPr/>
          <p:nvPr userDrawn="1"/>
        </p:nvSpPr>
        <p:spPr>
          <a:xfrm>
            <a:off x="3600176" y="4942083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65" b="-62"/>
          <a:stretch/>
        </p:blipFill>
        <p:spPr>
          <a:xfrm>
            <a:off x="3765028" y="5155653"/>
            <a:ext cx="885435" cy="786561"/>
          </a:xfrm>
          <a:prstGeom prst="rect">
            <a:avLst/>
          </a:prstGeom>
        </p:spPr>
      </p:pic>
      <p:sp>
        <p:nvSpPr>
          <p:cNvPr id="29" name="Oval 28"/>
          <p:cNvSpPr/>
          <p:nvPr userDrawn="1"/>
        </p:nvSpPr>
        <p:spPr>
          <a:xfrm>
            <a:off x="4600769" y="2867809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1"/>
          <a:stretch/>
        </p:blipFill>
        <p:spPr>
          <a:xfrm>
            <a:off x="4756212" y="3103241"/>
            <a:ext cx="885435" cy="786561"/>
          </a:xfrm>
          <a:prstGeom prst="rect">
            <a:avLst/>
          </a:prstGeom>
        </p:spPr>
      </p:pic>
      <p:sp>
        <p:nvSpPr>
          <p:cNvPr id="3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19935" y="3281247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TRAIN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261062" y="3322052"/>
            <a:ext cx="3636830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facilitators of transformative community regeneration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17408" y="5374964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PROMOTE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968313" y="5417199"/>
            <a:ext cx="3780345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self-learning through open </a:t>
            </a:r>
          </a:p>
          <a:p>
            <a:pPr lvl="0"/>
            <a:r>
              <a:rPr lang="en-US" dirty="0"/>
              <a:t>education resources</a:t>
            </a:r>
          </a:p>
        </p:txBody>
      </p:sp>
      <p:sp>
        <p:nvSpPr>
          <p:cNvPr id="4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983917" y="-168905"/>
            <a:ext cx="3299791" cy="5090734"/>
          </a:xfrm>
          <a:prstGeom prst="rect">
            <a:avLst/>
          </a:prstGeom>
        </p:spPr>
      </p:pic>
      <p:sp>
        <p:nvSpPr>
          <p:cNvPr id="4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45886" y="1103286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BUILD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072359" y="1118209"/>
            <a:ext cx="2890047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regional alliances for community growth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5" t="-25453" r="-31029"/>
          <a:stretch/>
        </p:blipFill>
        <p:spPr>
          <a:xfrm rot="3005780" flipH="1" flipV="1">
            <a:off x="2845620" y="351349"/>
            <a:ext cx="6044601" cy="7455177"/>
          </a:xfrm>
          <a:prstGeom prst="rect">
            <a:avLst/>
          </a:prstGeom>
        </p:spPr>
      </p:pic>
      <p:sp>
        <p:nvSpPr>
          <p:cNvPr id="23" name="Freeform 22"/>
          <p:cNvSpPr/>
          <p:nvPr userDrawn="1"/>
        </p:nvSpPr>
        <p:spPr>
          <a:xfrm flipV="1">
            <a:off x="-3863" y="5101881"/>
            <a:ext cx="12195863" cy="1763770"/>
          </a:xfrm>
          <a:custGeom>
            <a:avLst/>
            <a:gdLst>
              <a:gd name="connsiteX0" fmla="*/ 12228395 w 12255690"/>
              <a:gd name="connsiteY0" fmla="*/ 1337481 h 2088107"/>
              <a:gd name="connsiteX1" fmla="*/ 0 w 12255690"/>
              <a:gd name="connsiteY1" fmla="*/ 2088107 h 2088107"/>
              <a:gd name="connsiteX2" fmla="*/ 0 w 12255690"/>
              <a:gd name="connsiteY2" fmla="*/ 0 h 2088107"/>
              <a:gd name="connsiteX3" fmla="*/ 12255690 w 12255690"/>
              <a:gd name="connsiteY3" fmla="*/ 0 h 2088107"/>
              <a:gd name="connsiteX4" fmla="*/ 12228395 w 12255690"/>
              <a:gd name="connsiteY4" fmla="*/ 1337481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5690" h="2088107">
                <a:moveTo>
                  <a:pt x="12228395" y="1337481"/>
                </a:moveTo>
                <a:lnTo>
                  <a:pt x="0" y="2088107"/>
                </a:lnTo>
                <a:lnTo>
                  <a:pt x="0" y="0"/>
                </a:lnTo>
                <a:lnTo>
                  <a:pt x="12255690" y="0"/>
                </a:lnTo>
                <a:lnTo>
                  <a:pt x="12228395" y="1337481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7634502" y="0"/>
            <a:ext cx="4656309" cy="6858000"/>
          </a:xfrm>
          <a:custGeom>
            <a:avLst/>
            <a:gdLst>
              <a:gd name="connsiteX0" fmla="*/ 1167619 w 4262511"/>
              <a:gd name="connsiteY0" fmla="*/ 0 h 6963508"/>
              <a:gd name="connsiteX1" fmla="*/ 4262511 w 4262511"/>
              <a:gd name="connsiteY1" fmla="*/ 0 h 6963508"/>
              <a:gd name="connsiteX2" fmla="*/ 4262511 w 4262511"/>
              <a:gd name="connsiteY2" fmla="*/ 6963508 h 6963508"/>
              <a:gd name="connsiteX3" fmla="*/ 0 w 4262511"/>
              <a:gd name="connsiteY3" fmla="*/ 6963508 h 6963508"/>
              <a:gd name="connsiteX4" fmla="*/ 1167619 w 4262511"/>
              <a:gd name="connsiteY4" fmla="*/ 0 h 69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2511" h="6963508">
                <a:moveTo>
                  <a:pt x="1167619" y="0"/>
                </a:moveTo>
                <a:lnTo>
                  <a:pt x="4262511" y="0"/>
                </a:lnTo>
                <a:lnTo>
                  <a:pt x="4262511" y="6963508"/>
                </a:lnTo>
                <a:lnTo>
                  <a:pt x="0" y="6963508"/>
                </a:lnTo>
                <a:lnTo>
                  <a:pt x="1167619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8340348" y="1437862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948463" y="3538204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8149323" y="2583419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3865" y="5627165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79980" y="5632776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23161" y="5539408"/>
            <a:ext cx="0" cy="804289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656967" y="368282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RestartEntrepreneurship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70793" y="1542835"/>
            <a:ext cx="1932766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RESTART_europe</a:t>
            </a:r>
            <a:r>
              <a:rPr lang="en-US" dirty="0"/>
              <a:t> 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73139" y="264540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RESTART Entrepreneurship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4" y="492099"/>
            <a:ext cx="3375286" cy="12306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141526" y="5640417"/>
            <a:ext cx="4142135" cy="67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10010672" y="5842695"/>
            <a:ext cx="205123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1576" y="5763754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 userDrawn="1"/>
        </p:nvSpPr>
        <p:spPr>
          <a:xfrm>
            <a:off x="7795228" y="4585526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503732" y="4730145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www.restart.how</a:t>
            </a:r>
            <a:endParaRPr lang="en-US" dirty="0"/>
          </a:p>
        </p:txBody>
      </p:sp>
      <p:grpSp>
        <p:nvGrpSpPr>
          <p:cNvPr id="39" name="Google Shape;664;p39"/>
          <p:cNvGrpSpPr/>
          <p:nvPr userDrawn="1"/>
        </p:nvGrpSpPr>
        <p:grpSpPr>
          <a:xfrm>
            <a:off x="7917788" y="4694282"/>
            <a:ext cx="301041" cy="301041"/>
            <a:chOff x="5941025" y="3634400"/>
            <a:chExt cx="467650" cy="467650"/>
          </a:xfrm>
        </p:grpSpPr>
        <p:sp>
          <p:nvSpPr>
            <p:cNvPr id="40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4" t="-1" b="-33623"/>
          <a:stretch/>
        </p:blipFill>
        <p:spPr>
          <a:xfrm>
            <a:off x="8340348" y="1521013"/>
            <a:ext cx="540733" cy="457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549"/>
          <a:stretch/>
        </p:blipFill>
        <p:spPr>
          <a:xfrm>
            <a:off x="8116234" y="2666570"/>
            <a:ext cx="540733" cy="457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81" r="-44768" b="-23643"/>
          <a:stretch/>
        </p:blipFill>
        <p:spPr>
          <a:xfrm>
            <a:off x="7962438" y="3612926"/>
            <a:ext cx="540733" cy="4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3667259" y="6373685"/>
            <a:ext cx="8524741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55036" y="1594531"/>
            <a:ext cx="10832114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655036" y="591277"/>
            <a:ext cx="10832114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05393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912037" y="0"/>
            <a:ext cx="3279963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9256626" y="4052410"/>
            <a:ext cx="926232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809" y="493423"/>
            <a:ext cx="772136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1603098"/>
            <a:ext cx="7721361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285750" y="1387396"/>
            <a:ext cx="857533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514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09059" y="550573"/>
            <a:ext cx="772136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909060" y="1660248"/>
            <a:ext cx="7721361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429000" y="1444546"/>
            <a:ext cx="857533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 flipH="1">
            <a:off x="0" y="-11430"/>
            <a:ext cx="3279963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3" name="Freeform 12"/>
          <p:cNvSpPr/>
          <p:nvPr userDrawn="1"/>
        </p:nvSpPr>
        <p:spPr>
          <a:xfrm flipH="1">
            <a:off x="2024799" y="4040980"/>
            <a:ext cx="926232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82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822028" y="477262"/>
            <a:ext cx="868989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2822029" y="1586937"/>
            <a:ext cx="8689894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617076" y="1371235"/>
            <a:ext cx="9268760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71" t="-29843"/>
          <a:stretch/>
        </p:blipFill>
        <p:spPr>
          <a:xfrm rot="10800000">
            <a:off x="0" y="0"/>
            <a:ext cx="3299791" cy="50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25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04834" y="477262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04835" y="1586937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06922" y="1371235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8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5" y="112488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1343947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76071" y="1096203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1" y="126290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1248490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96900" y="1034735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139557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1/2/21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42" r:id="rId3"/>
    <p:sldLayoutId id="2147483700" r:id="rId4"/>
    <p:sldLayoutId id="2147483767" r:id="rId5"/>
    <p:sldLayoutId id="2147483743" r:id="rId6"/>
    <p:sldLayoutId id="2147483710" r:id="rId7"/>
    <p:sldLayoutId id="2147483745" r:id="rId8"/>
    <p:sldLayoutId id="2147483707" r:id="rId9"/>
    <p:sldLayoutId id="2147483744" r:id="rId10"/>
    <p:sldLayoutId id="2147483698" r:id="rId11"/>
    <p:sldLayoutId id="2147483708" r:id="rId12"/>
    <p:sldLayoutId id="2147483717" r:id="rId13"/>
    <p:sldLayoutId id="2147483771" r:id="rId14"/>
    <p:sldLayoutId id="2147483774" r:id="rId15"/>
    <p:sldLayoutId id="2147483775" r:id="rId16"/>
    <p:sldLayoutId id="2147483773" r:id="rId17"/>
    <p:sldLayoutId id="2147483772" r:id="rId18"/>
    <p:sldLayoutId id="2147483718" r:id="rId19"/>
    <p:sldLayoutId id="2147483723" r:id="rId20"/>
    <p:sldLayoutId id="2147483787" r:id="rId21"/>
    <p:sldLayoutId id="2147483790" r:id="rId22"/>
    <p:sldLayoutId id="2147483789" r:id="rId23"/>
    <p:sldLayoutId id="2147483737" r:id="rId24"/>
    <p:sldLayoutId id="2147483699" r:id="rId25"/>
    <p:sldLayoutId id="2147483705" r:id="rId26"/>
    <p:sldLayoutId id="2147483776" r:id="rId27"/>
    <p:sldLayoutId id="2147483777" r:id="rId28"/>
    <p:sldLayoutId id="2147483738" r:id="rId29"/>
    <p:sldLayoutId id="2147483740" r:id="rId30"/>
    <p:sldLayoutId id="2147483741" r:id="rId31"/>
    <p:sldLayoutId id="2147483746" r:id="rId32"/>
    <p:sldLayoutId id="2147483734" r:id="rId33"/>
    <p:sldLayoutId id="2147483748" r:id="rId34"/>
    <p:sldLayoutId id="2147483770" r:id="rId35"/>
    <p:sldLayoutId id="2147483749" r:id="rId36"/>
    <p:sldLayoutId id="2147483750" r:id="rId37"/>
    <p:sldLayoutId id="2147483751" r:id="rId38"/>
    <p:sldLayoutId id="2147483752" r:id="rId39"/>
    <p:sldLayoutId id="2147483687" r:id="rId40"/>
    <p:sldLayoutId id="2147483726" r:id="rId41"/>
    <p:sldLayoutId id="2147483791" r:id="rId42"/>
    <p:sldLayoutId id="2147483792" r:id="rId43"/>
    <p:sldLayoutId id="2147483793" r:id="rId44"/>
    <p:sldLayoutId id="2147483795" r:id="rId45"/>
    <p:sldLayoutId id="2147483797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global.com/news/diversity/workplace-diversity-helps-deliver-better-business-outcomes-cfa-26794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highered.com/admissions/article/2019/05/28/new-scrutiny-patterns-which-wealthier-students-are-more-likely-get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uct.ac.za/article/-2018-06-28-finance-department-undergoes-self-review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uct.ac.za/article/-2018-06-28-finance-department-undergoes-self-review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79305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79305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lawlab.com/2015/03/18/hacking-better-team-dynamics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uct.ac.za/article/-2018-06-28-finance-department-undergoes-self-review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kgnixer/7367743804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kgnixer/7367743804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ircle.tufts.edu/our-research/youth-activism-and-community-change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jces.ua.edu/youth-community-engagement-a-recipe-for-success/#:~:text=%20Here%20is%20its%20list%20of%20eight%20domains,to%20decision%20making%20in%20a%20community.%20More%20" TargetMode="Externa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obliano.wordpress.com/2012/02/19/ah-to-be-young-again/" TargetMode="External"/><Relationship Id="rId7" Type="http://schemas.openxmlformats.org/officeDocument/2006/relationships/hyperlink" Target="https://www.rawpixel.com/search/group%20of%20peopl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1"/><Relationship Id="rId5" Type="http://schemas.openxmlformats.org/officeDocument/2006/relationships/hyperlink" Target="http://insight.typepad.co.uk/insight/the_christian_youth_leader/" TargetMode="Externa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olunteerism_and_Community_Service_in_Ukraine_Photo_Contest,_Sept-Nov,_2013_(11416365285)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unv.org/volunteerism-and-global-goals#:~:text=Volunteerism%20strengthens%20civic%20engagement%2C%20safeguards%20social%20inclusion%2C%20deepens,for%20the%20SDGs%20to%20take%20root%20in%20communities." TargetMode="External"/><Relationship Id="rId4" Type="http://schemas.openxmlformats.org/officeDocument/2006/relationships/hyperlink" Target="https://creativecommons.org/licenses/by-sa/3.0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an.org/aan/aan-award-diversity-scholarships-annual-convention-d-c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ya.org.uk/youth-lead-community-events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ancar16apbioblog.wordpress.com/2016/01/05/chase-your-dreams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58103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youtube.com/user/suttoncommunityfarm" TargetMode="External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market.com/serkorkin/405356-Infographics-Elements-Vector-Set-7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ruebluecommunications.com/5-benefits-of-local-news-coverage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prideofplace.ie/" TargetMode="Externa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en.wikipedia.org/wiki/Flag_of_Ireland" TargetMode="Externa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qhRPXs689v4?feature=oembed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volunteer.ie/events/vi-awards/about-the-awards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n.wikipedia.org/wiki/Flag_of_Ireland" TargetMode="External"/><Relationship Id="rId5" Type="http://schemas.openxmlformats.org/officeDocument/2006/relationships/image" Target="../media/image70.png"/><Relationship Id="rId4" Type="http://schemas.openxmlformats.org/officeDocument/2006/relationships/hyperlink" Target="https://westernpeople.ie/2019/09/23/mayo-urged-to-nominate-volunteers-for-national-award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charityimpactawards.ie/community-hero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n.wikipedia.org/wiki/Flag_of_Ireland" TargetMode="External"/><Relationship Id="rId5" Type="http://schemas.openxmlformats.org/officeDocument/2006/relationships/image" Target="../media/image70.png"/><Relationship Id="rId4" Type="http://schemas.openxmlformats.org/officeDocument/2006/relationships/hyperlink" Target="https://www.youtube.com/watch?v=2qmtzmf5YqM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charityimpactawards.ie/community-hero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www.freeimageslive.co.uk/free_stock_image/unionflagjpg" TargetMode="External"/><Relationship Id="rId5" Type="http://schemas.openxmlformats.org/officeDocument/2006/relationships/image" Target="../media/image75.jpeg"/><Relationship Id="rId4" Type="http://schemas.openxmlformats.org/officeDocument/2006/relationships/hyperlink" Target="http://www.bradleywalsh.co.uk/british-citizen-awards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hummingbirdapproach.wordpress.com/2013/10/11/road-to-recovery-exercise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iemha.org/programs-child-family-support.php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lesliesciencenaturecenter/6183021002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diblelandscape.ie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rhmHbDLM8o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clare.ie/kilrushgallery.html" TargetMode="External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hyperlink" Target="https://www.digiclare.i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KOK_psYdrMs?feature=oembed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48529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vinstitute.org/wp-content/uploads/2013/01/Tavistock_Report_Evaluation_Community_Regeneration_Toolkit_2005.pdf" TargetMode="External"/><Relationship Id="rId2" Type="http://schemas.openxmlformats.org/officeDocument/2006/relationships/hyperlink" Target="https://www.unv.org/volunteerism-and-global-goals#:~:text=Volunteerism%20strengthens%20civic%20engagement%2C%20safeguards%20social%20inclusion%2C%20deepens,for%20the%20SDGs%20to%20take%20root%20in%20communities." TargetMode="Externa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jces.ua.edu/youth-community-engagement-a-recipe-for-success/#:~:text=%20Here%20is%20its%20list%20of%20eight%20domains,to%20decision%20making%20in%20a%20community.%20More%2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global.com/news/diversity/workplace-diversity-helps-deliver-better-business-outcomes-cfa-26794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 txBox="1">
            <a:spLocks/>
          </p:cNvSpPr>
          <p:nvPr/>
        </p:nvSpPr>
        <p:spPr>
          <a:xfrm>
            <a:off x="5261114" y="-40456"/>
            <a:ext cx="6930886" cy="6908556"/>
          </a:xfrm>
          <a:custGeom>
            <a:avLst/>
            <a:gdLst>
              <a:gd name="connsiteX0" fmla="*/ 0 w 6215062"/>
              <a:gd name="connsiteY0" fmla="*/ 0 h 7050088"/>
              <a:gd name="connsiteX1" fmla="*/ 5179198 w 6215062"/>
              <a:gd name="connsiteY1" fmla="*/ 0 h 7050088"/>
              <a:gd name="connsiteX2" fmla="*/ 6215062 w 6215062"/>
              <a:gd name="connsiteY2" fmla="*/ 1035864 h 7050088"/>
              <a:gd name="connsiteX3" fmla="*/ 6215062 w 6215062"/>
              <a:gd name="connsiteY3" fmla="*/ 7050088 h 7050088"/>
              <a:gd name="connsiteX4" fmla="*/ 0 w 6215062"/>
              <a:gd name="connsiteY4" fmla="*/ 7050088 h 7050088"/>
              <a:gd name="connsiteX5" fmla="*/ 0 w 621506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6215062 w 6239372"/>
              <a:gd name="connsiteY3" fmla="*/ 705008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0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6840316"/>
              <a:gd name="connsiteX1" fmla="*/ 6239372 w 6239372"/>
              <a:gd name="connsiteY1" fmla="*/ 0 h 6840316"/>
              <a:gd name="connsiteX2" fmla="*/ 6162054 w 6239372"/>
              <a:gd name="connsiteY2" fmla="*/ 6840316 h 6840316"/>
              <a:gd name="connsiteX3" fmla="*/ 1126227 w 6239372"/>
              <a:gd name="connsiteY3" fmla="*/ 6626018 h 6840316"/>
              <a:gd name="connsiteX4" fmla="*/ 0 w 6239372"/>
              <a:gd name="connsiteY4" fmla="*/ 5632105 h 6840316"/>
              <a:gd name="connsiteX5" fmla="*/ 0 w 6239372"/>
              <a:gd name="connsiteY5" fmla="*/ 0 h 6840316"/>
              <a:gd name="connsiteX0" fmla="*/ 689320 w 6928692"/>
              <a:gd name="connsiteY0" fmla="*/ 0 h 6851305"/>
              <a:gd name="connsiteX1" fmla="*/ 6928692 w 6928692"/>
              <a:gd name="connsiteY1" fmla="*/ 0 h 6851305"/>
              <a:gd name="connsiteX2" fmla="*/ 6851374 w 6928692"/>
              <a:gd name="connsiteY2" fmla="*/ 6840316 h 6851305"/>
              <a:gd name="connsiteX3" fmla="*/ 0 w 6928692"/>
              <a:gd name="connsiteY3" fmla="*/ 6851305 h 6851305"/>
              <a:gd name="connsiteX4" fmla="*/ 689320 w 6928692"/>
              <a:gd name="connsiteY4" fmla="*/ 5632105 h 6851305"/>
              <a:gd name="connsiteX5" fmla="*/ 689320 w 6928692"/>
              <a:gd name="connsiteY5" fmla="*/ 0 h 6851305"/>
              <a:gd name="connsiteX0" fmla="*/ 689320 w 6928692"/>
              <a:gd name="connsiteY0" fmla="*/ 0 h 6853568"/>
              <a:gd name="connsiteX1" fmla="*/ 6928692 w 6928692"/>
              <a:gd name="connsiteY1" fmla="*/ 0 h 6853568"/>
              <a:gd name="connsiteX2" fmla="*/ 6851374 w 6928692"/>
              <a:gd name="connsiteY2" fmla="*/ 6853568 h 6853568"/>
              <a:gd name="connsiteX3" fmla="*/ 0 w 6928692"/>
              <a:gd name="connsiteY3" fmla="*/ 6851305 h 6853568"/>
              <a:gd name="connsiteX4" fmla="*/ 689320 w 6928692"/>
              <a:gd name="connsiteY4" fmla="*/ 5632105 h 6853568"/>
              <a:gd name="connsiteX5" fmla="*/ 689320 w 6928692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649563 w 6888935"/>
              <a:gd name="connsiteY4" fmla="*/ 5632105 h 6853568"/>
              <a:gd name="connsiteX5" fmla="*/ 649563 w 6888935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649563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66740"/>
              <a:gd name="connsiteX1" fmla="*/ 6888935 w 6888935"/>
              <a:gd name="connsiteY1" fmla="*/ 0 h 6866740"/>
              <a:gd name="connsiteX2" fmla="*/ 6877477 w 6888935"/>
              <a:gd name="connsiteY2" fmla="*/ 6866740 h 6866740"/>
              <a:gd name="connsiteX3" fmla="*/ 0 w 6888935"/>
              <a:gd name="connsiteY3" fmla="*/ 6851305 h 6866740"/>
              <a:gd name="connsiteX4" fmla="*/ 2094050 w 6888935"/>
              <a:gd name="connsiteY4" fmla="*/ 1629948 h 6866740"/>
              <a:gd name="connsiteX5" fmla="*/ 1272415 w 6888935"/>
              <a:gd name="connsiteY5" fmla="*/ 0 h 686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8935" h="6866740">
                <a:moveTo>
                  <a:pt x="1272415" y="0"/>
                </a:moveTo>
                <a:lnTo>
                  <a:pt x="6888935" y="0"/>
                </a:lnTo>
                <a:cubicBezTo>
                  <a:pt x="6885116" y="2288913"/>
                  <a:pt x="6881296" y="4577827"/>
                  <a:pt x="6877477" y="6866740"/>
                </a:cubicBezTo>
                <a:lnTo>
                  <a:pt x="0" y="6851305"/>
                </a:lnTo>
                <a:lnTo>
                  <a:pt x="2094050" y="1629948"/>
                </a:lnTo>
                <a:lnTo>
                  <a:pt x="1272415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1"/>
          <p:cNvSpPr/>
          <p:nvPr/>
        </p:nvSpPr>
        <p:spPr>
          <a:xfrm>
            <a:off x="5282566" y="-38844"/>
            <a:ext cx="3730817" cy="6888640"/>
          </a:xfrm>
          <a:custGeom>
            <a:avLst/>
            <a:gdLst>
              <a:gd name="connsiteX0" fmla="*/ 0 w 914400"/>
              <a:gd name="connsiteY0" fmla="*/ 0 h 6853276"/>
              <a:gd name="connsiteX1" fmla="*/ 914400 w 914400"/>
              <a:gd name="connsiteY1" fmla="*/ 0 h 6853276"/>
              <a:gd name="connsiteX2" fmla="*/ 914400 w 914400"/>
              <a:gd name="connsiteY2" fmla="*/ 6853276 h 6853276"/>
              <a:gd name="connsiteX3" fmla="*/ 0 w 914400"/>
              <a:gd name="connsiteY3" fmla="*/ 6853276 h 6853276"/>
              <a:gd name="connsiteX4" fmla="*/ 0 w 914400"/>
              <a:gd name="connsiteY4" fmla="*/ 0 h 6853276"/>
              <a:gd name="connsiteX0" fmla="*/ 0 w 3710609"/>
              <a:gd name="connsiteY0" fmla="*/ 0 h 6853276"/>
              <a:gd name="connsiteX1" fmla="*/ 3710609 w 3710609"/>
              <a:gd name="connsiteY1" fmla="*/ 13252 h 6853276"/>
              <a:gd name="connsiteX2" fmla="*/ 914400 w 3710609"/>
              <a:gd name="connsiteY2" fmla="*/ 6853276 h 6853276"/>
              <a:gd name="connsiteX3" fmla="*/ 0 w 3710609"/>
              <a:gd name="connsiteY3" fmla="*/ 6853276 h 6853276"/>
              <a:gd name="connsiteX4" fmla="*/ 0 w 3710609"/>
              <a:gd name="connsiteY4" fmla="*/ 0 h 6853276"/>
              <a:gd name="connsiteX0" fmla="*/ 2332383 w 3710609"/>
              <a:gd name="connsiteY0" fmla="*/ 384314 h 6840024"/>
              <a:gd name="connsiteX1" fmla="*/ 3710609 w 3710609"/>
              <a:gd name="connsiteY1" fmla="*/ 0 h 6840024"/>
              <a:gd name="connsiteX2" fmla="*/ 914400 w 3710609"/>
              <a:gd name="connsiteY2" fmla="*/ 6840024 h 6840024"/>
              <a:gd name="connsiteX3" fmla="*/ 0 w 3710609"/>
              <a:gd name="connsiteY3" fmla="*/ 6840024 h 6840024"/>
              <a:gd name="connsiteX4" fmla="*/ 2332383 w 3710609"/>
              <a:gd name="connsiteY4" fmla="*/ 384314 h 6840024"/>
              <a:gd name="connsiteX0" fmla="*/ 2729948 w 3710609"/>
              <a:gd name="connsiteY0" fmla="*/ 0 h 6866527"/>
              <a:gd name="connsiteX1" fmla="*/ 3710609 w 3710609"/>
              <a:gd name="connsiteY1" fmla="*/ 26503 h 6866527"/>
              <a:gd name="connsiteX2" fmla="*/ 914400 w 3710609"/>
              <a:gd name="connsiteY2" fmla="*/ 6866527 h 6866527"/>
              <a:gd name="connsiteX3" fmla="*/ 0 w 3710609"/>
              <a:gd name="connsiteY3" fmla="*/ 6866527 h 6866527"/>
              <a:gd name="connsiteX4" fmla="*/ 2729948 w 3710609"/>
              <a:gd name="connsiteY4" fmla="*/ 0 h 6866527"/>
              <a:gd name="connsiteX0" fmla="*/ 2729948 w 3710609"/>
              <a:gd name="connsiteY0" fmla="*/ 0 h 6879779"/>
              <a:gd name="connsiteX1" fmla="*/ 3710609 w 3710609"/>
              <a:gd name="connsiteY1" fmla="*/ 26503 h 6879779"/>
              <a:gd name="connsiteX2" fmla="*/ 1020417 w 3710609"/>
              <a:gd name="connsiteY2" fmla="*/ 6879779 h 6879779"/>
              <a:gd name="connsiteX3" fmla="*/ 0 w 3710609"/>
              <a:gd name="connsiteY3" fmla="*/ 6866527 h 6879779"/>
              <a:gd name="connsiteX4" fmla="*/ 2729948 w 3710609"/>
              <a:gd name="connsiteY4" fmla="*/ 0 h 6879779"/>
              <a:gd name="connsiteX0" fmla="*/ 2729948 w 3730817"/>
              <a:gd name="connsiteY0" fmla="*/ 8861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8861 h 6888640"/>
              <a:gd name="connsiteX0" fmla="*/ 2729948 w 3730817"/>
              <a:gd name="connsiteY0" fmla="*/ 3809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3809 h 68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817" h="6888640">
                <a:moveTo>
                  <a:pt x="2729948" y="3809"/>
                </a:moveTo>
                <a:lnTo>
                  <a:pt x="3730817" y="0"/>
                </a:lnTo>
                <a:lnTo>
                  <a:pt x="1020417" y="6888640"/>
                </a:lnTo>
                <a:lnTo>
                  <a:pt x="0" y="6875388"/>
                </a:lnTo>
                <a:lnTo>
                  <a:pt x="2729948" y="3809"/>
                </a:lnTo>
                <a:close/>
              </a:path>
            </a:pathLst>
          </a:custGeom>
          <a:solidFill>
            <a:srgbClr val="68BBA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2"/>
          <p:cNvSpPr/>
          <p:nvPr/>
        </p:nvSpPr>
        <p:spPr>
          <a:xfrm>
            <a:off x="6311182" y="2874147"/>
            <a:ext cx="3107305" cy="3983853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32565"/>
              <a:gd name="connsiteY0" fmla="*/ 3997105 h 3997105"/>
              <a:gd name="connsiteX1" fmla="*/ 1568808 w 3132565"/>
              <a:gd name="connsiteY1" fmla="*/ 0 h 3997105"/>
              <a:gd name="connsiteX2" fmla="*/ 3132565 w 3132565"/>
              <a:gd name="connsiteY2" fmla="*/ 3988905 h 3997105"/>
              <a:gd name="connsiteX3" fmla="*/ 0 w 3132565"/>
              <a:gd name="connsiteY3" fmla="*/ 3997105 h 3997105"/>
              <a:gd name="connsiteX0" fmla="*/ 0 w 3107305"/>
              <a:gd name="connsiteY0" fmla="*/ 3997105 h 3999009"/>
              <a:gd name="connsiteX1" fmla="*/ 1568808 w 3107305"/>
              <a:gd name="connsiteY1" fmla="*/ 0 h 3999009"/>
              <a:gd name="connsiteX2" fmla="*/ 3107305 w 3107305"/>
              <a:gd name="connsiteY2" fmla="*/ 3999009 h 3999009"/>
              <a:gd name="connsiteX3" fmla="*/ 0 w 3107305"/>
              <a:gd name="connsiteY3" fmla="*/ 3997105 h 3999009"/>
              <a:gd name="connsiteX0" fmla="*/ 0 w 3107305"/>
              <a:gd name="connsiteY0" fmla="*/ 3992053 h 3993957"/>
              <a:gd name="connsiteX1" fmla="*/ 1690054 w 3107305"/>
              <a:gd name="connsiteY1" fmla="*/ 0 h 3993957"/>
              <a:gd name="connsiteX2" fmla="*/ 3107305 w 3107305"/>
              <a:gd name="connsiteY2" fmla="*/ 3993957 h 3993957"/>
              <a:gd name="connsiteX3" fmla="*/ 0 w 3107305"/>
              <a:gd name="connsiteY3" fmla="*/ 3992053 h 3993957"/>
              <a:gd name="connsiteX0" fmla="*/ 0 w 3107305"/>
              <a:gd name="connsiteY0" fmla="*/ 3981949 h 3983853"/>
              <a:gd name="connsiteX1" fmla="*/ 1558704 w 3107305"/>
              <a:gd name="connsiteY1" fmla="*/ 0 h 3983853"/>
              <a:gd name="connsiteX2" fmla="*/ 3107305 w 3107305"/>
              <a:gd name="connsiteY2" fmla="*/ 3983853 h 3983853"/>
              <a:gd name="connsiteX3" fmla="*/ 0 w 3107305"/>
              <a:gd name="connsiteY3" fmla="*/ 3981949 h 398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7305" h="3983853">
                <a:moveTo>
                  <a:pt x="0" y="3981949"/>
                </a:moveTo>
                <a:lnTo>
                  <a:pt x="1558704" y="0"/>
                </a:lnTo>
                <a:lnTo>
                  <a:pt x="3107305" y="3983853"/>
                </a:lnTo>
                <a:lnTo>
                  <a:pt x="0" y="3981949"/>
                </a:lnTo>
                <a:close/>
              </a:path>
            </a:pathLst>
          </a:custGeom>
          <a:solidFill>
            <a:srgbClr val="A3CEC2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2"/>
          <p:cNvSpPr/>
          <p:nvPr/>
        </p:nvSpPr>
        <p:spPr>
          <a:xfrm flipV="1">
            <a:off x="6543428" y="-28080"/>
            <a:ext cx="1464036" cy="1623392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27513"/>
              <a:gd name="connsiteY0" fmla="*/ 2825730 h 2825730"/>
              <a:gd name="connsiteX1" fmla="*/ 2531165 w 3127513"/>
              <a:gd name="connsiteY1" fmla="*/ 0 h 2825730"/>
              <a:gd name="connsiteX2" fmla="*/ 3127513 w 3127513"/>
              <a:gd name="connsiteY2" fmla="*/ 2812478 h 2825730"/>
              <a:gd name="connsiteX3" fmla="*/ 0 w 3127513"/>
              <a:gd name="connsiteY3" fmla="*/ 2825730 h 2825730"/>
              <a:gd name="connsiteX0" fmla="*/ 0 w 3167269"/>
              <a:gd name="connsiteY0" fmla="*/ 2825730 h 2825730"/>
              <a:gd name="connsiteX1" fmla="*/ 2531165 w 3167269"/>
              <a:gd name="connsiteY1" fmla="*/ 0 h 2825730"/>
              <a:gd name="connsiteX2" fmla="*/ 3167269 w 3167269"/>
              <a:gd name="connsiteY2" fmla="*/ 2812479 h 2825730"/>
              <a:gd name="connsiteX3" fmla="*/ 0 w 3167269"/>
              <a:gd name="connsiteY3" fmla="*/ 2825730 h 2825730"/>
              <a:gd name="connsiteX0" fmla="*/ 0 w 980661"/>
              <a:gd name="connsiteY0" fmla="*/ 2571991 h 2812479"/>
              <a:gd name="connsiteX1" fmla="*/ 344557 w 980661"/>
              <a:gd name="connsiteY1" fmla="*/ 0 h 2812479"/>
              <a:gd name="connsiteX2" fmla="*/ 980661 w 980661"/>
              <a:gd name="connsiteY2" fmla="*/ 2812479 h 2812479"/>
              <a:gd name="connsiteX3" fmla="*/ 0 w 980661"/>
              <a:gd name="connsiteY3" fmla="*/ 2571991 h 2812479"/>
              <a:gd name="connsiteX0" fmla="*/ 0 w 1484243"/>
              <a:gd name="connsiteY0" fmla="*/ 2825730 h 2825730"/>
              <a:gd name="connsiteX1" fmla="*/ 848139 w 1484243"/>
              <a:gd name="connsiteY1" fmla="*/ 0 h 2825730"/>
              <a:gd name="connsiteX2" fmla="*/ 1484243 w 1484243"/>
              <a:gd name="connsiteY2" fmla="*/ 2812479 h 2825730"/>
              <a:gd name="connsiteX3" fmla="*/ 0 w 1484243"/>
              <a:gd name="connsiteY3" fmla="*/ 2825730 h 2825730"/>
              <a:gd name="connsiteX0" fmla="*/ 0 w 1494347"/>
              <a:gd name="connsiteY0" fmla="*/ 2825730 h 2865241"/>
              <a:gd name="connsiteX1" fmla="*/ 848139 w 1494347"/>
              <a:gd name="connsiteY1" fmla="*/ 0 h 2865241"/>
              <a:gd name="connsiteX2" fmla="*/ 1494347 w 1494347"/>
              <a:gd name="connsiteY2" fmla="*/ 2865241 h 2865241"/>
              <a:gd name="connsiteX3" fmla="*/ 0 w 1494347"/>
              <a:gd name="connsiteY3" fmla="*/ 2825730 h 2865241"/>
              <a:gd name="connsiteX0" fmla="*/ 0 w 1504451"/>
              <a:gd name="connsiteY0" fmla="*/ 2860905 h 2865241"/>
              <a:gd name="connsiteX1" fmla="*/ 858243 w 1504451"/>
              <a:gd name="connsiteY1" fmla="*/ 0 h 2865241"/>
              <a:gd name="connsiteX2" fmla="*/ 1504451 w 1504451"/>
              <a:gd name="connsiteY2" fmla="*/ 2865241 h 2865241"/>
              <a:gd name="connsiteX3" fmla="*/ 0 w 1504451"/>
              <a:gd name="connsiteY3" fmla="*/ 2860905 h 2865241"/>
              <a:gd name="connsiteX0" fmla="*/ 0 w 1474140"/>
              <a:gd name="connsiteY0" fmla="*/ 2869699 h 2869699"/>
              <a:gd name="connsiteX1" fmla="*/ 827932 w 1474140"/>
              <a:gd name="connsiteY1" fmla="*/ 0 h 2869699"/>
              <a:gd name="connsiteX2" fmla="*/ 1474140 w 1474140"/>
              <a:gd name="connsiteY2" fmla="*/ 2865241 h 2869699"/>
              <a:gd name="connsiteX3" fmla="*/ 0 w 1474140"/>
              <a:gd name="connsiteY3" fmla="*/ 2869699 h 2869699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64036"/>
              <a:gd name="connsiteY0" fmla="*/ 2816939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16939 h 2838862"/>
              <a:gd name="connsiteX0" fmla="*/ 0 w 1464036"/>
              <a:gd name="connsiteY0" fmla="*/ 2825732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25732 h 2838862"/>
              <a:gd name="connsiteX0" fmla="*/ 0 w 1464036"/>
              <a:gd name="connsiteY0" fmla="*/ 2825732 h 2825732"/>
              <a:gd name="connsiteX1" fmla="*/ 822880 w 1464036"/>
              <a:gd name="connsiteY1" fmla="*/ 0 h 2825732"/>
              <a:gd name="connsiteX2" fmla="*/ 1464036 w 1464036"/>
              <a:gd name="connsiteY2" fmla="*/ 2821275 h 2825732"/>
              <a:gd name="connsiteX3" fmla="*/ 0 w 1464036"/>
              <a:gd name="connsiteY3" fmla="*/ 2825732 h 282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036" h="2825732">
                <a:moveTo>
                  <a:pt x="0" y="2825732"/>
                </a:moveTo>
                <a:lnTo>
                  <a:pt x="822880" y="0"/>
                </a:lnTo>
                <a:lnTo>
                  <a:pt x="1464036" y="2821275"/>
                </a:lnTo>
                <a:lnTo>
                  <a:pt x="0" y="2825732"/>
                </a:lnTo>
                <a:close/>
              </a:path>
            </a:pathLst>
          </a:custGeom>
          <a:solidFill>
            <a:srgbClr val="A3CEC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0" y="-224661"/>
            <a:ext cx="3299791" cy="5090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69" y="231614"/>
            <a:ext cx="4672944" cy="1703807"/>
          </a:xfrm>
          <a:prstGeom prst="rect">
            <a:avLst/>
          </a:prstGeom>
        </p:spPr>
      </p:pic>
      <p:sp>
        <p:nvSpPr>
          <p:cNvPr id="13" name="Text Placeholder 23"/>
          <p:cNvSpPr txBox="1">
            <a:spLocks/>
          </p:cNvSpPr>
          <p:nvPr/>
        </p:nvSpPr>
        <p:spPr>
          <a:xfrm>
            <a:off x="600095" y="2088995"/>
            <a:ext cx="5944937" cy="2589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A3CEC2"/>
                </a:solidFill>
              </a:rPr>
              <a:t>Módulo</a:t>
            </a:r>
            <a:r>
              <a:rPr lang="en-US" b="1" dirty="0">
                <a:solidFill>
                  <a:srgbClr val="A3CEC2"/>
                </a:solidFill>
              </a:rPr>
              <a:t> 6</a:t>
            </a:r>
            <a:br>
              <a:rPr lang="en-US" b="1" dirty="0">
                <a:solidFill>
                  <a:srgbClr val="7F4182"/>
                </a:solidFill>
              </a:rPr>
            </a:br>
            <a:r>
              <a:rPr lang="en-US" b="1" dirty="0" err="1">
                <a:solidFill>
                  <a:srgbClr val="7F4182"/>
                </a:solidFill>
              </a:rPr>
              <a:t>Manter</a:t>
            </a:r>
            <a:r>
              <a:rPr lang="en-US" b="1" dirty="0">
                <a:solidFill>
                  <a:srgbClr val="7F4182"/>
                </a:solidFill>
              </a:rPr>
              <a:t> o </a:t>
            </a:r>
            <a:r>
              <a:rPr lang="en-US" b="1" dirty="0" err="1">
                <a:solidFill>
                  <a:srgbClr val="7F4182"/>
                </a:solidFill>
              </a:rPr>
              <a:t>Sucesso</a:t>
            </a:r>
            <a:r>
              <a:rPr lang="en-US" b="1" dirty="0">
                <a:solidFill>
                  <a:srgbClr val="7F4182"/>
                </a:solidFill>
              </a:rPr>
              <a:t> e </a:t>
            </a:r>
            <a:r>
              <a:rPr lang="en-US" b="1" dirty="0" err="1">
                <a:solidFill>
                  <a:srgbClr val="7F4182"/>
                </a:solidFill>
              </a:rPr>
              <a:t>Planear</a:t>
            </a:r>
            <a:r>
              <a:rPr lang="en-US" b="1" dirty="0">
                <a:solidFill>
                  <a:srgbClr val="7F4182"/>
                </a:solidFill>
              </a:rPr>
              <a:t> o </a:t>
            </a:r>
            <a:r>
              <a:rPr lang="en-US" b="1" dirty="0" err="1">
                <a:solidFill>
                  <a:srgbClr val="7F4182"/>
                </a:solidFill>
              </a:rPr>
              <a:t>Futuro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endParaRPr lang="en-US" b="1" dirty="0">
              <a:solidFill>
                <a:srgbClr val="68BBAF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76" y="5931487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/>
          <p:nvPr/>
        </p:nvSpPr>
        <p:spPr>
          <a:xfrm flipH="1">
            <a:off x="-36524" y="4455002"/>
            <a:ext cx="4584712" cy="1022313"/>
          </a:xfrm>
          <a:custGeom>
            <a:avLst/>
            <a:gdLst>
              <a:gd name="connsiteX0" fmla="*/ 0 w 8070574"/>
              <a:gd name="connsiteY0" fmla="*/ 0 h 914400"/>
              <a:gd name="connsiteX1" fmla="*/ 8070574 w 8070574"/>
              <a:gd name="connsiteY1" fmla="*/ 0 h 914400"/>
              <a:gd name="connsiteX2" fmla="*/ 8070574 w 8070574"/>
              <a:gd name="connsiteY2" fmla="*/ 914400 h 914400"/>
              <a:gd name="connsiteX3" fmla="*/ 0 w 8070574"/>
              <a:gd name="connsiteY3" fmla="*/ 914400 h 914400"/>
              <a:gd name="connsiteX4" fmla="*/ 0 w 8070574"/>
              <a:gd name="connsiteY4" fmla="*/ 0 h 914400"/>
              <a:gd name="connsiteX0" fmla="*/ 781878 w 8070574"/>
              <a:gd name="connsiteY0" fmla="*/ 0 h 1152939"/>
              <a:gd name="connsiteX1" fmla="*/ 8070574 w 8070574"/>
              <a:gd name="connsiteY1" fmla="*/ 238539 h 1152939"/>
              <a:gd name="connsiteX2" fmla="*/ 8070574 w 8070574"/>
              <a:gd name="connsiteY2" fmla="*/ 1152939 h 1152939"/>
              <a:gd name="connsiteX3" fmla="*/ 0 w 8070574"/>
              <a:gd name="connsiteY3" fmla="*/ 1152939 h 1152939"/>
              <a:gd name="connsiteX4" fmla="*/ 781878 w 8070574"/>
              <a:gd name="connsiteY4" fmla="*/ 0 h 1152939"/>
              <a:gd name="connsiteX0" fmla="*/ 1126434 w 8415130"/>
              <a:gd name="connsiteY0" fmla="*/ 0 h 1258956"/>
              <a:gd name="connsiteX1" fmla="*/ 8415130 w 8415130"/>
              <a:gd name="connsiteY1" fmla="*/ 238539 h 1258956"/>
              <a:gd name="connsiteX2" fmla="*/ 8415130 w 8415130"/>
              <a:gd name="connsiteY2" fmla="*/ 1152939 h 1258956"/>
              <a:gd name="connsiteX3" fmla="*/ 0 w 8415130"/>
              <a:gd name="connsiteY3" fmla="*/ 1258956 h 1258956"/>
              <a:gd name="connsiteX4" fmla="*/ 1126434 w 8415130"/>
              <a:gd name="connsiteY4" fmla="*/ 0 h 125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130" h="1258956">
                <a:moveTo>
                  <a:pt x="1126434" y="0"/>
                </a:moveTo>
                <a:lnTo>
                  <a:pt x="8415130" y="238539"/>
                </a:lnTo>
                <a:lnTo>
                  <a:pt x="8415130" y="1152939"/>
                </a:lnTo>
                <a:lnTo>
                  <a:pt x="0" y="1258956"/>
                </a:lnTo>
                <a:lnTo>
                  <a:pt x="1126434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 txBox="1">
            <a:spLocks/>
          </p:cNvSpPr>
          <p:nvPr/>
        </p:nvSpPr>
        <p:spPr>
          <a:xfrm>
            <a:off x="598492" y="4745848"/>
            <a:ext cx="4088056" cy="89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www.</a:t>
            </a:r>
            <a:r>
              <a:rPr lang="en-US" b="1" dirty="0" err="1">
                <a:solidFill>
                  <a:schemeClr val="bg1"/>
                </a:solidFill>
              </a:rPr>
              <a:t>restart</a:t>
            </a:r>
            <a:r>
              <a:rPr lang="en-US" dirty="0" err="1">
                <a:solidFill>
                  <a:schemeClr val="bg1"/>
                </a:solidFill>
              </a:rPr>
              <a:t>.how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67FC94-98BB-44ED-819E-0CBD0473B199}"/>
              </a:ext>
            </a:extLst>
          </p:cNvPr>
          <p:cNvSpPr txBox="1"/>
          <p:nvPr/>
        </p:nvSpPr>
        <p:spPr>
          <a:xfrm>
            <a:off x="1882028" y="5707717"/>
            <a:ext cx="337908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/>
              <a:t>Este </a:t>
            </a:r>
            <a:r>
              <a:rPr lang="en-GB" sz="1050" dirty="0" err="1"/>
              <a:t>projeto</a:t>
            </a:r>
            <a:r>
              <a:rPr lang="en-GB" sz="1050" dirty="0"/>
              <a:t> </a:t>
            </a:r>
            <a:r>
              <a:rPr lang="en-GB" sz="1050" dirty="0" err="1"/>
              <a:t>foi</a:t>
            </a:r>
            <a:r>
              <a:rPr lang="en-GB" sz="1050" dirty="0"/>
              <a:t> </a:t>
            </a:r>
            <a:r>
              <a:rPr lang="en-GB" sz="1050" dirty="0" err="1"/>
              <a:t>financiado</a:t>
            </a:r>
            <a:r>
              <a:rPr lang="en-GB" sz="1050" dirty="0"/>
              <a:t> com o </a:t>
            </a:r>
            <a:r>
              <a:rPr lang="en-GB" sz="1050" dirty="0" err="1"/>
              <a:t>apoio</a:t>
            </a:r>
            <a:r>
              <a:rPr lang="en-GB" sz="1050" dirty="0"/>
              <a:t> da </a:t>
            </a:r>
            <a:r>
              <a:rPr lang="en-GB" sz="1050" dirty="0" err="1"/>
              <a:t>Comissão</a:t>
            </a:r>
            <a:r>
              <a:rPr lang="en-GB" sz="1050" dirty="0"/>
              <a:t> </a:t>
            </a:r>
            <a:r>
              <a:rPr lang="en-GB" sz="1050" dirty="0" err="1"/>
              <a:t>Europeia</a:t>
            </a:r>
            <a:r>
              <a:rPr lang="en-GB" sz="1050" dirty="0"/>
              <a:t>. </a:t>
            </a:r>
            <a:r>
              <a:rPr lang="en-GB" sz="1050" dirty="0" err="1"/>
              <a:t>Esta</a:t>
            </a:r>
            <a:r>
              <a:rPr lang="en-GB" sz="1050" dirty="0"/>
              <a:t> </a:t>
            </a:r>
            <a:r>
              <a:rPr lang="en-GB" sz="1050" dirty="0" err="1"/>
              <a:t>publicação</a:t>
            </a:r>
            <a:r>
              <a:rPr lang="en-GB" sz="1050" dirty="0"/>
              <a:t> </a:t>
            </a:r>
            <a:r>
              <a:rPr lang="en-GB" sz="1050" dirty="0" err="1"/>
              <a:t>reflete</a:t>
            </a:r>
            <a:r>
              <a:rPr lang="en-GB" sz="1050" dirty="0"/>
              <a:t> </a:t>
            </a:r>
            <a:r>
              <a:rPr lang="en-GB" sz="1050" dirty="0" err="1"/>
              <a:t>apenas</a:t>
            </a:r>
            <a:r>
              <a:rPr lang="en-GB" sz="1050" dirty="0"/>
              <a:t> as </a:t>
            </a:r>
            <a:r>
              <a:rPr lang="en-GB" sz="1050" dirty="0" err="1"/>
              <a:t>opiniões</a:t>
            </a:r>
            <a:r>
              <a:rPr lang="en-GB" sz="1050" dirty="0"/>
              <a:t> do </a:t>
            </a:r>
            <a:r>
              <a:rPr lang="en-GB" sz="1050" dirty="0" err="1"/>
              <a:t>autor</a:t>
            </a:r>
            <a:r>
              <a:rPr lang="en-GB" sz="1050" dirty="0"/>
              <a:t>, e a </a:t>
            </a:r>
            <a:r>
              <a:rPr lang="en-GB" sz="1050" dirty="0" err="1"/>
              <a:t>Comissão</a:t>
            </a:r>
            <a:r>
              <a:rPr lang="en-GB" sz="1050" dirty="0"/>
              <a:t> </a:t>
            </a:r>
            <a:r>
              <a:rPr lang="en-GB" sz="1050" dirty="0" err="1"/>
              <a:t>não</a:t>
            </a:r>
            <a:r>
              <a:rPr lang="en-GB" sz="1050" dirty="0"/>
              <a:t> </a:t>
            </a:r>
            <a:r>
              <a:rPr lang="en-GB" sz="1050" dirty="0" err="1"/>
              <a:t>pode</a:t>
            </a:r>
            <a:r>
              <a:rPr lang="en-GB" sz="1050" dirty="0"/>
              <a:t> ser </a:t>
            </a:r>
            <a:r>
              <a:rPr lang="en-GB" sz="1050" dirty="0" err="1"/>
              <a:t>responsabilizada</a:t>
            </a:r>
            <a:r>
              <a:rPr lang="en-GB" sz="1050" dirty="0"/>
              <a:t> por </a:t>
            </a:r>
            <a:r>
              <a:rPr lang="en-GB" sz="1050" dirty="0" err="1"/>
              <a:t>qualquer</a:t>
            </a:r>
            <a:r>
              <a:rPr lang="en-GB" sz="1050" dirty="0"/>
              <a:t> </a:t>
            </a:r>
            <a:r>
              <a:rPr lang="en-GB" sz="1050" dirty="0" err="1"/>
              <a:t>uso</a:t>
            </a:r>
            <a:r>
              <a:rPr lang="en-GB" sz="1050" dirty="0"/>
              <a:t> que </a:t>
            </a:r>
            <a:r>
              <a:rPr lang="en-GB" sz="1050" dirty="0" err="1"/>
              <a:t>possa</a:t>
            </a:r>
            <a:r>
              <a:rPr lang="en-GB" sz="1050" dirty="0"/>
              <a:t> ser </a:t>
            </a:r>
            <a:r>
              <a:rPr lang="en-GB" sz="1050" dirty="0" err="1"/>
              <a:t>feito</a:t>
            </a:r>
            <a:r>
              <a:rPr lang="en-GB" sz="1050" dirty="0"/>
              <a:t> das </a:t>
            </a:r>
            <a:r>
              <a:rPr lang="en-GB" sz="1050" dirty="0" err="1"/>
              <a:t>informações</a:t>
            </a:r>
            <a:r>
              <a:rPr lang="en-GB" sz="1050" dirty="0"/>
              <a:t> </a:t>
            </a:r>
            <a:r>
              <a:rPr lang="en-GB" sz="1050" dirty="0" err="1"/>
              <a:t>nela</a:t>
            </a:r>
            <a:r>
              <a:rPr lang="en-GB" sz="1050" dirty="0"/>
              <a:t> </a:t>
            </a:r>
            <a:r>
              <a:rPr lang="en-GB" sz="1050" dirty="0" err="1"/>
              <a:t>contidas</a:t>
            </a:r>
            <a:r>
              <a:rPr lang="en-GB" sz="10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55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A EXPERIÊNCIA DO PAÍS DE GALES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3975101"/>
          </a:xfrm>
        </p:spPr>
        <p:txBody>
          <a:bodyPr/>
          <a:lstStyle/>
          <a:p>
            <a:r>
              <a:rPr lang="en-IE" dirty="0" err="1"/>
              <a:t>Conselhos</a:t>
            </a:r>
            <a:r>
              <a:rPr lang="en-IE" dirty="0"/>
              <a:t> de </a:t>
            </a:r>
            <a:r>
              <a:rPr lang="en-IE" dirty="0" err="1"/>
              <a:t>Administração</a:t>
            </a:r>
            <a:r>
              <a:rPr lang="en-IE" dirty="0"/>
              <a:t> </a:t>
            </a:r>
            <a:r>
              <a:rPr lang="en-IE" dirty="0" err="1"/>
              <a:t>amplos</a:t>
            </a:r>
            <a:r>
              <a:rPr lang="en-IE" dirty="0"/>
              <a:t>, </a:t>
            </a:r>
            <a:r>
              <a:rPr lang="en-IE" dirty="0" err="1"/>
              <a:t>ativos</a:t>
            </a:r>
            <a:r>
              <a:rPr lang="en-IE" dirty="0"/>
              <a:t>, </a:t>
            </a:r>
            <a:r>
              <a:rPr lang="en-IE" dirty="0" err="1"/>
              <a:t>entusiasmados</a:t>
            </a:r>
            <a:r>
              <a:rPr lang="en-IE" dirty="0"/>
              <a:t> e </a:t>
            </a:r>
            <a:r>
              <a:rPr lang="en-IE" dirty="0" err="1"/>
              <a:t>empenhados</a:t>
            </a:r>
            <a:r>
              <a:rPr lang="en-IE" dirty="0"/>
              <a:t>, com sub-</a:t>
            </a:r>
            <a:r>
              <a:rPr lang="en-IE" dirty="0" err="1"/>
              <a:t>comités</a:t>
            </a:r>
            <a:r>
              <a:rPr lang="en-IE" dirty="0"/>
              <a:t> para </a:t>
            </a:r>
            <a:r>
              <a:rPr lang="en-IE" dirty="0" err="1"/>
              <a:t>vários</a:t>
            </a:r>
            <a:r>
              <a:rPr lang="en-IE" dirty="0"/>
              <a:t> </a:t>
            </a:r>
            <a:r>
              <a:rPr lang="en-IE" dirty="0" err="1"/>
              <a:t>projetos</a:t>
            </a:r>
            <a:r>
              <a:rPr lang="en-IE" dirty="0"/>
              <a:t> e/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temáticas</a:t>
            </a:r>
            <a:r>
              <a:rPr lang="en-IE" dirty="0"/>
              <a:t>, e com um alto </a:t>
            </a:r>
            <a:r>
              <a:rPr lang="en-IE" dirty="0" err="1"/>
              <a:t>nível</a:t>
            </a:r>
            <a:r>
              <a:rPr lang="en-IE" dirty="0"/>
              <a:t> de </a:t>
            </a:r>
            <a:r>
              <a:rPr lang="en-IE" dirty="0" err="1"/>
              <a:t>competência</a:t>
            </a:r>
            <a:r>
              <a:rPr lang="en-IE" dirty="0"/>
              <a:t>, </a:t>
            </a:r>
            <a:r>
              <a:rPr lang="en-IE" dirty="0" err="1"/>
              <a:t>constituíram</a:t>
            </a:r>
            <a:r>
              <a:rPr lang="en-IE" dirty="0"/>
              <a:t> </a:t>
            </a:r>
            <a:r>
              <a:rPr lang="en-IE" dirty="0" err="1"/>
              <a:t>frequentemente</a:t>
            </a:r>
            <a:r>
              <a:rPr lang="en-IE" dirty="0"/>
              <a:t> um </a:t>
            </a:r>
            <a:r>
              <a:rPr lang="en-IE" dirty="0" err="1"/>
              <a:t>fator</a:t>
            </a:r>
            <a:r>
              <a:rPr lang="en-IE" dirty="0"/>
              <a:t> </a:t>
            </a:r>
            <a:r>
              <a:rPr lang="en-IE" dirty="0" err="1"/>
              <a:t>comum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obtenção</a:t>
            </a:r>
            <a:r>
              <a:rPr lang="en-IE" dirty="0"/>
              <a:t> do </a:t>
            </a:r>
            <a:r>
              <a:rPr lang="en-IE" dirty="0" err="1"/>
              <a:t>impulso</a:t>
            </a:r>
            <a:r>
              <a:rPr lang="en-IE" dirty="0"/>
              <a:t> </a:t>
            </a:r>
            <a:r>
              <a:rPr lang="en-IE" dirty="0" err="1"/>
              <a:t>necessário</a:t>
            </a:r>
            <a:r>
              <a:rPr lang="en-IE" dirty="0"/>
              <a:t> para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esforços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contínuos</a:t>
            </a:r>
            <a:r>
              <a:rPr lang="en-IE" dirty="0"/>
              <a:t> e </a:t>
            </a:r>
            <a:r>
              <a:rPr lang="en-IE" dirty="0" err="1"/>
              <a:t>bem</a:t>
            </a:r>
            <a:r>
              <a:rPr lang="en-IE" dirty="0"/>
              <a:t> </a:t>
            </a:r>
            <a:r>
              <a:rPr lang="en-IE" dirty="0" err="1"/>
              <a:t>sucedidos</a:t>
            </a:r>
            <a:r>
              <a:rPr lang="en-IE" dirty="0"/>
              <a:t> (</a:t>
            </a:r>
            <a:r>
              <a:rPr lang="en-IE" dirty="0" err="1"/>
              <a:t>embora</a:t>
            </a:r>
            <a:r>
              <a:rPr lang="en-IE" dirty="0"/>
              <a:t> </a:t>
            </a:r>
            <a:r>
              <a:rPr lang="en-IE" dirty="0" err="1"/>
              <a:t>existam</a:t>
            </a:r>
            <a:r>
              <a:rPr lang="en-IE" dirty="0"/>
              <a:t> </a:t>
            </a:r>
            <a:r>
              <a:rPr lang="en-IE" dirty="0" err="1"/>
              <a:t>exemplos</a:t>
            </a:r>
            <a:r>
              <a:rPr lang="en-IE" dirty="0"/>
              <a:t> de </a:t>
            </a:r>
            <a:r>
              <a:rPr lang="en-IE" dirty="0" err="1"/>
              <a:t>grupos</a:t>
            </a:r>
            <a:r>
              <a:rPr lang="en-IE" dirty="0"/>
              <a:t> </a:t>
            </a:r>
            <a:r>
              <a:rPr lang="en-IE" dirty="0" err="1"/>
              <a:t>bastante</a:t>
            </a:r>
            <a:r>
              <a:rPr lang="en-IE" dirty="0"/>
              <a:t> </a:t>
            </a:r>
            <a:r>
              <a:rPr lang="en-IE" dirty="0" err="1"/>
              <a:t>pequenos</a:t>
            </a:r>
            <a:r>
              <a:rPr lang="en-IE" dirty="0"/>
              <a:t>, </a:t>
            </a:r>
            <a:r>
              <a:rPr lang="en-IE" dirty="0" err="1"/>
              <a:t>quase</a:t>
            </a:r>
            <a:r>
              <a:rPr lang="en-IE" dirty="0"/>
              <a:t> </a:t>
            </a:r>
            <a:r>
              <a:rPr lang="en-IE" dirty="0" err="1"/>
              <a:t>executivos</a:t>
            </a:r>
            <a:r>
              <a:rPr lang="en-IE" dirty="0"/>
              <a:t>, que </a:t>
            </a:r>
            <a:r>
              <a:rPr lang="en-IE" dirty="0" err="1"/>
              <a:t>alcançaram</a:t>
            </a:r>
            <a:r>
              <a:rPr lang="en-IE" dirty="0"/>
              <a:t> </a:t>
            </a:r>
            <a:r>
              <a:rPr lang="en-IE" dirty="0" err="1"/>
              <a:t>êxitos</a:t>
            </a:r>
            <a:r>
              <a:rPr lang="en-IE" dirty="0"/>
              <a:t> </a:t>
            </a:r>
            <a:r>
              <a:rPr lang="en-IE" dirty="0" err="1"/>
              <a:t>consideráveis</a:t>
            </a:r>
            <a:r>
              <a:rPr lang="en-IE" dirty="0"/>
              <a:t>). </a:t>
            </a:r>
          </a:p>
          <a:p>
            <a:endParaRPr lang="en-IE" dirty="0"/>
          </a:p>
          <a:p>
            <a:r>
              <a:rPr lang="en-IE" dirty="0"/>
              <a:t>A </a:t>
            </a:r>
            <a:r>
              <a:rPr lang="en-IE" dirty="0" err="1"/>
              <a:t>capacidade</a:t>
            </a:r>
            <a:r>
              <a:rPr lang="en-IE" dirty="0"/>
              <a:t> do </a:t>
            </a:r>
            <a:r>
              <a:rPr lang="en-IE" dirty="0" err="1"/>
              <a:t>Conselho</a:t>
            </a:r>
            <a:r>
              <a:rPr lang="en-IE" dirty="0"/>
              <a:t> de </a:t>
            </a:r>
            <a:r>
              <a:rPr lang="en-IE" dirty="0" err="1"/>
              <a:t>Administração</a:t>
            </a:r>
            <a:r>
              <a:rPr lang="en-IE" dirty="0"/>
              <a:t> e dos </a:t>
            </a:r>
            <a:r>
              <a:rPr lang="en-IE" dirty="0" err="1"/>
              <a:t>subcomités</a:t>
            </a:r>
            <a:r>
              <a:rPr lang="en-IE" dirty="0"/>
              <a:t> de </a:t>
            </a:r>
            <a:r>
              <a:rPr lang="en-IE" dirty="0" err="1"/>
              <a:t>estabelecer</a:t>
            </a:r>
            <a:r>
              <a:rPr lang="en-IE" dirty="0"/>
              <a:t> </a:t>
            </a:r>
            <a:r>
              <a:rPr lang="en-IE" dirty="0" err="1"/>
              <a:t>ligações</a:t>
            </a:r>
            <a:r>
              <a:rPr lang="en-IE" dirty="0"/>
              <a:t> com </a:t>
            </a:r>
            <a:r>
              <a:rPr lang="en-IE" dirty="0" err="1"/>
              <a:t>outras</a:t>
            </a:r>
            <a:r>
              <a:rPr lang="en-IE" dirty="0"/>
              <a:t> </a:t>
            </a:r>
            <a:r>
              <a:rPr lang="en-IE" dirty="0" err="1"/>
              <a:t>agências</a:t>
            </a:r>
            <a:r>
              <a:rPr lang="en-IE" dirty="0"/>
              <a:t>, </a:t>
            </a:r>
            <a:r>
              <a:rPr lang="en-IE" dirty="0" err="1"/>
              <a:t>tais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a </a:t>
            </a:r>
            <a:r>
              <a:rPr lang="en-IE" dirty="0" err="1"/>
              <a:t>Autoridade</a:t>
            </a:r>
            <a:r>
              <a:rPr lang="en-IE" dirty="0"/>
              <a:t> Local, e de </a:t>
            </a:r>
            <a:r>
              <a:rPr lang="en-IE" dirty="0" err="1"/>
              <a:t>ter</a:t>
            </a:r>
            <a:r>
              <a:rPr lang="en-IE" dirty="0"/>
              <a:t> </a:t>
            </a:r>
            <a:r>
              <a:rPr lang="en-IE" dirty="0" err="1"/>
              <a:t>representação</a:t>
            </a:r>
            <a:r>
              <a:rPr lang="en-IE" dirty="0"/>
              <a:t> das </a:t>
            </a:r>
            <a:r>
              <a:rPr lang="en-IE" dirty="0" err="1"/>
              <a:t>mesmas</a:t>
            </a:r>
            <a:r>
              <a:rPr lang="en-IE" dirty="0"/>
              <a:t>, </a:t>
            </a:r>
            <a:r>
              <a:rPr lang="en-IE" dirty="0" err="1"/>
              <a:t>é</a:t>
            </a:r>
            <a:r>
              <a:rPr lang="en-IE" dirty="0"/>
              <a:t> fundamental para </a:t>
            </a:r>
            <a:r>
              <a:rPr lang="en-IE" dirty="0" err="1"/>
              <a:t>desenvolver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visão</a:t>
            </a:r>
            <a:r>
              <a:rPr lang="en-IE" dirty="0"/>
              <a:t> </a:t>
            </a:r>
            <a:r>
              <a:rPr lang="en-IE" dirty="0" err="1"/>
              <a:t>partilhada</a:t>
            </a:r>
            <a:r>
              <a:rPr lang="en-IE" dirty="0"/>
              <a:t> e </a:t>
            </a:r>
            <a:r>
              <a:rPr lang="en-IE" dirty="0" err="1"/>
              <a:t>objectivos</a:t>
            </a:r>
            <a:r>
              <a:rPr lang="en-IE" dirty="0"/>
              <a:t> </a:t>
            </a:r>
            <a:r>
              <a:rPr lang="en-IE" dirty="0" err="1"/>
              <a:t>comuns</a:t>
            </a:r>
            <a:r>
              <a:rPr lang="en-IE" dirty="0"/>
              <a:t> para as </a:t>
            </a:r>
            <a:r>
              <a:rPr lang="en-IE" dirty="0" err="1"/>
              <a:t>comunidades</a:t>
            </a:r>
            <a:r>
              <a:rPr lang="en-IE" dirty="0"/>
              <a:t>. </a:t>
            </a:r>
            <a:endParaRPr lang="en-IE" sz="24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7DBE413-334C-4623-9BEF-3542055D1F8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571" r="36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6917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A EXPERIÊNCIA DO PAÍS DE GALES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3975101"/>
          </a:xfrm>
        </p:spPr>
        <p:txBody>
          <a:bodyPr/>
          <a:lstStyle/>
          <a:p>
            <a:r>
              <a:rPr lang="en-GB" dirty="0" err="1"/>
              <a:t>Quando</a:t>
            </a:r>
            <a:r>
              <a:rPr lang="en-GB" dirty="0"/>
              <a:t> o </a:t>
            </a:r>
            <a:r>
              <a:rPr lang="en-GB" dirty="0" err="1"/>
              <a:t>projeto</a:t>
            </a:r>
            <a:r>
              <a:rPr lang="en-GB" dirty="0"/>
              <a:t> de </a:t>
            </a:r>
            <a:r>
              <a:rPr lang="en-GB" dirty="0" err="1"/>
              <a:t>regeneração</a:t>
            </a:r>
            <a:r>
              <a:rPr lang="en-GB" dirty="0"/>
              <a:t> </a:t>
            </a:r>
            <a:r>
              <a:rPr lang="en-GB" dirty="0" err="1"/>
              <a:t>comunitária</a:t>
            </a:r>
            <a:r>
              <a:rPr lang="en-GB" dirty="0"/>
              <a:t> </a:t>
            </a:r>
            <a:r>
              <a:rPr lang="en-GB" dirty="0" err="1"/>
              <a:t>tinha</a:t>
            </a:r>
            <a:r>
              <a:rPr lang="en-GB" dirty="0"/>
              <a:t> um </a:t>
            </a:r>
            <a:r>
              <a:rPr lang="en-GB" b="1" dirty="0" err="1">
                <a:solidFill>
                  <a:srgbClr val="AB5AB0"/>
                </a:solidFill>
              </a:rPr>
              <a:t>Coordenador</a:t>
            </a:r>
            <a:r>
              <a:rPr lang="en-GB" b="1" dirty="0">
                <a:solidFill>
                  <a:srgbClr val="AB5AB0"/>
                </a:solidFill>
              </a:rPr>
              <a:t> </a:t>
            </a:r>
            <a:r>
              <a:rPr lang="en-GB" b="1" dirty="0" err="1">
                <a:solidFill>
                  <a:srgbClr val="AB5AB0"/>
                </a:solidFill>
              </a:rPr>
              <a:t>pago</a:t>
            </a:r>
            <a:r>
              <a:rPr lang="en-GB" b="1" dirty="0">
                <a:solidFill>
                  <a:srgbClr val="AB5AB0"/>
                </a:solidFill>
              </a:rPr>
              <a:t>.</a:t>
            </a:r>
          </a:p>
          <a:p>
            <a:r>
              <a:rPr lang="en-GB" dirty="0"/>
              <a:t>O </a:t>
            </a:r>
            <a:r>
              <a:rPr lang="en-GB" dirty="0" err="1"/>
              <a:t>papel</a:t>
            </a:r>
            <a:r>
              <a:rPr lang="en-GB" dirty="0"/>
              <a:t> do </a:t>
            </a:r>
            <a:r>
              <a:rPr lang="en-GB" dirty="0" err="1"/>
              <a:t>coordenador</a:t>
            </a:r>
            <a:r>
              <a:rPr lang="en-GB" dirty="0"/>
              <a:t> </a:t>
            </a:r>
            <a:r>
              <a:rPr lang="en-GB" dirty="0" err="1"/>
              <a:t>é</a:t>
            </a:r>
            <a:r>
              <a:rPr lang="en-GB" dirty="0"/>
              <a:t> </a:t>
            </a:r>
            <a:r>
              <a:rPr lang="en-GB" dirty="0" err="1"/>
              <a:t>fulcral</a:t>
            </a:r>
            <a:r>
              <a:rPr lang="en-GB" dirty="0"/>
              <a:t> - </a:t>
            </a:r>
            <a:r>
              <a:rPr lang="en-GB" dirty="0" err="1"/>
              <a:t>sendo</a:t>
            </a:r>
            <a:r>
              <a:rPr lang="en-GB" dirty="0"/>
              <a:t> </a:t>
            </a:r>
            <a:r>
              <a:rPr lang="en-GB" dirty="0" err="1"/>
              <a:t>descrito</a:t>
            </a:r>
            <a:r>
              <a:rPr lang="en-GB" dirty="0"/>
              <a:t> de </a:t>
            </a:r>
            <a:r>
              <a:rPr lang="en-GB" dirty="0" err="1"/>
              <a:t>várias</a:t>
            </a:r>
            <a:r>
              <a:rPr lang="en-GB" dirty="0"/>
              <a:t> </a:t>
            </a:r>
            <a:r>
              <a:rPr lang="en-GB" dirty="0" err="1"/>
              <a:t>formas</a:t>
            </a:r>
            <a:r>
              <a:rPr lang="en-GB" dirty="0"/>
              <a:t>:</a:t>
            </a:r>
          </a:p>
          <a:p>
            <a:r>
              <a:rPr lang="en-GB" dirty="0"/>
              <a:t>"</a:t>
            </a:r>
            <a:r>
              <a:rPr lang="en-GB" dirty="0" err="1"/>
              <a:t>coordena</a:t>
            </a:r>
            <a:r>
              <a:rPr lang="en-GB" dirty="0"/>
              <a:t>", "</a:t>
            </a:r>
            <a:r>
              <a:rPr lang="en-GB" dirty="0" err="1"/>
              <a:t>faz</a:t>
            </a:r>
            <a:r>
              <a:rPr lang="en-GB" dirty="0"/>
              <a:t> as </a:t>
            </a:r>
            <a:r>
              <a:rPr lang="en-GB" dirty="0" err="1"/>
              <a:t>coisas</a:t>
            </a:r>
            <a:r>
              <a:rPr lang="en-GB" dirty="0"/>
              <a:t> </a:t>
            </a:r>
            <a:r>
              <a:rPr lang="en-GB" dirty="0" err="1"/>
              <a:t>acontecerem</a:t>
            </a:r>
            <a:r>
              <a:rPr lang="en-GB" dirty="0"/>
              <a:t>", "</a:t>
            </a:r>
            <a:r>
              <a:rPr lang="en-GB" dirty="0" err="1"/>
              <a:t>procura</a:t>
            </a:r>
            <a:r>
              <a:rPr lang="en-GB" dirty="0"/>
              <a:t> </a:t>
            </a:r>
            <a:r>
              <a:rPr lang="en-GB" dirty="0" err="1"/>
              <a:t>financiamento</a:t>
            </a:r>
            <a:r>
              <a:rPr lang="en-GB" dirty="0"/>
              <a:t>", "</a:t>
            </a:r>
            <a:r>
              <a:rPr lang="en-GB" dirty="0" err="1"/>
              <a:t>mantém</a:t>
            </a:r>
            <a:r>
              <a:rPr lang="en-GB" dirty="0"/>
              <a:t> as </a:t>
            </a:r>
            <a:r>
              <a:rPr lang="en-GB" dirty="0" err="1"/>
              <a:t>decisões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conjunto", "</a:t>
            </a:r>
            <a:r>
              <a:rPr lang="en-GB" dirty="0" err="1"/>
              <a:t>organiza</a:t>
            </a:r>
            <a:r>
              <a:rPr lang="en-GB" dirty="0"/>
              <a:t>".</a:t>
            </a:r>
          </a:p>
          <a:p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desafios</a:t>
            </a:r>
            <a:r>
              <a:rPr lang="en-GB" dirty="0"/>
              <a:t> dos </a:t>
            </a:r>
            <a:r>
              <a:rPr lang="en-GB" dirty="0" err="1"/>
              <a:t>coordenadores</a:t>
            </a:r>
            <a:r>
              <a:rPr lang="en-GB" dirty="0"/>
              <a:t> </a:t>
            </a:r>
            <a:r>
              <a:rPr lang="en-GB" dirty="0" err="1"/>
              <a:t>consistem</a:t>
            </a:r>
            <a:r>
              <a:rPr lang="en-GB" dirty="0"/>
              <a:t>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manter</a:t>
            </a:r>
            <a:r>
              <a:rPr lang="en-GB" dirty="0"/>
              <a:t> e </a:t>
            </a:r>
            <a:r>
              <a:rPr lang="en-GB" dirty="0" err="1"/>
              <a:t>conhecer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seus</a:t>
            </a:r>
            <a:r>
              <a:rPr lang="en-GB" dirty="0"/>
              <a:t> </a:t>
            </a:r>
            <a:r>
              <a:rPr lang="en-GB" dirty="0" err="1"/>
              <a:t>limites</a:t>
            </a:r>
            <a:r>
              <a:rPr lang="en-GB" dirty="0"/>
              <a:t> - "o que se </a:t>
            </a:r>
            <a:r>
              <a:rPr lang="en-GB" dirty="0" err="1"/>
              <a:t>faz</a:t>
            </a:r>
            <a:r>
              <a:rPr lang="en-GB" dirty="0"/>
              <a:t> e o que </a:t>
            </a:r>
            <a:r>
              <a:rPr lang="en-GB" dirty="0" err="1"/>
              <a:t>não</a:t>
            </a:r>
            <a:r>
              <a:rPr lang="en-GB" dirty="0"/>
              <a:t> se </a:t>
            </a:r>
            <a:r>
              <a:rPr lang="en-GB" dirty="0" err="1"/>
              <a:t>faz</a:t>
            </a:r>
            <a:r>
              <a:rPr lang="en-GB" dirty="0"/>
              <a:t>", </a:t>
            </a:r>
            <a:r>
              <a:rPr lang="en-GB" dirty="0" err="1"/>
              <a:t>prestar</a:t>
            </a:r>
            <a:r>
              <a:rPr lang="en-GB" dirty="0"/>
              <a:t> </a:t>
            </a:r>
            <a:r>
              <a:rPr lang="en-GB" dirty="0" err="1"/>
              <a:t>serviços</a:t>
            </a:r>
            <a:r>
              <a:rPr lang="en-GB" dirty="0"/>
              <a:t> </a:t>
            </a:r>
            <a:r>
              <a:rPr lang="en-GB" dirty="0" err="1"/>
              <a:t>aos</a:t>
            </a:r>
            <a:r>
              <a:rPr lang="en-GB" dirty="0"/>
              <a:t> </a:t>
            </a:r>
            <a:r>
              <a:rPr lang="en-GB" dirty="0" err="1"/>
              <a:t>seus</a:t>
            </a:r>
            <a:r>
              <a:rPr lang="en-GB" dirty="0"/>
              <a:t> </a:t>
            </a:r>
            <a:r>
              <a:rPr lang="en-GB" dirty="0" err="1"/>
              <a:t>Conselhos</a:t>
            </a:r>
            <a:r>
              <a:rPr lang="en-GB" dirty="0"/>
              <a:t> de </a:t>
            </a:r>
            <a:r>
              <a:rPr lang="en-GB" dirty="0" err="1"/>
              <a:t>Administração</a:t>
            </a:r>
            <a:r>
              <a:rPr lang="en-GB" dirty="0"/>
              <a:t>, </a:t>
            </a:r>
            <a:r>
              <a:rPr lang="en-GB" dirty="0" err="1"/>
              <a:t>gestão</a:t>
            </a:r>
            <a:r>
              <a:rPr lang="en-GB" dirty="0"/>
              <a:t> de </a:t>
            </a:r>
            <a:r>
              <a:rPr lang="en-GB" dirty="0" err="1"/>
              <a:t>projetos</a:t>
            </a:r>
            <a:r>
              <a:rPr lang="en-GB" dirty="0"/>
              <a:t>, e combater a </a:t>
            </a:r>
            <a:r>
              <a:rPr lang="en-GB" dirty="0" err="1"/>
              <a:t>apatia</a:t>
            </a:r>
            <a:r>
              <a:rPr lang="en-GB" dirty="0"/>
              <a:t>, </a:t>
            </a:r>
            <a:r>
              <a:rPr lang="en-GB" dirty="0" err="1"/>
              <a:t>sem</a:t>
            </a:r>
            <a:r>
              <a:rPr lang="en-GB" dirty="0"/>
              <a:t> </a:t>
            </a:r>
            <a:r>
              <a:rPr lang="en-GB" dirty="0" err="1"/>
              <a:t>aumentar</a:t>
            </a:r>
            <a:r>
              <a:rPr lang="en-GB" dirty="0"/>
              <a:t> </a:t>
            </a:r>
            <a:r>
              <a:rPr lang="en-GB" dirty="0" err="1"/>
              <a:t>indevidamente</a:t>
            </a:r>
            <a:r>
              <a:rPr lang="en-GB" dirty="0"/>
              <a:t> as </a:t>
            </a:r>
            <a:r>
              <a:rPr lang="en-GB" dirty="0" err="1"/>
              <a:t>expectativas</a:t>
            </a:r>
            <a:r>
              <a:rPr lang="en-GB" dirty="0"/>
              <a:t>. </a:t>
            </a:r>
            <a:endParaRPr lang="en-GB" sz="2400" dirty="0"/>
          </a:p>
        </p:txBody>
      </p:sp>
      <p:pic>
        <p:nvPicPr>
          <p:cNvPr id="7" name="Picture Placeholder 6" descr="One in a crowd">
            <a:extLst>
              <a:ext uri="{FF2B5EF4-FFF2-40B4-BE49-F238E27FC236}">
                <a16:creationId xmlns:a16="http://schemas.microsoft.com/office/drawing/2014/main" id="{CA257AE9-C9E0-43F1-879A-E7EF6EBDC13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2095" r="320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613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A EXPERIÊNCIA DO PAÍS DE GALES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8" y="1565246"/>
            <a:ext cx="8621485" cy="3975101"/>
          </a:xfrm>
        </p:spPr>
        <p:txBody>
          <a:bodyPr/>
          <a:lstStyle/>
          <a:p>
            <a:r>
              <a:rPr lang="en-GB" b="1" dirty="0">
                <a:solidFill>
                  <a:srgbClr val="7F4182"/>
                </a:solidFill>
              </a:rPr>
              <a:t>As </a:t>
            </a:r>
            <a:r>
              <a:rPr lang="en-GB" b="1" dirty="0" err="1">
                <a:solidFill>
                  <a:srgbClr val="7F4182"/>
                </a:solidFill>
              </a:rPr>
              <a:t>experiências</a:t>
            </a:r>
            <a:r>
              <a:rPr lang="en-GB" b="1" dirty="0">
                <a:solidFill>
                  <a:srgbClr val="7F4182"/>
                </a:solidFill>
              </a:rPr>
              <a:t> dos </a:t>
            </a:r>
            <a:r>
              <a:rPr lang="en-GB" b="1" dirty="0" err="1">
                <a:solidFill>
                  <a:srgbClr val="7F4182"/>
                </a:solidFill>
              </a:rPr>
              <a:t>Parceiros</a:t>
            </a:r>
            <a:r>
              <a:rPr lang="en-GB" b="1" dirty="0">
                <a:solidFill>
                  <a:srgbClr val="7F4182"/>
                </a:solidFill>
              </a:rPr>
              <a:t> </a:t>
            </a:r>
            <a:r>
              <a:rPr lang="en-GB" b="1" dirty="0" err="1">
                <a:solidFill>
                  <a:srgbClr val="7F4182"/>
                </a:solidFill>
              </a:rPr>
              <a:t>Externos</a:t>
            </a:r>
            <a:endParaRPr lang="en-GB" b="1" dirty="0">
              <a:solidFill>
                <a:srgbClr val="7F4182"/>
              </a:solidFill>
            </a:endParaRPr>
          </a:p>
          <a:p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grupos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têm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um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leque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parceiros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muitas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vezes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são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financiadores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mas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nem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sempre). 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As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relações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com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parceiros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variam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consideravelmente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embora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muitos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casos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grupos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sejam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vistos por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estes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organismos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como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catalisadores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para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fazer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acontecer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algo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reunindo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várias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organizações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parceiras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endParaRPr lang="en-GB" sz="2400" b="1" dirty="0">
              <a:solidFill>
                <a:srgbClr val="7F4182"/>
              </a:solidFill>
            </a:endParaRPr>
          </a:p>
        </p:txBody>
      </p:sp>
      <p:pic>
        <p:nvPicPr>
          <p:cNvPr id="7" name="Picture Placeholder 6" descr="Colorful network cables">
            <a:extLst>
              <a:ext uri="{FF2B5EF4-FFF2-40B4-BE49-F238E27FC236}">
                <a16:creationId xmlns:a16="http://schemas.microsoft.com/office/drawing/2014/main" id="{2C05B6B9-B0B7-4AFD-976B-1355EE40F67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4065" r="34065"/>
          <a:stretch/>
        </p:blipFill>
        <p:spPr>
          <a:xfrm flipH="1">
            <a:off x="0" y="-11430"/>
            <a:ext cx="3279963" cy="6869430"/>
          </a:xfrm>
        </p:spPr>
      </p:pic>
    </p:spTree>
    <p:extLst>
      <p:ext uri="{BB962C8B-B14F-4D97-AF65-F5344CB8AC3E}">
        <p14:creationId xmlns:p14="http://schemas.microsoft.com/office/powerpoint/2010/main" val="2186501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A EXPERIÊNCIA DO PAÍS DE GALES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3975101"/>
          </a:xfrm>
        </p:spPr>
        <p:txBody>
          <a:bodyPr/>
          <a:lstStyle/>
          <a:p>
            <a:endParaRPr lang="en-GB" sz="900" dirty="0"/>
          </a:p>
          <a:p>
            <a:r>
              <a:rPr lang="en-GB" b="1" dirty="0">
                <a:solidFill>
                  <a:srgbClr val="7F4182"/>
                </a:solidFill>
              </a:rPr>
              <a:t>As </a:t>
            </a:r>
            <a:r>
              <a:rPr lang="en-GB" b="1" dirty="0" err="1">
                <a:solidFill>
                  <a:srgbClr val="7F4182"/>
                </a:solidFill>
              </a:rPr>
              <a:t>experiências</a:t>
            </a:r>
            <a:r>
              <a:rPr lang="en-GB" b="1" dirty="0">
                <a:solidFill>
                  <a:srgbClr val="7F4182"/>
                </a:solidFill>
              </a:rPr>
              <a:t> de </a:t>
            </a:r>
            <a:r>
              <a:rPr lang="en-GB" b="1" dirty="0" err="1">
                <a:solidFill>
                  <a:srgbClr val="7F4182"/>
                </a:solidFill>
              </a:rPr>
              <a:t>Envolvimento</a:t>
            </a:r>
            <a:r>
              <a:rPr lang="en-GB" b="1" dirty="0">
                <a:solidFill>
                  <a:srgbClr val="7F4182"/>
                </a:solidFill>
              </a:rPr>
              <a:t> </a:t>
            </a:r>
            <a:r>
              <a:rPr lang="en-GB" b="1" dirty="0" err="1">
                <a:solidFill>
                  <a:srgbClr val="7F4182"/>
                </a:solidFill>
              </a:rPr>
              <a:t>Comunitário</a:t>
            </a:r>
            <a:endParaRPr lang="en-GB" b="1" dirty="0">
              <a:solidFill>
                <a:srgbClr val="7F4182"/>
              </a:solidFill>
            </a:endParaRPr>
          </a:p>
          <a:p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É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necessário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ter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conta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outros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contextos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mas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geralmente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desafios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envolvimento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incluem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dispersão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geográfica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dos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povoamentos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áreas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abrangidas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apatia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ou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desconfiança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relação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à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mudança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histórias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específicas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das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relações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entre 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e 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autoridade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local. 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O principal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método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envolvimento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foi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visto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através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representação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no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Conselho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Administração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diferentes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setores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relatórios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sobre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progresso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através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boletins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informativos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noites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abertas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relatórios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jornais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locais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consultas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públicas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endParaRPr lang="en-GB" sz="2400" b="1" dirty="0">
              <a:solidFill>
                <a:srgbClr val="7F4182"/>
              </a:solidFill>
            </a:endParaRPr>
          </a:p>
        </p:txBody>
      </p:sp>
      <p:pic>
        <p:nvPicPr>
          <p:cNvPr id="7" name="Picture Placeholder 6" descr="Birds on power lines">
            <a:extLst>
              <a:ext uri="{FF2B5EF4-FFF2-40B4-BE49-F238E27FC236}">
                <a16:creationId xmlns:a16="http://schemas.microsoft.com/office/drawing/2014/main" id="{35997FF6-4FF8-4F8D-AC7B-AA6A0859A2B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4112" r="341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4603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A EXPERIÊNCIA DO PAÍS DE GALES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5187246"/>
          </a:xfrm>
        </p:spPr>
        <p:txBody>
          <a:bodyPr/>
          <a:lstStyle/>
          <a:p>
            <a:r>
              <a:rPr lang="en-GB" b="1" dirty="0" err="1">
                <a:solidFill>
                  <a:srgbClr val="BA0A94"/>
                </a:solidFill>
              </a:rPr>
              <a:t>Os</a:t>
            </a:r>
            <a:r>
              <a:rPr lang="en-GB" b="1" dirty="0">
                <a:solidFill>
                  <a:srgbClr val="BA0A94"/>
                </a:solidFill>
              </a:rPr>
              <a:t> </a:t>
            </a:r>
            <a:r>
              <a:rPr lang="en-GB" b="1" dirty="0" err="1">
                <a:solidFill>
                  <a:srgbClr val="BA0A94"/>
                </a:solidFill>
              </a:rPr>
              <a:t>desafios</a:t>
            </a:r>
            <a:r>
              <a:rPr lang="en-GB" b="1" dirty="0">
                <a:solidFill>
                  <a:srgbClr val="BA0A94"/>
                </a:solidFill>
              </a:rPr>
              <a:t> </a:t>
            </a:r>
            <a:r>
              <a:rPr lang="en-GB" b="1" dirty="0" err="1">
                <a:solidFill>
                  <a:srgbClr val="BA0A94"/>
                </a:solidFill>
              </a:rPr>
              <a:t>enfrentados</a:t>
            </a:r>
            <a:r>
              <a:rPr lang="en-GB" b="1" dirty="0">
                <a:solidFill>
                  <a:srgbClr val="BA0A94"/>
                </a:solidFill>
              </a:rPr>
              <a:t> </a:t>
            </a:r>
            <a:r>
              <a:rPr lang="en-GB" b="1" dirty="0" err="1">
                <a:solidFill>
                  <a:srgbClr val="BA0A94"/>
                </a:solidFill>
              </a:rPr>
              <a:t>pelos</a:t>
            </a:r>
            <a:r>
              <a:rPr lang="en-GB" b="1" dirty="0">
                <a:solidFill>
                  <a:srgbClr val="BA0A94"/>
                </a:solidFill>
              </a:rPr>
              <a:t> </a:t>
            </a:r>
            <a:r>
              <a:rPr lang="en-GB" b="1" dirty="0" err="1">
                <a:solidFill>
                  <a:srgbClr val="BA0A94"/>
                </a:solidFill>
              </a:rPr>
              <a:t>grupos</a:t>
            </a:r>
            <a:r>
              <a:rPr lang="en-GB" b="1" dirty="0">
                <a:solidFill>
                  <a:srgbClr val="BA0A94"/>
                </a:solidFill>
              </a:rPr>
              <a:t> </a:t>
            </a:r>
            <a:r>
              <a:rPr lang="en-GB" b="1" dirty="0" err="1">
                <a:solidFill>
                  <a:srgbClr val="BA0A94"/>
                </a:solidFill>
              </a:rPr>
              <a:t>incluem</a:t>
            </a:r>
            <a:r>
              <a:rPr lang="en-GB" b="1" dirty="0">
                <a:solidFill>
                  <a:srgbClr val="BA0A94"/>
                </a:solidFill>
              </a:rPr>
              <a:t>: 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1.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Coordenação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múltiplas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pessoas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grupos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iniciativas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- 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maioria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trabalhar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numa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base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voluntária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ou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não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sob 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controlo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direto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grupo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2.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Manter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ímpeto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especialmente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onde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projetos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demoram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muito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tempo a ser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concretizados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3. Ser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diplomático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político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no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contexto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dinâmica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complexa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das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comunidades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4. 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dificuldade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inevitável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não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conseguir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agradar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todos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5.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Incerteza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relação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ao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futuro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financiamento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de base e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</a:rPr>
              <a:t>sustentabilidade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Picture Placeholder 6" descr="Geometric shapes on a wooden background">
            <a:extLst>
              <a:ext uri="{FF2B5EF4-FFF2-40B4-BE49-F238E27FC236}">
                <a16:creationId xmlns:a16="http://schemas.microsoft.com/office/drawing/2014/main" id="{CBB6F62E-848F-45FA-85BD-4197CDF7D5D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4088" r="34088"/>
          <a:stretch/>
        </p:blipFill>
        <p:spPr>
          <a:xfrm flipH="1">
            <a:off x="0" y="-11430"/>
            <a:ext cx="3279963" cy="6869430"/>
          </a:xfrm>
        </p:spPr>
      </p:pic>
    </p:spTree>
    <p:extLst>
      <p:ext uri="{BB962C8B-B14F-4D97-AF65-F5344CB8AC3E}">
        <p14:creationId xmlns:p14="http://schemas.microsoft.com/office/powerpoint/2010/main" val="84001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159748-13D7-46F9-A08B-3C94975CA9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568534"/>
            <a:ext cx="11545518" cy="1467776"/>
          </a:xfrm>
        </p:spPr>
        <p:txBody>
          <a:bodyPr>
            <a:normAutofit/>
          </a:bodyPr>
          <a:lstStyle/>
          <a:p>
            <a:r>
              <a:rPr lang="en-IE" dirty="0" err="1"/>
              <a:t>Atrasos</a:t>
            </a:r>
            <a:r>
              <a:rPr lang="en-IE" dirty="0"/>
              <a:t> </a:t>
            </a:r>
            <a:r>
              <a:rPr lang="en-IE" dirty="0" err="1"/>
              <a:t>nos</a:t>
            </a:r>
            <a:r>
              <a:rPr lang="en-IE" dirty="0"/>
              <a:t> </a:t>
            </a:r>
            <a:r>
              <a:rPr lang="en-IE" dirty="0" err="1"/>
              <a:t>prazos</a:t>
            </a:r>
            <a:r>
              <a:rPr lang="en-IE" dirty="0"/>
              <a:t>, </a:t>
            </a:r>
            <a:r>
              <a:rPr lang="en-IE" dirty="0" err="1"/>
              <a:t>orçamentos</a:t>
            </a:r>
            <a:r>
              <a:rPr lang="en-IE" dirty="0"/>
              <a:t> </a:t>
            </a:r>
            <a:r>
              <a:rPr lang="en-IE" dirty="0" err="1"/>
              <a:t>excedidos</a:t>
            </a:r>
            <a:r>
              <a:rPr lang="en-IE" dirty="0"/>
              <a:t> e </a:t>
            </a:r>
            <a:r>
              <a:rPr lang="en-IE" dirty="0" err="1"/>
              <a:t>conflitos</a:t>
            </a:r>
            <a:r>
              <a:rPr lang="en-IE" dirty="0"/>
              <a:t> </a:t>
            </a:r>
            <a:r>
              <a:rPr lang="en-IE" dirty="0" err="1"/>
              <a:t>podem</a:t>
            </a:r>
            <a:r>
              <a:rPr lang="en-IE" dirty="0"/>
              <a:t> </a:t>
            </a:r>
            <a:r>
              <a:rPr lang="en-IE" dirty="0" err="1"/>
              <a:t>parar</a:t>
            </a:r>
            <a:r>
              <a:rPr lang="en-IE" dirty="0"/>
              <a:t> 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atrasar</a:t>
            </a:r>
            <a:r>
              <a:rPr lang="en-IE" dirty="0"/>
              <a:t> o </a:t>
            </a:r>
            <a:r>
              <a:rPr lang="en-IE" dirty="0" err="1"/>
              <a:t>sucesso</a:t>
            </a:r>
            <a:r>
              <a:rPr lang="en-IE" dirty="0"/>
              <a:t> do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projeto</a:t>
            </a:r>
            <a:r>
              <a:rPr lang="en-IE" dirty="0"/>
              <a:t>. Nesta </a:t>
            </a:r>
            <a:r>
              <a:rPr lang="en-IE" dirty="0" err="1"/>
              <a:t>secção</a:t>
            </a:r>
            <a:r>
              <a:rPr lang="en-IE" dirty="0"/>
              <a:t>, </a:t>
            </a:r>
            <a:r>
              <a:rPr lang="en-IE" dirty="0" err="1"/>
              <a:t>providenciamos</a:t>
            </a:r>
            <a:r>
              <a:rPr lang="en-IE" dirty="0"/>
              <a:t> </a:t>
            </a:r>
            <a:r>
              <a:rPr lang="en-IE" dirty="0" err="1"/>
              <a:t>algumas</a:t>
            </a:r>
            <a:r>
              <a:rPr lang="en-IE" dirty="0"/>
              <a:t> </a:t>
            </a:r>
            <a:r>
              <a:rPr lang="en-IE" dirty="0" err="1"/>
              <a:t>dicas</a:t>
            </a:r>
            <a:r>
              <a:rPr lang="en-IE" dirty="0"/>
              <a:t> para </a:t>
            </a:r>
            <a:r>
              <a:rPr lang="en-IE" dirty="0" err="1"/>
              <a:t>evitar</a:t>
            </a:r>
            <a:r>
              <a:rPr lang="en-IE" dirty="0"/>
              <a:t>/</a:t>
            </a:r>
            <a:r>
              <a:rPr lang="en-IE" dirty="0" err="1"/>
              <a:t>superar</a:t>
            </a:r>
            <a:r>
              <a:rPr lang="en-IE" dirty="0"/>
              <a:t> </a:t>
            </a:r>
            <a:r>
              <a:rPr lang="en-IE" dirty="0" err="1"/>
              <a:t>estes</a:t>
            </a:r>
            <a:r>
              <a:rPr lang="en-IE" dirty="0"/>
              <a:t> </a:t>
            </a:r>
            <a:r>
              <a:rPr lang="en-IE" dirty="0" err="1"/>
              <a:t>desafios</a:t>
            </a:r>
            <a:r>
              <a:rPr lang="en-IE" dirty="0"/>
              <a:t> e </a:t>
            </a:r>
            <a:r>
              <a:rPr lang="en-IE" dirty="0" err="1"/>
              <a:t>muito</a:t>
            </a:r>
            <a:r>
              <a:rPr lang="en-IE" dirty="0"/>
              <a:t> </a:t>
            </a:r>
            <a:r>
              <a:rPr lang="en-IE" dirty="0" err="1"/>
              <a:t>mais</a:t>
            </a:r>
            <a:r>
              <a:rPr lang="en-IE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A2CD7-ACA3-42D1-B1A4-153C2536E2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082305"/>
            <a:ext cx="11545518" cy="1375395"/>
          </a:xfrm>
        </p:spPr>
        <p:txBody>
          <a:bodyPr/>
          <a:lstStyle/>
          <a:p>
            <a:r>
              <a:rPr lang="en-IE" sz="4800" dirty="0"/>
              <a:t>SEÇÃO UM: </a:t>
            </a:r>
            <a:r>
              <a:rPr lang="pt-PT" sz="4800" dirty="0"/>
              <a:t>OBSTÁCULOS COMUNS AO SUCESSO E COMO SUPERÁ-LOS</a:t>
            </a:r>
            <a:endParaRPr lang="en-US" sz="4800" dirty="0"/>
          </a:p>
        </p:txBody>
      </p:sp>
      <p:pic>
        <p:nvPicPr>
          <p:cNvPr id="7" name="Picture Placeholder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8DDF633-269F-4863-B93D-A4A68E4268A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628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A REALIDADE – ATRASOS NOS PRAZOS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79963" y="1565246"/>
            <a:ext cx="8725990" cy="3975101"/>
          </a:xfrm>
        </p:spPr>
        <p:txBody>
          <a:bodyPr/>
          <a:lstStyle/>
          <a:p>
            <a:endParaRPr lang="en-GB" sz="900" dirty="0"/>
          </a:p>
          <a:p>
            <a:r>
              <a:rPr lang="en-IE" dirty="0"/>
              <a:t>O tempo </a:t>
            </a:r>
            <a:r>
              <a:rPr lang="en-IE" dirty="0" err="1"/>
              <a:t>envolvido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r>
              <a:rPr lang="en-IE" dirty="0"/>
              <a:t> e </a:t>
            </a:r>
            <a:r>
              <a:rPr lang="en-IE" dirty="0" err="1"/>
              <a:t>económica</a:t>
            </a:r>
            <a:r>
              <a:rPr lang="en-IE" dirty="0"/>
              <a:t> </a:t>
            </a:r>
            <a:r>
              <a:rPr lang="en-IE" dirty="0" err="1"/>
              <a:t>deve</a:t>
            </a:r>
            <a:r>
              <a:rPr lang="en-IE" dirty="0"/>
              <a:t> ser </a:t>
            </a:r>
            <a:r>
              <a:rPr lang="en-IE" dirty="0" err="1"/>
              <a:t>constantemente</a:t>
            </a:r>
            <a:r>
              <a:rPr lang="en-IE" dirty="0"/>
              <a:t> </a:t>
            </a:r>
            <a:r>
              <a:rPr lang="en-IE" dirty="0" err="1"/>
              <a:t>lembrada</a:t>
            </a:r>
            <a:r>
              <a:rPr lang="en-IE" dirty="0"/>
              <a:t>.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maiores</a:t>
            </a:r>
            <a:r>
              <a:rPr lang="en-IE" dirty="0"/>
              <a:t> </a:t>
            </a:r>
            <a:r>
              <a:rPr lang="en-IE" dirty="0" err="1"/>
              <a:t>sucessos</a:t>
            </a:r>
            <a:r>
              <a:rPr lang="en-IE" dirty="0"/>
              <a:t> </a:t>
            </a:r>
            <a:r>
              <a:rPr lang="en-IE" dirty="0" err="1"/>
              <a:t>encontram</a:t>
            </a:r>
            <a:r>
              <a:rPr lang="en-IE" dirty="0"/>
              <a:t>-se </a:t>
            </a:r>
            <a:r>
              <a:rPr lang="en-IE" dirty="0" err="1"/>
              <a:t>nas</a:t>
            </a:r>
            <a:r>
              <a:rPr lang="en-IE" dirty="0"/>
              <a:t> </a:t>
            </a:r>
            <a:r>
              <a:rPr lang="en-IE" dirty="0" err="1"/>
              <a:t>comunidades</a:t>
            </a:r>
            <a:r>
              <a:rPr lang="en-IE" dirty="0"/>
              <a:t> que </a:t>
            </a:r>
            <a:r>
              <a:rPr lang="en-IE" dirty="0" err="1"/>
              <a:t>estão</a:t>
            </a:r>
            <a:r>
              <a:rPr lang="en-IE" dirty="0"/>
              <a:t> </a:t>
            </a:r>
            <a:r>
              <a:rPr lang="en-IE" dirty="0" err="1"/>
              <a:t>envolvidas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processos</a:t>
            </a:r>
            <a:r>
              <a:rPr lang="en-IE" dirty="0"/>
              <a:t> de </a:t>
            </a:r>
            <a:r>
              <a:rPr lang="en-IE" dirty="0" err="1"/>
              <a:t>desenvolvimento</a:t>
            </a:r>
            <a:r>
              <a:rPr lang="en-IE" dirty="0"/>
              <a:t> </a:t>
            </a:r>
            <a:r>
              <a:rPr lang="en-IE" dirty="0" err="1"/>
              <a:t>durante</a:t>
            </a:r>
            <a:r>
              <a:rPr lang="en-IE" dirty="0"/>
              <a:t> </a:t>
            </a:r>
            <a:r>
              <a:rPr lang="en-IE" dirty="0" err="1"/>
              <a:t>muito</a:t>
            </a:r>
            <a:r>
              <a:rPr lang="en-IE" dirty="0"/>
              <a:t> tempo (</a:t>
            </a:r>
            <a:r>
              <a:rPr lang="en-IE" dirty="0" err="1"/>
              <a:t>embora</a:t>
            </a:r>
            <a:r>
              <a:rPr lang="en-IE" dirty="0"/>
              <a:t>, </a:t>
            </a:r>
            <a:r>
              <a:rPr lang="en-IE" dirty="0" err="1"/>
              <a:t>evidentemente</a:t>
            </a:r>
            <a:r>
              <a:rPr lang="en-IE" dirty="0"/>
              <a:t>, a </a:t>
            </a:r>
            <a:r>
              <a:rPr lang="en-IE" dirty="0" err="1"/>
              <a:t>longevidade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si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seja</a:t>
            </a:r>
            <a:r>
              <a:rPr lang="en-IE" dirty="0"/>
              <a:t> </a:t>
            </a:r>
            <a:r>
              <a:rPr lang="en-IE" dirty="0" err="1"/>
              <a:t>garantia</a:t>
            </a:r>
            <a:r>
              <a:rPr lang="en-IE" dirty="0"/>
              <a:t> de </a:t>
            </a:r>
            <a:r>
              <a:rPr lang="en-IE" dirty="0" err="1"/>
              <a:t>sucesso</a:t>
            </a:r>
            <a:r>
              <a:rPr lang="en-IE" dirty="0"/>
              <a:t>).</a:t>
            </a:r>
          </a:p>
          <a:p>
            <a:endParaRPr lang="en-IE" dirty="0"/>
          </a:p>
          <a:p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atrasos</a:t>
            </a:r>
            <a:r>
              <a:rPr lang="en-IE" dirty="0"/>
              <a:t> </a:t>
            </a:r>
            <a:r>
              <a:rPr lang="en-IE" dirty="0" err="1"/>
              <a:t>temporais</a:t>
            </a:r>
            <a:r>
              <a:rPr lang="en-IE" dirty="0"/>
              <a:t> </a:t>
            </a:r>
            <a:r>
              <a:rPr lang="en-IE" dirty="0" err="1"/>
              <a:t>podem</a:t>
            </a:r>
            <a:r>
              <a:rPr lang="en-IE" dirty="0"/>
              <a:t> ser </a:t>
            </a:r>
            <a:r>
              <a:rPr lang="en-IE" dirty="0" err="1"/>
              <a:t>significativos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alguns</a:t>
            </a:r>
            <a:r>
              <a:rPr lang="en-IE" dirty="0"/>
              <a:t> </a:t>
            </a:r>
            <a:r>
              <a:rPr lang="en-IE" dirty="0" err="1"/>
              <a:t>projetos</a:t>
            </a:r>
            <a:r>
              <a:rPr lang="en-IE" dirty="0"/>
              <a:t>, </a:t>
            </a:r>
            <a:r>
              <a:rPr lang="en-IE" dirty="0" err="1"/>
              <a:t>especialmente</a:t>
            </a:r>
            <a:r>
              <a:rPr lang="en-IE" dirty="0"/>
              <a:t> </a:t>
            </a:r>
            <a:r>
              <a:rPr lang="en-IE" dirty="0" err="1"/>
              <a:t>naqueles</a:t>
            </a:r>
            <a:r>
              <a:rPr lang="en-IE" dirty="0"/>
              <a:t> com </a:t>
            </a:r>
            <a:r>
              <a:rPr lang="en-IE" dirty="0" err="1"/>
              <a:t>modalidades</a:t>
            </a:r>
            <a:r>
              <a:rPr lang="en-IE" dirty="0"/>
              <a:t> de </a:t>
            </a:r>
            <a:r>
              <a:rPr lang="en-IE" dirty="0" err="1"/>
              <a:t>financiamento</a:t>
            </a:r>
            <a:r>
              <a:rPr lang="en-IE" dirty="0"/>
              <a:t> que </a:t>
            </a:r>
            <a:r>
              <a:rPr lang="en-IE" dirty="0" err="1"/>
              <a:t>requerem</a:t>
            </a:r>
            <a:r>
              <a:rPr lang="en-IE" dirty="0"/>
              <a:t> que o </a:t>
            </a:r>
            <a:r>
              <a:rPr lang="en-IE" dirty="0" err="1"/>
              <a:t>trabalho</a:t>
            </a:r>
            <a:r>
              <a:rPr lang="en-IE" dirty="0"/>
              <a:t>/</a:t>
            </a:r>
            <a:r>
              <a:rPr lang="en-IE" dirty="0" err="1"/>
              <a:t>projeto</a:t>
            </a:r>
            <a:r>
              <a:rPr lang="en-IE" dirty="0"/>
              <a:t> </a:t>
            </a:r>
            <a:r>
              <a:rPr lang="en-IE" dirty="0" err="1"/>
              <a:t>esteja</a:t>
            </a:r>
            <a:r>
              <a:rPr lang="en-IE" dirty="0"/>
              <a:t> </a:t>
            </a:r>
            <a:r>
              <a:rPr lang="en-IE" dirty="0" err="1"/>
              <a:t>concluído</a:t>
            </a:r>
            <a:r>
              <a:rPr lang="en-IE" dirty="0"/>
              <a:t> </a:t>
            </a:r>
            <a:r>
              <a:rPr lang="en-IE" dirty="0" err="1"/>
              <a:t>até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determinada</a:t>
            </a:r>
            <a:r>
              <a:rPr lang="en-IE" dirty="0"/>
              <a:t> data.</a:t>
            </a:r>
            <a:endParaRPr lang="en-IE" sz="2400" dirty="0"/>
          </a:p>
        </p:txBody>
      </p:sp>
      <p:pic>
        <p:nvPicPr>
          <p:cNvPr id="34" name="Picture Placeholder 33" descr="Stopwatch with time motion blur">
            <a:extLst>
              <a:ext uri="{FF2B5EF4-FFF2-40B4-BE49-F238E27FC236}">
                <a16:creationId xmlns:a16="http://schemas.microsoft.com/office/drawing/2014/main" id="{820B2616-5AF1-44B2-9AA3-7B81D2C3732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4190" r="141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0865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257300"/>
            <a:ext cx="10029825" cy="56007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IE" dirty="0"/>
              <a:t>Logo que se </a:t>
            </a:r>
            <a:r>
              <a:rPr lang="en-IE" dirty="0" err="1"/>
              <a:t>aperceba</a:t>
            </a:r>
            <a:r>
              <a:rPr lang="en-IE" dirty="0"/>
              <a:t> que </a:t>
            </a:r>
            <a:r>
              <a:rPr lang="en-IE" dirty="0" err="1"/>
              <a:t>há</a:t>
            </a:r>
            <a:r>
              <a:rPr lang="en-IE" dirty="0"/>
              <a:t> um </a:t>
            </a:r>
            <a:r>
              <a:rPr lang="en-IE" dirty="0" err="1"/>
              <a:t>atraso</a:t>
            </a:r>
            <a:r>
              <a:rPr lang="en-IE" dirty="0"/>
              <a:t>, organize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reunião</a:t>
            </a:r>
            <a:r>
              <a:rPr lang="en-IE" dirty="0"/>
              <a:t> de </a:t>
            </a:r>
            <a:r>
              <a:rPr lang="en-IE" dirty="0" err="1"/>
              <a:t>comité</a:t>
            </a:r>
            <a:r>
              <a:rPr lang="en-IE" dirty="0"/>
              <a:t>. Informe </a:t>
            </a:r>
            <a:r>
              <a:rPr lang="en-IE" dirty="0" err="1"/>
              <a:t>todos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que </a:t>
            </a:r>
            <a:r>
              <a:rPr lang="en-IE" dirty="0" err="1"/>
              <a:t>trabalham</a:t>
            </a:r>
            <a:r>
              <a:rPr lang="en-IE" dirty="0"/>
              <a:t> no </a:t>
            </a:r>
            <a:r>
              <a:rPr lang="en-IE" dirty="0" err="1"/>
              <a:t>projeto</a:t>
            </a:r>
            <a:r>
              <a:rPr lang="en-IE" dirty="0"/>
              <a:t> </a:t>
            </a:r>
            <a:r>
              <a:rPr lang="en-IE" dirty="0" err="1"/>
              <a:t>sobre</a:t>
            </a:r>
            <a:r>
              <a:rPr lang="en-IE" dirty="0"/>
              <a:t> o </a:t>
            </a:r>
            <a:r>
              <a:rPr lang="en-IE" dirty="0" err="1"/>
              <a:t>atraso</a:t>
            </a:r>
            <a:r>
              <a:rPr lang="en-IE" dirty="0"/>
              <a:t>, </a:t>
            </a:r>
            <a:r>
              <a:rPr lang="en-IE" dirty="0" err="1"/>
              <a:t>incluindo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detalhes</a:t>
            </a:r>
            <a:r>
              <a:rPr lang="en-IE" dirty="0"/>
              <a:t> </a:t>
            </a:r>
            <a:r>
              <a:rPr lang="en-IE" dirty="0" err="1"/>
              <a:t>tais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fatores</a:t>
            </a:r>
            <a:r>
              <a:rPr lang="en-IE" dirty="0"/>
              <a:t> que </a:t>
            </a:r>
            <a:r>
              <a:rPr lang="en-IE" dirty="0" err="1"/>
              <a:t>contribuíram</a:t>
            </a:r>
            <a:r>
              <a:rPr lang="en-IE" dirty="0"/>
              <a:t> para o </a:t>
            </a:r>
            <a:r>
              <a:rPr lang="en-IE" dirty="0" err="1"/>
              <a:t>atraso</a:t>
            </a:r>
            <a:r>
              <a:rPr lang="en-IE" dirty="0"/>
              <a:t>.</a:t>
            </a:r>
          </a:p>
          <a:p>
            <a:pPr marL="457200" indent="-457200">
              <a:buAutoNum type="arabicPeriod"/>
            </a:pPr>
            <a:r>
              <a:rPr lang="en-IE" dirty="0" err="1"/>
              <a:t>Solicite</a:t>
            </a:r>
            <a:r>
              <a:rPr lang="en-IE" dirty="0"/>
              <a:t> </a:t>
            </a:r>
            <a:r>
              <a:rPr lang="en-IE" dirty="0" err="1"/>
              <a:t>contributos</a:t>
            </a:r>
            <a:r>
              <a:rPr lang="en-IE" dirty="0"/>
              <a:t> e </a:t>
            </a:r>
            <a:r>
              <a:rPr lang="en-IE" dirty="0" err="1"/>
              <a:t>ideias</a:t>
            </a:r>
            <a:r>
              <a:rPr lang="en-IE" dirty="0"/>
              <a:t> </a:t>
            </a:r>
            <a:r>
              <a:rPr lang="en-IE" dirty="0" err="1"/>
              <a:t>sobre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voltar</a:t>
            </a:r>
            <a:r>
              <a:rPr lang="en-IE" dirty="0"/>
              <a:t> a </a:t>
            </a:r>
            <a:r>
              <a:rPr lang="en-IE" dirty="0" err="1"/>
              <a:t>cumprir</a:t>
            </a:r>
            <a:r>
              <a:rPr lang="en-IE" dirty="0"/>
              <a:t> o </a:t>
            </a:r>
            <a:r>
              <a:rPr lang="en-IE" dirty="0" err="1"/>
              <a:t>prazo</a:t>
            </a:r>
            <a:r>
              <a:rPr lang="en-IE" dirty="0"/>
              <a:t> e </a:t>
            </a:r>
            <a:r>
              <a:rPr lang="en-IE" dirty="0" err="1"/>
              <a:t>planear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linha</a:t>
            </a:r>
            <a:r>
              <a:rPr lang="en-IE" dirty="0"/>
              <a:t> de </a:t>
            </a:r>
            <a:r>
              <a:rPr lang="en-IE" dirty="0" err="1"/>
              <a:t>ação</a:t>
            </a:r>
            <a:r>
              <a:rPr lang="en-IE" dirty="0"/>
              <a:t> para </a:t>
            </a:r>
            <a:r>
              <a:rPr lang="en-IE" dirty="0" err="1"/>
              <a:t>prosseguir</a:t>
            </a:r>
            <a:r>
              <a:rPr lang="en-IE" dirty="0"/>
              <a:t>. </a:t>
            </a:r>
          </a:p>
          <a:p>
            <a:pPr marL="457200" indent="-457200">
              <a:buAutoNum type="arabicPeriod"/>
            </a:pPr>
            <a:r>
              <a:rPr lang="en-IE" dirty="0"/>
              <a:t>Caso </a:t>
            </a:r>
            <a:r>
              <a:rPr lang="en-IE" dirty="0" err="1"/>
              <a:t>necessite</a:t>
            </a:r>
            <a:r>
              <a:rPr lang="en-IE" dirty="0"/>
              <a:t> de </a:t>
            </a:r>
            <a:r>
              <a:rPr lang="en-IE" dirty="0" err="1"/>
              <a:t>trabalho</a:t>
            </a:r>
            <a:r>
              <a:rPr lang="en-IE" dirty="0"/>
              <a:t> </a:t>
            </a:r>
            <a:r>
              <a:rPr lang="en-IE" dirty="0" err="1"/>
              <a:t>adicional</a:t>
            </a:r>
            <a:r>
              <a:rPr lang="en-IE" dirty="0"/>
              <a:t> dos </a:t>
            </a:r>
            <a:r>
              <a:rPr lang="en-IE" dirty="0" err="1"/>
              <a:t>membros</a:t>
            </a:r>
            <a:r>
              <a:rPr lang="en-IE" dirty="0"/>
              <a:t> do </a:t>
            </a:r>
            <a:r>
              <a:rPr lang="en-IE" dirty="0" err="1"/>
              <a:t>comité</a:t>
            </a:r>
            <a:r>
              <a:rPr lang="en-IE" dirty="0"/>
              <a:t> </a:t>
            </a:r>
            <a:r>
              <a:rPr lang="en-IE" dirty="0" err="1"/>
              <a:t>ou</a:t>
            </a:r>
            <a:r>
              <a:rPr lang="en-IE" dirty="0"/>
              <a:t> de </a:t>
            </a:r>
            <a:r>
              <a:rPr lang="en-IE" dirty="0" err="1"/>
              <a:t>recursos</a:t>
            </a:r>
            <a:r>
              <a:rPr lang="en-IE" dirty="0"/>
              <a:t> </a:t>
            </a:r>
            <a:r>
              <a:rPr lang="en-IE" dirty="0" err="1"/>
              <a:t>suplementares</a:t>
            </a:r>
            <a:r>
              <a:rPr lang="en-IE" dirty="0"/>
              <a:t>, </a:t>
            </a:r>
            <a:r>
              <a:rPr lang="en-IE" dirty="0" err="1"/>
              <a:t>dê</a:t>
            </a:r>
            <a:r>
              <a:rPr lang="en-IE" dirty="0"/>
              <a:t> </a:t>
            </a:r>
            <a:r>
              <a:rPr lang="en-IE" dirty="0" err="1"/>
              <a:t>também</a:t>
            </a:r>
            <a:r>
              <a:rPr lang="en-IE" dirty="0"/>
              <a:t> a </a:t>
            </a:r>
            <a:r>
              <a:rPr lang="en-IE" dirty="0" err="1"/>
              <a:t>conhecer</a:t>
            </a:r>
            <a:r>
              <a:rPr lang="en-IE" dirty="0"/>
              <a:t> </a:t>
            </a:r>
            <a:r>
              <a:rPr lang="en-IE" dirty="0" err="1"/>
              <a:t>esta</a:t>
            </a:r>
            <a:r>
              <a:rPr lang="en-IE" dirty="0"/>
              <a:t> </a:t>
            </a:r>
            <a:r>
              <a:rPr lang="en-IE" dirty="0" err="1"/>
              <a:t>situação</a:t>
            </a:r>
            <a:r>
              <a:rPr lang="en-IE" dirty="0"/>
              <a:t>. </a:t>
            </a:r>
            <a:r>
              <a:rPr lang="en-IE" dirty="0" err="1"/>
              <a:t>Também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aconselhável</a:t>
            </a:r>
            <a:r>
              <a:rPr lang="en-IE" dirty="0"/>
              <a:t> </a:t>
            </a:r>
            <a:r>
              <a:rPr lang="en-IE" dirty="0" err="1"/>
              <a:t>procurar</a:t>
            </a:r>
            <a:r>
              <a:rPr lang="en-IE" dirty="0"/>
              <a:t> por </a:t>
            </a:r>
            <a:r>
              <a:rPr lang="en-IE" dirty="0" err="1"/>
              <a:t>voluntários</a:t>
            </a:r>
            <a:r>
              <a:rPr lang="en-IE" dirty="0"/>
              <a:t> que </a:t>
            </a:r>
            <a:r>
              <a:rPr lang="en-IE" dirty="0" err="1"/>
              <a:t>estejam</a:t>
            </a:r>
            <a:r>
              <a:rPr lang="en-IE" dirty="0"/>
              <a:t> </a:t>
            </a:r>
            <a:r>
              <a:rPr lang="en-IE" dirty="0" err="1"/>
              <a:t>dispostos</a:t>
            </a:r>
            <a:r>
              <a:rPr lang="en-IE" dirty="0"/>
              <a:t> a </a:t>
            </a:r>
            <a:r>
              <a:rPr lang="en-IE" dirty="0" err="1"/>
              <a:t>assumir</a:t>
            </a:r>
            <a:r>
              <a:rPr lang="en-IE" dirty="0"/>
              <a:t> </a:t>
            </a:r>
            <a:r>
              <a:rPr lang="en-IE" dirty="0" err="1"/>
              <a:t>tarefas</a:t>
            </a:r>
            <a:r>
              <a:rPr lang="en-IE" dirty="0"/>
              <a:t> </a:t>
            </a:r>
            <a:r>
              <a:rPr lang="en-IE" dirty="0" err="1"/>
              <a:t>adicionais</a:t>
            </a:r>
            <a:r>
              <a:rPr lang="en-IE" dirty="0"/>
              <a:t>, </a:t>
            </a:r>
            <a:r>
              <a:rPr lang="en-IE" dirty="0" err="1"/>
              <a:t>conforme</a:t>
            </a:r>
            <a:r>
              <a:rPr lang="en-IE" dirty="0"/>
              <a:t> </a:t>
            </a:r>
            <a:r>
              <a:rPr lang="en-IE" dirty="0" err="1"/>
              <a:t>necessário</a:t>
            </a:r>
            <a:r>
              <a:rPr lang="en-IE" dirty="0"/>
              <a:t>.</a:t>
            </a:r>
          </a:p>
          <a:p>
            <a:pPr marL="457200" indent="-457200">
              <a:buAutoNum type="arabicPeriod"/>
            </a:pPr>
            <a:r>
              <a:rPr lang="en-IE" dirty="0" err="1"/>
              <a:t>Reveja</a:t>
            </a:r>
            <a:r>
              <a:rPr lang="en-IE" dirty="0"/>
              <a:t> as </a:t>
            </a:r>
            <a:r>
              <a:rPr lang="en-IE" dirty="0" err="1"/>
              <a:t>tarefas</a:t>
            </a:r>
            <a:r>
              <a:rPr lang="en-IE" dirty="0"/>
              <a:t> </a:t>
            </a:r>
            <a:r>
              <a:rPr lang="en-IE" dirty="0" err="1"/>
              <a:t>atribuídas</a:t>
            </a:r>
            <a:r>
              <a:rPr lang="en-IE" dirty="0"/>
              <a:t> </a:t>
            </a:r>
            <a:r>
              <a:rPr lang="en-IE" dirty="0" err="1"/>
              <a:t>aos</a:t>
            </a:r>
            <a:r>
              <a:rPr lang="en-IE" dirty="0"/>
              <a:t> </a:t>
            </a:r>
            <a:r>
              <a:rPr lang="en-IE" dirty="0" err="1"/>
              <a:t>membros</a:t>
            </a:r>
            <a:r>
              <a:rPr lang="en-IE" dirty="0"/>
              <a:t> do </a:t>
            </a:r>
            <a:r>
              <a:rPr lang="en-IE" dirty="0" err="1"/>
              <a:t>comité</a:t>
            </a:r>
            <a:r>
              <a:rPr lang="en-IE" dirty="0"/>
              <a:t>. Dar </a:t>
            </a:r>
            <a:r>
              <a:rPr lang="en-IE" dirty="0" err="1"/>
              <a:t>prioridade</a:t>
            </a:r>
            <a:r>
              <a:rPr lang="en-IE" dirty="0"/>
              <a:t> </a:t>
            </a:r>
            <a:r>
              <a:rPr lang="en-IE" dirty="0" err="1"/>
              <a:t>às</a:t>
            </a:r>
            <a:r>
              <a:rPr lang="en-IE" dirty="0"/>
              <a:t> </a:t>
            </a:r>
            <a:r>
              <a:rPr lang="en-IE" dirty="0" err="1"/>
              <a:t>tarefas</a:t>
            </a:r>
            <a:r>
              <a:rPr lang="en-IE" dirty="0"/>
              <a:t> do </a:t>
            </a:r>
            <a:r>
              <a:rPr lang="en-IE" dirty="0" err="1"/>
              <a:t>projeto</a:t>
            </a:r>
            <a:r>
              <a:rPr lang="en-IE" dirty="0"/>
              <a:t>, </a:t>
            </a:r>
            <a:r>
              <a:rPr lang="en-IE" dirty="0" err="1"/>
              <a:t>transferindo</a:t>
            </a:r>
            <a:r>
              <a:rPr lang="en-IE" dirty="0"/>
              <a:t> as que </a:t>
            </a:r>
            <a:r>
              <a:rPr lang="en-IE" dirty="0" err="1"/>
              <a:t>são</a:t>
            </a:r>
            <a:r>
              <a:rPr lang="en-IE" dirty="0"/>
              <a:t> </a:t>
            </a:r>
            <a:r>
              <a:rPr lang="en-IE" dirty="0" err="1"/>
              <a:t>especialmente</a:t>
            </a:r>
            <a:r>
              <a:rPr lang="en-IE" dirty="0"/>
              <a:t> </a:t>
            </a:r>
            <a:r>
              <a:rPr lang="en-IE" dirty="0" err="1"/>
              <a:t>sensíveis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tempo para o </a:t>
            </a:r>
            <a:r>
              <a:rPr lang="en-IE" dirty="0" err="1"/>
              <a:t>topo</a:t>
            </a:r>
            <a:r>
              <a:rPr lang="en-IE" dirty="0"/>
              <a:t> da </a:t>
            </a:r>
            <a:r>
              <a:rPr lang="en-IE" dirty="0" err="1"/>
              <a:t>lista</a:t>
            </a:r>
            <a:r>
              <a:rPr lang="en-IE" dirty="0"/>
              <a:t>.</a:t>
            </a:r>
          </a:p>
          <a:p>
            <a:pPr marL="457200" indent="-457200">
              <a:buAutoNum type="arabicPeriod"/>
            </a:pPr>
            <a:r>
              <a:rPr lang="en-IE" dirty="0" err="1"/>
              <a:t>Redimensione</a:t>
            </a:r>
            <a:r>
              <a:rPr lang="en-IE" dirty="0"/>
              <a:t> as </a:t>
            </a:r>
            <a:r>
              <a:rPr lang="en-IE" dirty="0" err="1"/>
              <a:t>tarefas</a:t>
            </a:r>
            <a:r>
              <a:rPr lang="en-IE" dirty="0"/>
              <a:t> </a:t>
            </a:r>
            <a:r>
              <a:rPr lang="en-IE" dirty="0" err="1"/>
              <a:t>desnecessárias</a:t>
            </a:r>
            <a:r>
              <a:rPr lang="en-IE" dirty="0"/>
              <a:t>. </a:t>
            </a:r>
            <a:r>
              <a:rPr lang="en-IE" dirty="0" err="1"/>
              <a:t>Isto</a:t>
            </a:r>
            <a:r>
              <a:rPr lang="en-IE" dirty="0"/>
              <a:t> </a:t>
            </a:r>
            <a:r>
              <a:rPr lang="en-IE" dirty="0" err="1"/>
              <a:t>assegurará</a:t>
            </a:r>
            <a:r>
              <a:rPr lang="en-IE" dirty="0"/>
              <a:t> que 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comité</a:t>
            </a:r>
            <a:r>
              <a:rPr lang="en-IE" dirty="0"/>
              <a:t> </a:t>
            </a:r>
            <a:r>
              <a:rPr lang="en-IE" dirty="0" err="1"/>
              <a:t>tenha</a:t>
            </a:r>
            <a:r>
              <a:rPr lang="en-IE" dirty="0"/>
              <a:t> o tempo </a:t>
            </a:r>
            <a:r>
              <a:rPr lang="en-IE" dirty="0" err="1"/>
              <a:t>necessário</a:t>
            </a:r>
            <a:r>
              <a:rPr lang="en-IE" dirty="0"/>
              <a:t> para </a:t>
            </a:r>
            <a:r>
              <a:rPr lang="en-IE" dirty="0" err="1"/>
              <a:t>produzir</a:t>
            </a:r>
            <a:r>
              <a:rPr lang="en-IE" dirty="0"/>
              <a:t> um </a:t>
            </a:r>
            <a:r>
              <a:rPr lang="en-IE" dirty="0" err="1"/>
              <a:t>resultado</a:t>
            </a:r>
            <a:r>
              <a:rPr lang="en-IE" dirty="0"/>
              <a:t> de </a:t>
            </a:r>
            <a:r>
              <a:rPr lang="en-IE" dirty="0" err="1"/>
              <a:t>qualidade</a:t>
            </a:r>
            <a:r>
              <a:rPr lang="en-IE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50" y="246472"/>
            <a:ext cx="8403792" cy="857158"/>
          </a:xfrm>
        </p:spPr>
        <p:txBody>
          <a:bodyPr>
            <a:normAutofit/>
          </a:bodyPr>
          <a:lstStyle/>
          <a:p>
            <a:r>
              <a:rPr lang="en-IE" dirty="0"/>
              <a:t>5 DICAS PARA EVITAR ATRASOS NOS PRAZOS</a:t>
            </a:r>
          </a:p>
        </p:txBody>
      </p:sp>
      <p:pic>
        <p:nvPicPr>
          <p:cNvPr id="4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6AEBD420-8A96-441E-AE40-522558277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283458" y="160747"/>
            <a:ext cx="1571457" cy="15811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7318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D5A52B-DF5A-43AF-A26A-31C7D3A764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6900" y="1946397"/>
            <a:ext cx="6024563" cy="4337172"/>
          </a:xfrm>
        </p:spPr>
        <p:txBody>
          <a:bodyPr/>
          <a:lstStyle/>
          <a:p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orçamentos</a:t>
            </a:r>
            <a:r>
              <a:rPr lang="en-US" dirty="0"/>
              <a:t> </a:t>
            </a:r>
            <a:r>
              <a:rPr lang="en-US" dirty="0" err="1"/>
              <a:t>excessivos</a:t>
            </a:r>
            <a:r>
              <a:rPr lang="en-US" dirty="0"/>
              <a:t> </a:t>
            </a:r>
            <a:r>
              <a:rPr lang="en-US" dirty="0" err="1"/>
              <a:t>ocorrem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projetos</a:t>
            </a:r>
            <a:r>
              <a:rPr lang="en-US" dirty="0"/>
              <a:t> de </a:t>
            </a:r>
            <a:r>
              <a:rPr lang="en-US" dirty="0" err="1"/>
              <a:t>regeneração</a:t>
            </a:r>
            <a:r>
              <a:rPr lang="en-US" dirty="0"/>
              <a:t> </a:t>
            </a:r>
            <a:r>
              <a:rPr lang="en-US" dirty="0" err="1"/>
              <a:t>ficam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fundos</a:t>
            </a:r>
            <a:r>
              <a:rPr lang="en-US" dirty="0"/>
              <a:t>,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se </a:t>
            </a:r>
            <a:r>
              <a:rPr lang="en-US" dirty="0" err="1"/>
              <a:t>descobrem</a:t>
            </a:r>
            <a:r>
              <a:rPr lang="en-US" dirty="0"/>
              <a:t> </a:t>
            </a:r>
            <a:r>
              <a:rPr lang="en-US" dirty="0" err="1"/>
              <a:t>novos</a:t>
            </a:r>
            <a:r>
              <a:rPr lang="en-US" dirty="0"/>
              <a:t> custos </a:t>
            </a:r>
            <a:r>
              <a:rPr lang="en-US" dirty="0" err="1"/>
              <a:t>durante</a:t>
            </a:r>
            <a:r>
              <a:rPr lang="en-US" dirty="0"/>
              <a:t> o </a:t>
            </a:r>
            <a:r>
              <a:rPr lang="en-US" dirty="0" err="1"/>
              <a:t>desenvolvimento</a:t>
            </a:r>
            <a:r>
              <a:rPr lang="en-US" dirty="0"/>
              <a:t> do </a:t>
            </a:r>
            <a:r>
              <a:rPr lang="en-US" dirty="0" err="1"/>
              <a:t>projeto</a:t>
            </a:r>
            <a:r>
              <a:rPr lang="en-US" dirty="0"/>
              <a:t>. </a:t>
            </a:r>
          </a:p>
          <a:p>
            <a:r>
              <a:rPr lang="en-US" dirty="0"/>
              <a:t>O </a:t>
            </a:r>
            <a:r>
              <a:rPr lang="en-US" dirty="0" err="1"/>
              <a:t>acompanhamento</a:t>
            </a:r>
            <a:r>
              <a:rPr lang="en-US" dirty="0"/>
              <a:t> de um </a:t>
            </a:r>
            <a:r>
              <a:rPr lang="en-US" dirty="0" err="1"/>
              <a:t>orçamento</a:t>
            </a:r>
            <a:r>
              <a:rPr lang="en-US" dirty="0"/>
              <a:t> de </a:t>
            </a:r>
            <a:r>
              <a:rPr lang="en-US" dirty="0" err="1"/>
              <a:t>projecto</a:t>
            </a:r>
            <a:r>
              <a:rPr lang="en-US" dirty="0"/>
              <a:t> </a:t>
            </a:r>
            <a:r>
              <a:rPr lang="en-US" dirty="0" err="1"/>
              <a:t>permitir-lhe-á</a:t>
            </a:r>
            <a:r>
              <a:rPr lang="en-US" dirty="0"/>
              <a:t> </a:t>
            </a:r>
            <a:r>
              <a:rPr lang="en-US" dirty="0" err="1"/>
              <a:t>averiguar</a:t>
            </a:r>
            <a:r>
              <a:rPr lang="en-US" dirty="0"/>
              <a:t> </a:t>
            </a:r>
            <a:r>
              <a:rPr lang="en-US" dirty="0" err="1"/>
              <a:t>antecipadamente</a:t>
            </a:r>
            <a:r>
              <a:rPr lang="en-US" dirty="0"/>
              <a:t> se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previsto</a:t>
            </a:r>
            <a:r>
              <a:rPr lang="en-US" dirty="0"/>
              <a:t> que um </a:t>
            </a:r>
            <a:r>
              <a:rPr lang="en-US" dirty="0" err="1"/>
              <a:t>projecto</a:t>
            </a:r>
            <a:r>
              <a:rPr lang="en-US" dirty="0"/>
              <a:t> </a:t>
            </a:r>
            <a:r>
              <a:rPr lang="en-US" dirty="0" err="1"/>
              <a:t>ultrapasse</a:t>
            </a:r>
            <a:r>
              <a:rPr lang="en-US" dirty="0"/>
              <a:t> o </a:t>
            </a:r>
            <a:r>
              <a:rPr lang="en-US" dirty="0" err="1"/>
              <a:t>orçamento</a:t>
            </a:r>
            <a:r>
              <a:rPr lang="en-US" dirty="0"/>
              <a:t>. </a:t>
            </a:r>
          </a:p>
          <a:p>
            <a:r>
              <a:rPr lang="en-US" dirty="0"/>
              <a:t>Se </a:t>
            </a:r>
            <a:r>
              <a:rPr lang="en-US" dirty="0" err="1"/>
              <a:t>metade</a:t>
            </a:r>
            <a:r>
              <a:rPr lang="en-US" dirty="0"/>
              <a:t> do </a:t>
            </a:r>
            <a:r>
              <a:rPr lang="en-US" dirty="0" err="1"/>
              <a:t>trabalho</a:t>
            </a:r>
            <a:r>
              <a:rPr lang="en-US" dirty="0"/>
              <a:t>, 50%, </a:t>
            </a:r>
            <a:r>
              <a:rPr lang="en-US" dirty="0" err="1"/>
              <a:t>tiver</a:t>
            </a:r>
            <a:r>
              <a:rPr lang="en-US" dirty="0"/>
              <a:t>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concluído</a:t>
            </a:r>
            <a:r>
              <a:rPr lang="en-US" dirty="0"/>
              <a:t> e 75% do </a:t>
            </a:r>
            <a:r>
              <a:rPr lang="en-US" dirty="0" err="1"/>
              <a:t>orçamento</a:t>
            </a:r>
            <a:r>
              <a:rPr lang="en-US" dirty="0"/>
              <a:t> </a:t>
            </a:r>
            <a:r>
              <a:rPr lang="en-US" dirty="0" err="1"/>
              <a:t>tiver</a:t>
            </a:r>
            <a:r>
              <a:rPr lang="en-US" dirty="0"/>
              <a:t>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gasto</a:t>
            </a:r>
            <a:r>
              <a:rPr lang="en-US" dirty="0"/>
              <a:t>,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muito</a:t>
            </a:r>
            <a:r>
              <a:rPr lang="en-US" dirty="0"/>
              <a:t> </a:t>
            </a:r>
            <a:r>
              <a:rPr lang="en-US" dirty="0" err="1"/>
              <a:t>provável</a:t>
            </a:r>
            <a:r>
              <a:rPr lang="en-US" dirty="0"/>
              <a:t> que </a:t>
            </a:r>
            <a:r>
              <a:rPr lang="en-US" dirty="0" err="1"/>
              <a:t>esteja</a:t>
            </a:r>
            <a:r>
              <a:rPr lang="en-US" dirty="0"/>
              <a:t> no </a:t>
            </a:r>
            <a:r>
              <a:rPr lang="en-US" dirty="0" err="1"/>
              <a:t>bom</a:t>
            </a:r>
            <a:r>
              <a:rPr lang="en-US" dirty="0"/>
              <a:t> </a:t>
            </a:r>
            <a:r>
              <a:rPr lang="en-US" dirty="0" err="1"/>
              <a:t>caminho</a:t>
            </a:r>
            <a:r>
              <a:rPr lang="en-US" dirty="0"/>
              <a:t> para "</a:t>
            </a:r>
            <a:r>
              <a:rPr lang="en-US" dirty="0" err="1"/>
              <a:t>gastar</a:t>
            </a:r>
            <a:r>
              <a:rPr lang="en-US" dirty="0"/>
              <a:t> o </a:t>
            </a:r>
            <a:r>
              <a:rPr lang="en-US" dirty="0" err="1"/>
              <a:t>orçamento</a:t>
            </a:r>
            <a:r>
              <a:rPr lang="en-US" dirty="0"/>
              <a:t>".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A5161-34D1-4127-855C-6761E62D9D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76900" y="767883"/>
            <a:ext cx="6024563" cy="857158"/>
          </a:xfrm>
        </p:spPr>
        <p:txBody>
          <a:bodyPr>
            <a:normAutofit/>
          </a:bodyPr>
          <a:lstStyle/>
          <a:p>
            <a:r>
              <a:rPr lang="en-IE" dirty="0"/>
              <a:t>ORÇAMENTO EXCEDIDO</a:t>
            </a:r>
          </a:p>
        </p:txBody>
      </p:sp>
      <p:pic>
        <p:nvPicPr>
          <p:cNvPr id="8" name="Picture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6B4D1EE7-F137-4E52-A990-810D67D5998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9196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257300"/>
            <a:ext cx="10029825" cy="4369439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err="1"/>
              <a:t>Permita</a:t>
            </a:r>
            <a:r>
              <a:rPr lang="en-US" dirty="0"/>
              <a:t> </a:t>
            </a:r>
            <a:r>
              <a:rPr lang="en-US" dirty="0" err="1"/>
              <a:t>alguma</a:t>
            </a:r>
            <a:r>
              <a:rPr lang="en-US" dirty="0"/>
              <a:t> </a:t>
            </a:r>
            <a:r>
              <a:rPr lang="en-US" dirty="0" err="1"/>
              <a:t>contingência</a:t>
            </a:r>
            <a:r>
              <a:rPr lang="en-US" dirty="0"/>
              <a:t> no </a:t>
            </a:r>
            <a:r>
              <a:rPr lang="en-US" dirty="0" err="1"/>
              <a:t>orçamento</a:t>
            </a:r>
            <a:r>
              <a:rPr lang="en-US" dirty="0"/>
              <a:t> do </a:t>
            </a:r>
            <a:r>
              <a:rPr lang="en-US" dirty="0" err="1"/>
              <a:t>projeto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/>
              <a:t>O </a:t>
            </a:r>
            <a:r>
              <a:rPr lang="en-US" dirty="0" err="1"/>
              <a:t>acompanhamento</a:t>
            </a:r>
            <a:r>
              <a:rPr lang="en-US" dirty="0"/>
              <a:t> mensal do </a:t>
            </a:r>
            <a:r>
              <a:rPr lang="en-US" dirty="0" err="1"/>
              <a:t>orçamento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essencial</a:t>
            </a:r>
            <a:r>
              <a:rPr lang="en-US" dirty="0"/>
              <a:t>, no </a:t>
            </a:r>
            <a:r>
              <a:rPr lang="en-US" dirty="0" err="1"/>
              <a:t>sentido</a:t>
            </a:r>
            <a:r>
              <a:rPr lang="en-US" dirty="0"/>
              <a:t> de se </a:t>
            </a:r>
            <a:r>
              <a:rPr lang="en-US" dirty="0" err="1"/>
              <a:t>manter</a:t>
            </a:r>
            <a:r>
              <a:rPr lang="en-US" dirty="0"/>
              <a:t> </a:t>
            </a:r>
            <a:r>
              <a:rPr lang="en-US" dirty="0" err="1"/>
              <a:t>informado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 </a:t>
            </a:r>
            <a:r>
              <a:rPr lang="en-US" dirty="0" err="1"/>
              <a:t>situação</a:t>
            </a:r>
            <a:r>
              <a:rPr lang="en-US" dirty="0"/>
              <a:t> </a:t>
            </a:r>
            <a:r>
              <a:rPr lang="en-US" dirty="0" err="1"/>
              <a:t>financeira</a:t>
            </a:r>
            <a:r>
              <a:rPr lang="en-US" dirty="0"/>
              <a:t> </a:t>
            </a:r>
            <a:r>
              <a:rPr lang="en-US" dirty="0" err="1"/>
              <a:t>atual</a:t>
            </a:r>
            <a:r>
              <a:rPr lang="en-US" dirty="0"/>
              <a:t> do </a:t>
            </a:r>
            <a:r>
              <a:rPr lang="en-US" dirty="0" err="1"/>
              <a:t>projeto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Defina</a:t>
            </a:r>
            <a:r>
              <a:rPr lang="en-US" dirty="0"/>
              <a:t> a </a:t>
            </a:r>
            <a:r>
              <a:rPr lang="en-US" dirty="0" err="1"/>
              <a:t>expectativa</a:t>
            </a:r>
            <a:r>
              <a:rPr lang="en-US" dirty="0"/>
              <a:t> das </a:t>
            </a:r>
            <a:r>
              <a:rPr lang="en-US" dirty="0" err="1"/>
              <a:t>pessoas</a:t>
            </a:r>
            <a:r>
              <a:rPr lang="en-US" dirty="0"/>
              <a:t> que </a:t>
            </a:r>
            <a:r>
              <a:rPr lang="en-US" dirty="0" err="1"/>
              <a:t>trabalham</a:t>
            </a:r>
            <a:r>
              <a:rPr lang="en-US" dirty="0"/>
              <a:t> para </a:t>
            </a:r>
            <a:r>
              <a:rPr lang="en-US" dirty="0" err="1"/>
              <a:t>si</a:t>
            </a:r>
            <a:r>
              <a:rPr lang="en-US" dirty="0"/>
              <a:t> no </a:t>
            </a:r>
            <a:r>
              <a:rPr lang="en-US" dirty="0" err="1"/>
              <a:t>início</a:t>
            </a:r>
            <a:r>
              <a:rPr lang="en-US" dirty="0"/>
              <a:t> do </a:t>
            </a:r>
            <a:r>
              <a:rPr lang="en-US" dirty="0" err="1"/>
              <a:t>projeto</a:t>
            </a:r>
            <a:r>
              <a:rPr lang="en-US" dirty="0"/>
              <a:t> que,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circunstância</a:t>
            </a:r>
            <a:r>
              <a:rPr lang="en-US" dirty="0"/>
              <a:t> </a:t>
            </a:r>
            <a:r>
              <a:rPr lang="en-US" dirty="0" err="1"/>
              <a:t>alguma</a:t>
            </a:r>
            <a:r>
              <a:rPr lang="en-US" dirty="0"/>
              <a:t>,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ultrapassar</a:t>
            </a:r>
            <a:r>
              <a:rPr lang="en-US" dirty="0"/>
              <a:t> o </a:t>
            </a:r>
            <a:r>
              <a:rPr lang="en-US" dirty="0" err="1"/>
              <a:t>orçamento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supervisão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Procurar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financiamento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ser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opção</a:t>
            </a:r>
            <a:r>
              <a:rPr lang="en-US" dirty="0"/>
              <a:t> </a:t>
            </a:r>
            <a:r>
              <a:rPr lang="en-US" dirty="0" err="1"/>
              <a:t>perfeitamente</a:t>
            </a:r>
            <a:r>
              <a:rPr lang="en-US" dirty="0"/>
              <a:t> </a:t>
            </a:r>
            <a:r>
              <a:rPr lang="en-US" dirty="0" err="1"/>
              <a:t>válida</a:t>
            </a:r>
            <a:r>
              <a:rPr lang="en-US" dirty="0"/>
              <a:t>, </a:t>
            </a:r>
            <a:r>
              <a:rPr lang="en-US" dirty="0" err="1"/>
              <a:t>particularmente</a:t>
            </a:r>
            <a:r>
              <a:rPr lang="en-US" dirty="0"/>
              <a:t> se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</a:t>
            </a:r>
            <a:r>
              <a:rPr lang="en-US" dirty="0" err="1"/>
              <a:t>sofrer</a:t>
            </a:r>
            <a:r>
              <a:rPr lang="en-US" dirty="0"/>
              <a:t> </a:t>
            </a:r>
            <a:r>
              <a:rPr lang="en-US" dirty="0" err="1"/>
              <a:t>alterações</a:t>
            </a:r>
            <a:r>
              <a:rPr lang="en-US" dirty="0"/>
              <a:t>. </a:t>
            </a:r>
          </a:p>
          <a:p>
            <a:pPr marL="457200" indent="-457200">
              <a:buAutoNum type="arabicPeriod"/>
            </a:pP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for </a:t>
            </a:r>
            <a:r>
              <a:rPr lang="en-US" dirty="0" err="1"/>
              <a:t>possível</a:t>
            </a:r>
            <a:r>
              <a:rPr lang="en-US" dirty="0"/>
              <a:t> </a:t>
            </a:r>
            <a:r>
              <a:rPr lang="en-US" dirty="0" err="1"/>
              <a:t>encontrar</a:t>
            </a:r>
            <a:r>
              <a:rPr lang="en-US" dirty="0"/>
              <a:t> </a:t>
            </a:r>
            <a:r>
              <a:rPr lang="en-US" dirty="0" err="1"/>
              <a:t>financiamento</a:t>
            </a:r>
            <a:r>
              <a:rPr lang="en-US" dirty="0"/>
              <a:t> </a:t>
            </a:r>
            <a:r>
              <a:rPr lang="en-US" dirty="0" err="1"/>
              <a:t>adicional</a:t>
            </a:r>
            <a:r>
              <a:rPr lang="en-US" dirty="0"/>
              <a:t> para </a:t>
            </a:r>
            <a:r>
              <a:rPr lang="en-US" dirty="0" err="1"/>
              <a:t>cobrir</a:t>
            </a:r>
            <a:r>
              <a:rPr lang="en-US" dirty="0"/>
              <a:t> custos </a:t>
            </a:r>
            <a:r>
              <a:rPr lang="en-US" dirty="0" err="1"/>
              <a:t>adicionais</a:t>
            </a:r>
            <a:r>
              <a:rPr lang="en-US" dirty="0"/>
              <a:t>, </a:t>
            </a:r>
            <a:r>
              <a:rPr lang="en-US" dirty="0" err="1"/>
              <a:t>poderá</a:t>
            </a:r>
            <a:r>
              <a:rPr lang="en-US" dirty="0"/>
              <a:t> </a:t>
            </a:r>
            <a:r>
              <a:rPr lang="en-US" dirty="0" err="1"/>
              <a:t>fazê</a:t>
            </a:r>
            <a:r>
              <a:rPr lang="en-US" dirty="0"/>
              <a:t>-lo </a:t>
            </a:r>
            <a:r>
              <a:rPr lang="en-US" dirty="0" err="1"/>
              <a:t>através</a:t>
            </a:r>
            <a:r>
              <a:rPr lang="en-US" dirty="0"/>
              <a:t> da </a:t>
            </a:r>
            <a:r>
              <a:rPr lang="en-US" dirty="0" err="1"/>
              <a:t>reatribuição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a um </a:t>
            </a:r>
            <a:r>
              <a:rPr lang="en-US" dirty="0" err="1"/>
              <a:t>custo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baixo</a:t>
            </a:r>
            <a:r>
              <a:rPr lang="en-US" dirty="0"/>
              <a:t> e/</a:t>
            </a:r>
            <a:r>
              <a:rPr lang="en-US" dirty="0" err="1"/>
              <a:t>ou</a:t>
            </a:r>
            <a:r>
              <a:rPr lang="en-US" dirty="0"/>
              <a:t> da </a:t>
            </a:r>
            <a:r>
              <a:rPr lang="en-US" dirty="0" err="1"/>
              <a:t>redução</a:t>
            </a:r>
            <a:r>
              <a:rPr lang="en-US" dirty="0"/>
              <a:t> do </a:t>
            </a:r>
            <a:r>
              <a:rPr lang="en-US" dirty="0" err="1"/>
              <a:t>âmbito</a:t>
            </a:r>
            <a:r>
              <a:rPr lang="en-US" dirty="0"/>
              <a:t> do </a:t>
            </a:r>
            <a:r>
              <a:rPr lang="en-US" dirty="0" err="1"/>
              <a:t>projeto</a:t>
            </a:r>
            <a:r>
              <a:rPr lang="en-US" dirty="0"/>
              <a:t>. Mas </a:t>
            </a:r>
            <a:r>
              <a:rPr lang="en-US" dirty="0" err="1"/>
              <a:t>esteja</a:t>
            </a:r>
            <a:r>
              <a:rPr lang="en-US" dirty="0"/>
              <a:t> </a:t>
            </a:r>
            <a:r>
              <a:rPr lang="en-US" dirty="0" err="1"/>
              <a:t>atento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impacto</a:t>
            </a:r>
            <a:r>
              <a:rPr lang="en-US" dirty="0"/>
              <a:t> que </a:t>
            </a:r>
            <a:r>
              <a:rPr lang="en-US" dirty="0" err="1"/>
              <a:t>isto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linha</a:t>
            </a:r>
            <a:r>
              <a:rPr lang="en-US" dirty="0"/>
              <a:t> temporal.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49" y="246472"/>
            <a:ext cx="9705975" cy="857158"/>
          </a:xfrm>
        </p:spPr>
        <p:txBody>
          <a:bodyPr>
            <a:normAutofit/>
          </a:bodyPr>
          <a:lstStyle/>
          <a:p>
            <a:r>
              <a:rPr lang="en-IE" dirty="0"/>
              <a:t>5 DICAS PARA CONTROLAR O ORÇAMENTO</a:t>
            </a:r>
          </a:p>
        </p:txBody>
      </p:sp>
      <p:pic>
        <p:nvPicPr>
          <p:cNvPr id="5" name="Picture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DFFC9AE5-40BB-4676-8196-30DEC4256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155370" y="302356"/>
            <a:ext cx="1644939" cy="16550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1548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176541-6247-431B-B95B-35663DC05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434" y="151760"/>
            <a:ext cx="4267199" cy="162484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68BBAF"/>
                </a:solidFill>
              </a:rPr>
              <a:t>MÓDULO 6 SÍNTESE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7A13-144A-4283-848C-4CA3EF01C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920" y="1992987"/>
            <a:ext cx="4703623" cy="4958798"/>
          </a:xfrm>
        </p:spPr>
        <p:txBody>
          <a:bodyPr/>
          <a:lstStyle/>
          <a:p>
            <a:r>
              <a:rPr lang="en-IE" sz="2200" dirty="0">
                <a:solidFill>
                  <a:srgbClr val="7F4182"/>
                </a:solidFill>
              </a:rPr>
              <a:t>O </a:t>
            </a:r>
            <a:r>
              <a:rPr lang="en-IE" sz="2200" dirty="0" err="1">
                <a:solidFill>
                  <a:srgbClr val="7F4182"/>
                </a:solidFill>
              </a:rPr>
              <a:t>módulo</a:t>
            </a:r>
            <a:r>
              <a:rPr lang="en-IE" sz="2200" dirty="0">
                <a:solidFill>
                  <a:srgbClr val="7F4182"/>
                </a:solidFill>
              </a:rPr>
              <a:t> final </a:t>
            </a:r>
            <a:r>
              <a:rPr lang="en-IE" sz="2200" dirty="0" err="1">
                <a:solidFill>
                  <a:srgbClr val="7F4182"/>
                </a:solidFill>
              </a:rPr>
              <a:t>ajudá</a:t>
            </a:r>
            <a:r>
              <a:rPr lang="en-IE" sz="2200" dirty="0">
                <a:solidFill>
                  <a:srgbClr val="7F4182"/>
                </a:solidFill>
              </a:rPr>
              <a:t>-lo-</a:t>
            </a:r>
            <a:r>
              <a:rPr lang="en-IE" sz="2200" dirty="0" err="1">
                <a:solidFill>
                  <a:srgbClr val="7F4182"/>
                </a:solidFill>
              </a:rPr>
              <a:t>á</a:t>
            </a:r>
            <a:r>
              <a:rPr lang="en-IE" sz="2200" dirty="0">
                <a:solidFill>
                  <a:srgbClr val="7F4182"/>
                </a:solidFill>
              </a:rPr>
              <a:t> a </a:t>
            </a:r>
            <a:r>
              <a:rPr lang="en-IE" sz="2200" dirty="0" err="1">
                <a:solidFill>
                  <a:srgbClr val="7F4182"/>
                </a:solidFill>
              </a:rPr>
              <a:t>avaliar</a:t>
            </a:r>
            <a:r>
              <a:rPr lang="en-IE" sz="2200" dirty="0">
                <a:solidFill>
                  <a:srgbClr val="7F4182"/>
                </a:solidFill>
              </a:rPr>
              <a:t> o </a:t>
            </a:r>
            <a:r>
              <a:rPr lang="en-IE" sz="2200" dirty="0" err="1">
                <a:solidFill>
                  <a:srgbClr val="7F4182"/>
                </a:solidFill>
              </a:rPr>
              <a:t>sucesso</a:t>
            </a:r>
            <a:r>
              <a:rPr lang="en-IE" sz="2200" dirty="0">
                <a:solidFill>
                  <a:srgbClr val="7F4182"/>
                </a:solidFill>
              </a:rPr>
              <a:t> dos </a:t>
            </a:r>
            <a:r>
              <a:rPr lang="en-IE" sz="2200" dirty="0" err="1">
                <a:solidFill>
                  <a:srgbClr val="7F4182"/>
                </a:solidFill>
              </a:rPr>
              <a:t>projetos</a:t>
            </a:r>
            <a:r>
              <a:rPr lang="en-IE" sz="2200" dirty="0">
                <a:solidFill>
                  <a:srgbClr val="7F4182"/>
                </a:solidFill>
              </a:rPr>
              <a:t> de </a:t>
            </a:r>
            <a:r>
              <a:rPr lang="en-IE" sz="2200" dirty="0" err="1">
                <a:solidFill>
                  <a:srgbClr val="7F4182"/>
                </a:solidFill>
              </a:rPr>
              <a:t>regeneração</a:t>
            </a:r>
            <a:r>
              <a:rPr lang="en-IE" sz="2200" dirty="0">
                <a:solidFill>
                  <a:srgbClr val="7F4182"/>
                </a:solidFill>
              </a:rPr>
              <a:t> </a:t>
            </a:r>
            <a:r>
              <a:rPr lang="en-IE" sz="2200" dirty="0" err="1">
                <a:solidFill>
                  <a:srgbClr val="7F4182"/>
                </a:solidFill>
              </a:rPr>
              <a:t>comunitária</a:t>
            </a:r>
            <a:r>
              <a:rPr lang="en-IE" sz="2200" dirty="0">
                <a:solidFill>
                  <a:srgbClr val="7F4182"/>
                </a:solidFill>
              </a:rPr>
              <a:t>. </a:t>
            </a:r>
          </a:p>
          <a:p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Aprenderá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também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celebrar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o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sucesso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é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uma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das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coisas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mais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importantes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pode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fazer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Aprenderá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sobre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importância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do marketing de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confiança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indispensável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à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medida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emergimos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IE" sz="2200" dirty="0" err="1">
                <a:solidFill>
                  <a:schemeClr val="bg2">
                    <a:lumMod val="50000"/>
                  </a:schemeClr>
                </a:solidFill>
              </a:rPr>
              <a:t>pandemia</a:t>
            </a:r>
            <a:r>
              <a:rPr lang="en-IE" sz="2200" dirty="0">
                <a:solidFill>
                  <a:schemeClr val="bg2">
                    <a:lumMod val="50000"/>
                  </a:schemeClr>
                </a:solidFill>
              </a:rPr>
              <a:t> de 2020</a:t>
            </a:r>
            <a:r>
              <a:rPr lang="en-IE" sz="2200" dirty="0">
                <a:solidFill>
                  <a:srgbClr val="7F4182"/>
                </a:solidFill>
              </a:rPr>
              <a:t>. </a:t>
            </a:r>
          </a:p>
          <a:p>
            <a:r>
              <a:rPr lang="en-IE" sz="2200" dirty="0" err="1">
                <a:solidFill>
                  <a:srgbClr val="AB5AB0"/>
                </a:solidFill>
              </a:rPr>
              <a:t>Fornecemos</a:t>
            </a:r>
            <a:r>
              <a:rPr lang="en-IE" sz="2200" dirty="0">
                <a:solidFill>
                  <a:srgbClr val="AB5AB0"/>
                </a:solidFill>
              </a:rPr>
              <a:t> o </a:t>
            </a:r>
            <a:r>
              <a:rPr lang="en-IE" sz="2200" dirty="0" err="1">
                <a:solidFill>
                  <a:srgbClr val="AB5AB0"/>
                </a:solidFill>
              </a:rPr>
              <a:t>último</a:t>
            </a:r>
            <a:r>
              <a:rPr lang="en-IE" sz="2200" dirty="0">
                <a:solidFill>
                  <a:srgbClr val="AB5AB0"/>
                </a:solidFill>
              </a:rPr>
              <a:t> kit de </a:t>
            </a:r>
            <a:r>
              <a:rPr lang="en-IE" sz="2200" dirty="0" err="1">
                <a:solidFill>
                  <a:srgbClr val="AB5AB0"/>
                </a:solidFill>
              </a:rPr>
              <a:t>exercícios</a:t>
            </a:r>
            <a:r>
              <a:rPr lang="en-IE" sz="2200" dirty="0">
                <a:solidFill>
                  <a:srgbClr val="AB5AB0"/>
                </a:solidFill>
              </a:rPr>
              <a:t> e </a:t>
            </a:r>
            <a:r>
              <a:rPr lang="en-IE" sz="2200" dirty="0" err="1">
                <a:solidFill>
                  <a:srgbClr val="AB5AB0"/>
                </a:solidFill>
              </a:rPr>
              <a:t>modelos</a:t>
            </a:r>
            <a:r>
              <a:rPr lang="en-IE" sz="2200" dirty="0">
                <a:solidFill>
                  <a:srgbClr val="AB5AB0"/>
                </a:solidFill>
              </a:rPr>
              <a:t> </a:t>
            </a:r>
            <a:r>
              <a:rPr lang="en-IE" sz="2200" dirty="0" err="1">
                <a:solidFill>
                  <a:srgbClr val="AB5AB0"/>
                </a:solidFill>
              </a:rPr>
              <a:t>práticos</a:t>
            </a:r>
            <a:r>
              <a:rPr lang="en-IE" sz="2200" dirty="0">
                <a:solidFill>
                  <a:srgbClr val="AB5AB0"/>
                </a:solidFill>
              </a:rPr>
              <a:t> que </a:t>
            </a:r>
            <a:r>
              <a:rPr lang="en-IE" sz="2200" dirty="0" err="1">
                <a:solidFill>
                  <a:srgbClr val="AB5AB0"/>
                </a:solidFill>
              </a:rPr>
              <a:t>poderá</a:t>
            </a:r>
            <a:r>
              <a:rPr lang="en-IE" sz="2200" dirty="0">
                <a:solidFill>
                  <a:srgbClr val="AB5AB0"/>
                </a:solidFill>
              </a:rPr>
              <a:t> </a:t>
            </a:r>
            <a:r>
              <a:rPr lang="en-IE" sz="2200" dirty="0" err="1">
                <a:solidFill>
                  <a:srgbClr val="AB5AB0"/>
                </a:solidFill>
              </a:rPr>
              <a:t>utilizar</a:t>
            </a:r>
            <a:r>
              <a:rPr lang="en-IE" sz="2200" dirty="0">
                <a:solidFill>
                  <a:srgbClr val="AB5AB0"/>
                </a:solidFill>
              </a:rPr>
              <a:t> para </a:t>
            </a:r>
            <a:r>
              <a:rPr lang="en-IE" sz="2200" dirty="0" err="1">
                <a:solidFill>
                  <a:srgbClr val="AB5AB0"/>
                </a:solidFill>
              </a:rPr>
              <a:t>medir</a:t>
            </a:r>
            <a:r>
              <a:rPr lang="en-IE" sz="2200" dirty="0">
                <a:solidFill>
                  <a:srgbClr val="AB5AB0"/>
                </a:solidFill>
              </a:rPr>
              <a:t> o </a:t>
            </a:r>
            <a:r>
              <a:rPr lang="en-IE" sz="2200" dirty="0" err="1">
                <a:solidFill>
                  <a:srgbClr val="AB5AB0"/>
                </a:solidFill>
              </a:rPr>
              <a:t>sucesso</a:t>
            </a:r>
            <a:r>
              <a:rPr lang="en-IE" sz="2200" dirty="0">
                <a:solidFill>
                  <a:srgbClr val="AB5AB0"/>
                </a:solidFill>
              </a:rPr>
              <a:t> e o </a:t>
            </a:r>
            <a:r>
              <a:rPr lang="en-IE" sz="2200" dirty="0" err="1">
                <a:solidFill>
                  <a:srgbClr val="AB5AB0"/>
                </a:solidFill>
              </a:rPr>
              <a:t>impacto</a:t>
            </a:r>
            <a:r>
              <a:rPr lang="en-IE" sz="2200" dirty="0">
                <a:solidFill>
                  <a:srgbClr val="AB5AB0"/>
                </a:solidFill>
              </a:rPr>
              <a:t> dos </a:t>
            </a:r>
            <a:r>
              <a:rPr lang="en-IE" sz="2200" dirty="0" err="1">
                <a:solidFill>
                  <a:srgbClr val="AB5AB0"/>
                </a:solidFill>
              </a:rPr>
              <a:t>seus</a:t>
            </a:r>
            <a:r>
              <a:rPr lang="en-IE" sz="2200" dirty="0">
                <a:solidFill>
                  <a:srgbClr val="AB5AB0"/>
                </a:solidFill>
              </a:rPr>
              <a:t> </a:t>
            </a:r>
            <a:r>
              <a:rPr lang="en-IE" sz="2200" dirty="0" err="1">
                <a:solidFill>
                  <a:srgbClr val="AB5AB0"/>
                </a:solidFill>
              </a:rPr>
              <a:t>projetos</a:t>
            </a:r>
            <a:r>
              <a:rPr lang="en-IE" sz="2200" dirty="0">
                <a:solidFill>
                  <a:srgbClr val="AB5AB0"/>
                </a:solidFill>
              </a:rPr>
              <a:t>, e </a:t>
            </a:r>
            <a:r>
              <a:rPr lang="en-IE" sz="2200" dirty="0" err="1">
                <a:solidFill>
                  <a:srgbClr val="AB5AB0"/>
                </a:solidFill>
              </a:rPr>
              <a:t>planear</a:t>
            </a:r>
            <a:r>
              <a:rPr lang="en-IE" sz="2200" dirty="0">
                <a:solidFill>
                  <a:srgbClr val="AB5AB0"/>
                </a:solidFill>
              </a:rPr>
              <a:t> o </a:t>
            </a:r>
            <a:r>
              <a:rPr lang="en-IE" sz="2200" dirty="0" err="1">
                <a:solidFill>
                  <a:srgbClr val="AB5AB0"/>
                </a:solidFill>
              </a:rPr>
              <a:t>futuro</a:t>
            </a:r>
            <a:r>
              <a:rPr lang="en-IE" sz="2200" dirty="0">
                <a:solidFill>
                  <a:srgbClr val="AB5AB0"/>
                </a:solidFill>
              </a:rPr>
              <a:t> para </a:t>
            </a:r>
            <a:r>
              <a:rPr lang="en-IE" sz="2200" dirty="0" err="1">
                <a:solidFill>
                  <a:srgbClr val="AB5AB0"/>
                </a:solidFill>
              </a:rPr>
              <a:t>os</a:t>
            </a:r>
            <a:r>
              <a:rPr lang="en-IE" sz="2200" dirty="0">
                <a:solidFill>
                  <a:srgbClr val="AB5AB0"/>
                </a:solidFill>
              </a:rPr>
              <a:t> </a:t>
            </a:r>
            <a:r>
              <a:rPr lang="en-IE" sz="2200" dirty="0" err="1">
                <a:solidFill>
                  <a:srgbClr val="AB5AB0"/>
                </a:solidFill>
              </a:rPr>
              <a:t>seus</a:t>
            </a:r>
            <a:r>
              <a:rPr lang="en-IE" sz="2200" dirty="0">
                <a:solidFill>
                  <a:srgbClr val="AB5AB0"/>
                </a:solidFill>
              </a:rPr>
              <a:t> </a:t>
            </a:r>
            <a:r>
              <a:rPr lang="en-IE" sz="2200" dirty="0" err="1">
                <a:solidFill>
                  <a:srgbClr val="AB5AB0"/>
                </a:solidFill>
              </a:rPr>
              <a:t>projeto</a:t>
            </a:r>
            <a:r>
              <a:rPr lang="en-IE" sz="2200" dirty="0">
                <a:solidFill>
                  <a:srgbClr val="AB5AB0"/>
                </a:solidFill>
              </a:rPr>
              <a:t> de </a:t>
            </a:r>
            <a:r>
              <a:rPr lang="en-IE" sz="2200" dirty="0" err="1">
                <a:solidFill>
                  <a:srgbClr val="AB5AB0"/>
                </a:solidFill>
              </a:rPr>
              <a:t>regeneração</a:t>
            </a:r>
            <a:r>
              <a:rPr lang="en-IE" sz="2200" dirty="0">
                <a:solidFill>
                  <a:srgbClr val="AB5AB0"/>
                </a:solidFill>
              </a:rPr>
              <a:t> da </a:t>
            </a:r>
            <a:r>
              <a:rPr lang="en-IE" sz="2200" dirty="0" err="1">
                <a:solidFill>
                  <a:srgbClr val="AB5AB0"/>
                </a:solidFill>
              </a:rPr>
              <a:t>comunidade</a:t>
            </a:r>
            <a:r>
              <a:rPr lang="en-IE" sz="2200" dirty="0">
                <a:solidFill>
                  <a:srgbClr val="AB5AB0"/>
                </a:solidFill>
              </a:rPr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0A378-0F86-4755-B2BF-0C5C7DEC1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noFill/>
          </a:ln>
        </p:spPr>
        <p:txBody>
          <a:bodyPr/>
          <a:lstStyle/>
          <a:p>
            <a:r>
              <a:rPr lang="en-IE" dirty="0"/>
              <a:t>Intro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EBDA-D8CE-46BE-8086-EE51F5AE01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0577" y="1232371"/>
            <a:ext cx="5731763" cy="898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2100" dirty="0"/>
              <a:t>Obstáculos comuns ao sucesso e como superá-los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D8F2D6-9483-477F-BA1F-1ECA0BFE20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54401A-27CE-4DF1-B3D7-877FD566D0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0577" y="2331018"/>
            <a:ext cx="5682103" cy="946384"/>
          </a:xfrm>
          <a:solidFill>
            <a:srgbClr val="AB5AB0"/>
          </a:solidFill>
        </p:spPr>
        <p:txBody>
          <a:bodyPr>
            <a:normAutofit/>
          </a:bodyPr>
          <a:lstStyle/>
          <a:p>
            <a:r>
              <a:rPr lang="pt-PT" sz="2100" dirty="0"/>
              <a:t>Suster o sucesso - o papel dos jovens e dos voluntários na sua comunidade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484E57-7868-4167-8118-924799EA7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5E8B33-D126-425C-8A1B-EA500F43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59544" y="4671717"/>
            <a:ext cx="1176670" cy="927495"/>
          </a:xfrm>
        </p:spPr>
        <p:txBody>
          <a:bodyPr/>
          <a:lstStyle/>
          <a:p>
            <a:r>
              <a:rPr lang="en-IE" dirty="0"/>
              <a:t>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55D0DA-09FF-4318-B954-5A56F2D5FE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59543" y="5810357"/>
            <a:ext cx="1202947" cy="927495"/>
          </a:xfrm>
        </p:spPr>
        <p:txBody>
          <a:bodyPr>
            <a:normAutofit fontScale="55000" lnSpcReduction="20000"/>
          </a:bodyPr>
          <a:lstStyle/>
          <a:p>
            <a:r>
              <a:rPr lang="en-IE" dirty="0"/>
              <a:t>PACK DA AÇÃO-CHAVE 6: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9F8F62-ECD1-4623-B818-79ED572CC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60097" y="3504295"/>
            <a:ext cx="5731763" cy="974343"/>
          </a:xfrm>
        </p:spPr>
        <p:txBody>
          <a:bodyPr>
            <a:normAutofit/>
          </a:bodyPr>
          <a:lstStyle/>
          <a:p>
            <a:r>
              <a:rPr lang="pt-PT" sz="2100" dirty="0"/>
              <a:t>Partilhar e celebrar o sucesso - técnicas e abordagens inovadoras de marketing de confiança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BEA182-1DEF-4D6A-98B5-66D9A7ABCA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60097" y="4736666"/>
            <a:ext cx="5731763" cy="898040"/>
          </a:xfrm>
        </p:spPr>
        <p:txBody>
          <a:bodyPr>
            <a:noAutofit/>
          </a:bodyPr>
          <a:lstStyle/>
          <a:p>
            <a:r>
              <a:rPr lang="pt-PT" sz="2100" dirty="0"/>
              <a:t>Não se pode ficar parado!  Construir o sucesso e planear o futuro </a:t>
            </a:r>
            <a:endParaRPr lang="en-IE" sz="2100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23D006-1A96-4BB1-9D34-9B13684310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0577" y="5751357"/>
            <a:ext cx="5731763" cy="1107804"/>
          </a:xfrm>
        </p:spPr>
        <p:txBody>
          <a:bodyPr>
            <a:noAutofit/>
          </a:bodyPr>
          <a:lstStyle/>
          <a:p>
            <a:r>
              <a:rPr lang="en-IE" dirty="0" err="1"/>
              <a:t>Exercícios</a:t>
            </a:r>
            <a:r>
              <a:rPr lang="en-IE" dirty="0"/>
              <a:t> e </a:t>
            </a:r>
            <a:r>
              <a:rPr lang="en-IE" dirty="0" err="1"/>
              <a:t>recursos</a:t>
            </a:r>
            <a:r>
              <a:rPr lang="en-IE" dirty="0"/>
              <a:t> </a:t>
            </a:r>
            <a:r>
              <a:rPr lang="en-IE" dirty="0" err="1"/>
              <a:t>úteis</a:t>
            </a:r>
            <a:r>
              <a:rPr lang="en-IE" dirty="0"/>
              <a:t> para </a:t>
            </a:r>
            <a:r>
              <a:rPr lang="en-IE" dirty="0" err="1"/>
              <a:t>ajudar</a:t>
            </a:r>
            <a:r>
              <a:rPr lang="en-IE" dirty="0"/>
              <a:t> as </a:t>
            </a:r>
            <a:r>
              <a:rPr lang="en-IE" dirty="0" err="1"/>
              <a:t>comunidades</a:t>
            </a:r>
            <a:r>
              <a:rPr lang="en-IE" dirty="0"/>
              <a:t> a </a:t>
            </a:r>
            <a:r>
              <a:rPr lang="en-IE" dirty="0" err="1"/>
              <a:t>sustentar</a:t>
            </a:r>
            <a:r>
              <a:rPr lang="en-IE" dirty="0"/>
              <a:t> e </a:t>
            </a:r>
            <a:r>
              <a:rPr lang="en-IE" dirty="0" err="1"/>
              <a:t>celebrar</a:t>
            </a:r>
            <a:r>
              <a:rPr lang="en-IE" dirty="0"/>
              <a:t> o </a:t>
            </a:r>
            <a:r>
              <a:rPr lang="en-IE" dirty="0" err="1"/>
              <a:t>sucesso</a:t>
            </a:r>
            <a:r>
              <a:rPr lang="en-IE" dirty="0"/>
              <a:t> 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829981D-8F4D-4333-BA2D-E9D110CE679C}"/>
              </a:ext>
            </a:extLst>
          </p:cNvPr>
          <p:cNvSpPr txBox="1">
            <a:spLocks/>
          </p:cNvSpPr>
          <p:nvPr/>
        </p:nvSpPr>
        <p:spPr>
          <a:xfrm>
            <a:off x="4985821" y="3594408"/>
            <a:ext cx="1176670" cy="927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03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31DD43E-0CA5-40AB-9D0F-F8FAF5295BF2}"/>
              </a:ext>
            </a:extLst>
          </p:cNvPr>
          <p:cNvSpPr txBox="1">
            <a:spLocks/>
          </p:cNvSpPr>
          <p:nvPr/>
        </p:nvSpPr>
        <p:spPr>
          <a:xfrm>
            <a:off x="6270755" y="104931"/>
            <a:ext cx="5921245" cy="898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IE" sz="21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sz="2100" dirty="0"/>
              <a:t>Como </a:t>
            </a:r>
            <a:r>
              <a:rPr lang="en-IE" sz="2100" dirty="0" err="1"/>
              <a:t>é</a:t>
            </a:r>
            <a:r>
              <a:rPr lang="en-IE" sz="2100" dirty="0"/>
              <a:t> que o </a:t>
            </a:r>
            <a:r>
              <a:rPr lang="en-IE" sz="2100" dirty="0" err="1"/>
              <a:t>sucesso</a:t>
            </a:r>
            <a:r>
              <a:rPr lang="en-IE" sz="2100" dirty="0"/>
              <a:t> da </a:t>
            </a:r>
            <a:r>
              <a:rPr lang="en-IE" sz="2100" dirty="0" err="1"/>
              <a:t>regeneração</a:t>
            </a:r>
            <a:r>
              <a:rPr lang="en-IE" sz="2100" dirty="0"/>
              <a:t> da </a:t>
            </a:r>
            <a:r>
              <a:rPr lang="en-IE" sz="2100" dirty="0" err="1"/>
              <a:t>comunidade</a:t>
            </a:r>
            <a:r>
              <a:rPr lang="en-IE" sz="2100" dirty="0"/>
              <a:t> </a:t>
            </a:r>
            <a:r>
              <a:rPr lang="en-IE" sz="2100" dirty="0" err="1"/>
              <a:t>ocorre</a:t>
            </a:r>
            <a:r>
              <a:rPr lang="en-IE" sz="2100" dirty="0"/>
              <a:t>? E </a:t>
            </a:r>
            <a:r>
              <a:rPr lang="en-IE" sz="2100" dirty="0" err="1"/>
              <a:t>como</a:t>
            </a:r>
            <a:r>
              <a:rPr lang="en-IE" sz="2100" dirty="0"/>
              <a:t> </a:t>
            </a:r>
            <a:r>
              <a:rPr lang="en-IE" sz="2100" dirty="0" err="1"/>
              <a:t>é</a:t>
            </a:r>
            <a:r>
              <a:rPr lang="en-IE" sz="2100" dirty="0"/>
              <a:t> que se </a:t>
            </a:r>
            <a:r>
              <a:rPr lang="en-IE" sz="2100" dirty="0" err="1"/>
              <a:t>avalia</a:t>
            </a:r>
            <a:r>
              <a:rPr lang="en-IE" sz="2100" dirty="0"/>
              <a:t> o </a:t>
            </a:r>
            <a:r>
              <a:rPr lang="en-IE" sz="2100" dirty="0" err="1"/>
              <a:t>sucesso</a:t>
            </a:r>
            <a:r>
              <a:rPr lang="en-IE" sz="2100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4729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D5A52B-DF5A-43AF-A26A-31C7D3A764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81675" y="2458473"/>
            <a:ext cx="5919788" cy="3631644"/>
          </a:xfrm>
        </p:spPr>
        <p:txBody>
          <a:bodyPr/>
          <a:lstStyle/>
          <a:p>
            <a:r>
              <a:rPr lang="en-IE" dirty="0"/>
              <a:t>Um dos </a:t>
            </a:r>
            <a:r>
              <a:rPr lang="en-IE" dirty="0" err="1"/>
              <a:t>desafios</a:t>
            </a:r>
            <a:r>
              <a:rPr lang="en-IE" dirty="0"/>
              <a:t> que </a:t>
            </a:r>
            <a:r>
              <a:rPr lang="en-IE" dirty="0" err="1"/>
              <a:t>podem</a:t>
            </a:r>
            <a:r>
              <a:rPr lang="en-IE" dirty="0"/>
              <a:t> </a:t>
            </a:r>
            <a:r>
              <a:rPr lang="en-IE" dirty="0" err="1"/>
              <a:t>acontecer</a:t>
            </a:r>
            <a:r>
              <a:rPr lang="en-IE" dirty="0"/>
              <a:t> </a:t>
            </a:r>
            <a:r>
              <a:rPr lang="en-IE" dirty="0" err="1"/>
              <a:t>num</a:t>
            </a:r>
            <a:r>
              <a:rPr lang="en-IE" dirty="0"/>
              <a:t> </a:t>
            </a:r>
            <a:r>
              <a:rPr lang="en-IE" dirty="0" err="1"/>
              <a:t>projeto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r>
              <a:rPr lang="en-IE" dirty="0"/>
              <a:t> </a:t>
            </a:r>
            <a:r>
              <a:rPr lang="en-IE" dirty="0" err="1"/>
              <a:t>consiste</a:t>
            </a:r>
            <a:r>
              <a:rPr lang="en-IE" dirty="0"/>
              <a:t>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ser </a:t>
            </a:r>
            <a:r>
              <a:rPr lang="en-IE" dirty="0" err="1"/>
              <a:t>considerado</a:t>
            </a:r>
            <a:r>
              <a:rPr lang="en-IE" dirty="0"/>
              <a:t> </a:t>
            </a:r>
            <a:r>
              <a:rPr lang="en-IE" dirty="0" err="1"/>
              <a:t>adequado</a:t>
            </a:r>
            <a:r>
              <a:rPr lang="en-IE" dirty="0"/>
              <a:t> </a:t>
            </a:r>
            <a:r>
              <a:rPr lang="en-IE" dirty="0" err="1"/>
              <a:t>ao</a:t>
            </a:r>
            <a:r>
              <a:rPr lang="en-IE" dirty="0"/>
              <a:t> </a:t>
            </a:r>
            <a:r>
              <a:rPr lang="en-IE" dirty="0" err="1"/>
              <a:t>objetivo</a:t>
            </a:r>
            <a:r>
              <a:rPr lang="en-IE" dirty="0"/>
              <a:t> e/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ser </a:t>
            </a:r>
            <a:r>
              <a:rPr lang="en-IE" dirty="0" err="1"/>
              <a:t>utilizado</a:t>
            </a:r>
            <a:r>
              <a:rPr lang="en-IE" dirty="0"/>
              <a:t> por </a:t>
            </a:r>
            <a:r>
              <a:rPr lang="en-IE" dirty="0" err="1"/>
              <a:t>aqueles</a:t>
            </a:r>
            <a:r>
              <a:rPr lang="en-IE" dirty="0"/>
              <a:t> a </a:t>
            </a:r>
            <a:r>
              <a:rPr lang="en-IE" dirty="0" err="1"/>
              <a:t>quem</a:t>
            </a:r>
            <a:r>
              <a:rPr lang="en-IE" dirty="0"/>
              <a:t> se </a:t>
            </a:r>
            <a:r>
              <a:rPr lang="en-IE" dirty="0" err="1"/>
              <a:t>destina</a:t>
            </a:r>
            <a:r>
              <a:rPr lang="en-IE" dirty="0"/>
              <a:t>. 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A5161-34D1-4127-855C-6761E62D9D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81675" y="767883"/>
            <a:ext cx="5579898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FALTA DE USO/NÃO ADEQUADO </a:t>
            </a:r>
            <a:r>
              <a:rPr lang="en-IE" dirty="0" err="1"/>
              <a:t>À</a:t>
            </a:r>
            <a:r>
              <a:rPr lang="en-IE" dirty="0"/>
              <a:t> FINALIDADE</a:t>
            </a:r>
          </a:p>
        </p:txBody>
      </p:sp>
      <p:pic>
        <p:nvPicPr>
          <p:cNvPr id="7" name="Picture Placeholder 6" descr="A bench is sitting in a chair&#10;&#10;Description automatically generated">
            <a:extLst>
              <a:ext uri="{FF2B5EF4-FFF2-40B4-BE49-F238E27FC236}">
                <a16:creationId xmlns:a16="http://schemas.microsoft.com/office/drawing/2014/main" id="{B20CF47B-191E-4704-99DC-FA1D83CD4DE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8341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471056"/>
            <a:ext cx="10029825" cy="485940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medida</a:t>
            </a:r>
            <a:r>
              <a:rPr lang="en-US" dirty="0"/>
              <a:t> que </a:t>
            </a:r>
            <a:r>
              <a:rPr lang="en-US" dirty="0" err="1"/>
              <a:t>definir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objetivos</a:t>
            </a:r>
            <a:r>
              <a:rPr lang="en-US" dirty="0"/>
              <a:t> do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projecto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inicial</a:t>
            </a:r>
            <a:r>
              <a:rPr lang="en-US" dirty="0"/>
              <a:t>,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será</a:t>
            </a:r>
            <a:r>
              <a:rPr lang="en-US" dirty="0"/>
              <a:t> a </a:t>
            </a:r>
            <a:r>
              <a:rPr lang="en-US" dirty="0" err="1"/>
              <a:t>probabilidade</a:t>
            </a:r>
            <a:r>
              <a:rPr lang="en-US" dirty="0"/>
              <a:t> de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alcançar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/>
              <a:t>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comité</a:t>
            </a:r>
            <a:r>
              <a:rPr lang="en-US" dirty="0"/>
              <a:t> </a:t>
            </a:r>
            <a:r>
              <a:rPr lang="en-US" dirty="0" err="1"/>
              <a:t>necessita</a:t>
            </a:r>
            <a:r>
              <a:rPr lang="en-US" dirty="0"/>
              <a:t> de </a:t>
            </a:r>
            <a:r>
              <a:rPr lang="en-US" dirty="0" err="1"/>
              <a:t>avaliar</a:t>
            </a:r>
            <a:r>
              <a:rPr lang="en-US" dirty="0"/>
              <a:t> </a:t>
            </a:r>
            <a:r>
              <a:rPr lang="en-US" dirty="0" err="1"/>
              <a:t>regularmente</a:t>
            </a:r>
            <a:r>
              <a:rPr lang="en-US" dirty="0"/>
              <a:t> o </a:t>
            </a:r>
            <a:r>
              <a:rPr lang="en-US" dirty="0" err="1"/>
              <a:t>projeto</a:t>
            </a:r>
            <a:r>
              <a:rPr lang="en-US" dirty="0"/>
              <a:t>, de modo a </a:t>
            </a:r>
            <a:r>
              <a:rPr lang="en-US" dirty="0" err="1"/>
              <a:t>garantir</a:t>
            </a:r>
            <a:r>
              <a:rPr lang="en-US" dirty="0"/>
              <a:t> que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adequado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fim</a:t>
            </a:r>
            <a:r>
              <a:rPr lang="en-US" dirty="0"/>
              <a:t> a que se </a:t>
            </a:r>
            <a:r>
              <a:rPr lang="en-US" dirty="0" err="1"/>
              <a:t>destina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presuma</a:t>
            </a:r>
            <a:r>
              <a:rPr lang="en-US" dirty="0"/>
              <a:t> que a </a:t>
            </a:r>
            <a:r>
              <a:rPr lang="en-US" dirty="0" err="1"/>
              <a:t>necessidade</a:t>
            </a:r>
            <a:r>
              <a:rPr lang="en-US" dirty="0"/>
              <a:t> </a:t>
            </a:r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comunidade</a:t>
            </a:r>
            <a:r>
              <a:rPr lang="en-US" dirty="0"/>
              <a:t>. </a:t>
            </a:r>
            <a:r>
              <a:rPr lang="en-US" dirty="0" err="1"/>
              <a:t>Só</a:t>
            </a:r>
            <a:r>
              <a:rPr lang="en-US" dirty="0"/>
              <a:t> </a:t>
            </a:r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acha</a:t>
            </a:r>
            <a:r>
              <a:rPr lang="en-US" dirty="0"/>
              <a:t> que o </a:t>
            </a:r>
            <a:r>
              <a:rPr lang="en-US" dirty="0" err="1"/>
              <a:t>projeto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bom</a:t>
            </a:r>
            <a:r>
              <a:rPr lang="en-US" dirty="0"/>
              <a:t>, </a:t>
            </a:r>
            <a:r>
              <a:rPr lang="en-US" dirty="0" err="1"/>
              <a:t>isso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significa</a:t>
            </a:r>
            <a:r>
              <a:rPr lang="en-US" dirty="0"/>
              <a:t> que o restante </a:t>
            </a:r>
            <a:r>
              <a:rPr lang="en-US" dirty="0" err="1"/>
              <a:t>comité</a:t>
            </a:r>
            <a:r>
              <a:rPr lang="en-US" dirty="0"/>
              <a:t> e </a:t>
            </a:r>
            <a:r>
              <a:rPr lang="en-US" dirty="0" err="1"/>
              <a:t>comunidade</a:t>
            </a:r>
            <a:r>
              <a:rPr lang="en-US" dirty="0"/>
              <a:t> </a:t>
            </a:r>
            <a:r>
              <a:rPr lang="en-US" dirty="0" err="1"/>
              <a:t>tenha</a:t>
            </a:r>
            <a:r>
              <a:rPr lang="en-US" dirty="0"/>
              <a:t> a </a:t>
            </a:r>
            <a:r>
              <a:rPr lang="en-US" dirty="0" err="1"/>
              <a:t>mesma</a:t>
            </a:r>
            <a:r>
              <a:rPr lang="en-US" dirty="0"/>
              <a:t> </a:t>
            </a:r>
            <a:r>
              <a:rPr lang="en-US" dirty="0" err="1"/>
              <a:t>opinião</a:t>
            </a:r>
            <a:r>
              <a:rPr lang="en-US" dirty="0"/>
              <a:t>. </a:t>
            </a:r>
          </a:p>
          <a:p>
            <a:pPr marL="457200" indent="-457200">
              <a:buAutoNum type="arabicPeriod"/>
            </a:pPr>
            <a:r>
              <a:rPr lang="en-US" dirty="0" err="1"/>
              <a:t>Conceba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com um </a:t>
            </a:r>
            <a:r>
              <a:rPr lang="en-US" dirty="0" err="1"/>
              <a:t>certo</a:t>
            </a:r>
            <a:r>
              <a:rPr lang="en-US" dirty="0"/>
              <a:t> </a:t>
            </a:r>
            <a:r>
              <a:rPr lang="en-US" dirty="0" err="1"/>
              <a:t>nível</a:t>
            </a:r>
            <a:r>
              <a:rPr lang="en-US" dirty="0"/>
              <a:t> de </a:t>
            </a:r>
            <a:r>
              <a:rPr lang="en-US" dirty="0" err="1"/>
              <a:t>flexibilidade</a:t>
            </a:r>
            <a:r>
              <a:rPr lang="en-US" dirty="0"/>
              <a:t> - horas extras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medida</a:t>
            </a:r>
            <a:r>
              <a:rPr lang="en-US" dirty="0"/>
              <a:t> que as </a:t>
            </a:r>
            <a:r>
              <a:rPr lang="en-US" dirty="0" err="1"/>
              <a:t>necessidades</a:t>
            </a:r>
            <a:r>
              <a:rPr lang="en-US" dirty="0"/>
              <a:t> da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comunidade</a:t>
            </a:r>
            <a:r>
              <a:rPr lang="en-US" dirty="0"/>
              <a:t> </a:t>
            </a:r>
            <a:r>
              <a:rPr lang="en-US" dirty="0" err="1"/>
              <a:t>mudam</a:t>
            </a:r>
            <a:r>
              <a:rPr lang="en-US" dirty="0"/>
              <a:t>, </a:t>
            </a:r>
            <a:r>
              <a:rPr lang="en-US" dirty="0" err="1"/>
              <a:t>será</a:t>
            </a:r>
            <a:r>
              <a:rPr lang="en-US" dirty="0"/>
              <a:t> que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mudar, </a:t>
            </a:r>
            <a:r>
              <a:rPr lang="en-US" dirty="0" err="1"/>
              <a:t>crescer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evoluir</a:t>
            </a:r>
            <a:r>
              <a:rPr lang="en-US" dirty="0"/>
              <a:t> de </a:t>
            </a:r>
            <a:r>
              <a:rPr lang="en-US" dirty="0" err="1"/>
              <a:t>acordo</a:t>
            </a:r>
            <a:r>
              <a:rPr lang="en-US" dirty="0"/>
              <a:t> com </a:t>
            </a:r>
            <a:r>
              <a:rPr lang="en-US" dirty="0" err="1"/>
              <a:t>essas</a:t>
            </a:r>
            <a:r>
              <a:rPr lang="en-US" dirty="0"/>
              <a:t> </a:t>
            </a:r>
            <a:r>
              <a:rPr lang="en-US" dirty="0" err="1"/>
              <a:t>necessidades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49" y="246472"/>
            <a:ext cx="9705975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4 DICAS PARA EVITAR A FALTA DE USO/NÃO ADEQUADO </a:t>
            </a:r>
            <a:r>
              <a:rPr lang="en-IE" dirty="0" err="1"/>
              <a:t>À</a:t>
            </a:r>
            <a:r>
              <a:rPr lang="en-IE" dirty="0"/>
              <a:t> FINALIDADE</a:t>
            </a:r>
          </a:p>
        </p:txBody>
      </p:sp>
      <p:pic>
        <p:nvPicPr>
          <p:cNvPr id="6" name="Picture Placeholder 6" descr="A bench is sitting in a chair&#10;&#10;Description automatically generated">
            <a:extLst>
              <a:ext uri="{FF2B5EF4-FFF2-40B4-BE49-F238E27FC236}">
                <a16:creationId xmlns:a16="http://schemas.microsoft.com/office/drawing/2014/main" id="{DBCBECB0-2E39-49FC-8472-1E28610F4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304800" y="264737"/>
            <a:ext cx="1667500" cy="16777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27427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D5A52B-DF5A-43AF-A26A-31C7D3A764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9750" y="1919287"/>
            <a:ext cx="6572249" cy="4751143"/>
          </a:xfrm>
        </p:spPr>
        <p:txBody>
          <a:bodyPr/>
          <a:lstStyle/>
          <a:p>
            <a:r>
              <a:rPr lang="en-IE" dirty="0"/>
              <a:t>O </a:t>
            </a:r>
            <a:r>
              <a:rPr lang="en-IE" dirty="0" err="1"/>
              <a:t>conflito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simultaneamente</a:t>
            </a:r>
            <a:r>
              <a:rPr lang="en-IE" dirty="0"/>
              <a:t> normal e </a:t>
            </a:r>
            <a:r>
              <a:rPr lang="en-IE" dirty="0" err="1"/>
              <a:t>inevitável</a:t>
            </a:r>
            <a:r>
              <a:rPr lang="en-IE" dirty="0"/>
              <a:t> </a:t>
            </a:r>
            <a:r>
              <a:rPr lang="en-IE" dirty="0" err="1"/>
              <a:t>quando</a:t>
            </a:r>
            <a:r>
              <a:rPr lang="en-IE" dirty="0"/>
              <a:t> um </a:t>
            </a:r>
            <a:r>
              <a:rPr lang="en-IE" dirty="0" err="1"/>
              <a:t>grupo</a:t>
            </a:r>
            <a:r>
              <a:rPr lang="en-IE" dirty="0"/>
              <a:t> de </a:t>
            </a:r>
            <a:r>
              <a:rPr lang="en-IE" dirty="0" err="1"/>
              <a:t>pessoas</a:t>
            </a:r>
            <a:r>
              <a:rPr lang="en-IE" dirty="0"/>
              <a:t> </a:t>
            </a:r>
            <a:r>
              <a:rPr lang="en-IE" dirty="0" err="1"/>
              <a:t>tenta</a:t>
            </a:r>
            <a:r>
              <a:rPr lang="en-IE" dirty="0"/>
              <a:t> </a:t>
            </a:r>
            <a:r>
              <a:rPr lang="en-IE" dirty="0" err="1"/>
              <a:t>alcançar</a:t>
            </a:r>
            <a:r>
              <a:rPr lang="en-IE" dirty="0"/>
              <a:t> um </a:t>
            </a:r>
            <a:r>
              <a:rPr lang="en-IE" dirty="0" err="1"/>
              <a:t>objetivo</a:t>
            </a:r>
            <a:r>
              <a:rPr lang="en-IE" dirty="0"/>
              <a:t>. </a:t>
            </a:r>
            <a:r>
              <a:rPr lang="en-IE" dirty="0" err="1"/>
              <a:t>Poderá</a:t>
            </a:r>
            <a:r>
              <a:rPr lang="en-IE" dirty="0"/>
              <a:t> ser um </a:t>
            </a:r>
            <a:r>
              <a:rPr lang="en-IE" dirty="0" err="1"/>
              <a:t>sinal</a:t>
            </a:r>
            <a:r>
              <a:rPr lang="en-IE" dirty="0"/>
              <a:t> de que as </a:t>
            </a:r>
            <a:r>
              <a:rPr lang="en-IE" dirty="0" err="1"/>
              <a:t>relações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têm</a:t>
            </a:r>
            <a:r>
              <a:rPr lang="en-IE" dirty="0"/>
              <a:t> </a:t>
            </a:r>
            <a:r>
              <a:rPr lang="en-IE" dirty="0" err="1"/>
              <a:t>sido</a:t>
            </a:r>
            <a:r>
              <a:rPr lang="en-IE" dirty="0"/>
              <a:t> </a:t>
            </a:r>
            <a:r>
              <a:rPr lang="en-IE" dirty="0" err="1"/>
              <a:t>desenvolvidas</a:t>
            </a:r>
            <a:r>
              <a:rPr lang="en-IE" dirty="0"/>
              <a:t> 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mantidas</a:t>
            </a:r>
            <a:r>
              <a:rPr lang="en-IE" dirty="0"/>
              <a:t> </a:t>
            </a:r>
            <a:r>
              <a:rPr lang="en-IE" dirty="0" err="1"/>
              <a:t>correctamente</a:t>
            </a:r>
            <a:r>
              <a:rPr lang="en-IE" dirty="0"/>
              <a:t>. O </a:t>
            </a:r>
            <a:r>
              <a:rPr lang="en-IE" dirty="0" err="1"/>
              <a:t>importante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como</a:t>
            </a:r>
            <a:r>
              <a:rPr lang="en-IE" dirty="0"/>
              <a:t> se </a:t>
            </a:r>
            <a:r>
              <a:rPr lang="en-IE" dirty="0" err="1"/>
              <a:t>lida</a:t>
            </a:r>
            <a:r>
              <a:rPr lang="en-IE" dirty="0"/>
              <a:t> com o </a:t>
            </a:r>
            <a:r>
              <a:rPr lang="en-IE" dirty="0" err="1"/>
              <a:t>conflito</a:t>
            </a:r>
            <a:r>
              <a:rPr lang="en-IE" dirty="0"/>
              <a:t>. Se for </a:t>
            </a:r>
            <a:r>
              <a:rPr lang="en-IE" dirty="0" err="1"/>
              <a:t>abordado</a:t>
            </a:r>
            <a:r>
              <a:rPr lang="en-IE" dirty="0"/>
              <a:t> de forma </a:t>
            </a:r>
            <a:r>
              <a:rPr lang="en-IE" dirty="0" err="1"/>
              <a:t>construtiva</a:t>
            </a:r>
            <a:r>
              <a:rPr lang="en-IE" dirty="0"/>
              <a:t>, o </a:t>
            </a:r>
            <a:r>
              <a:rPr lang="en-IE" dirty="0" err="1"/>
              <a:t>conflito</a:t>
            </a:r>
            <a:r>
              <a:rPr lang="en-IE" dirty="0"/>
              <a:t> </a:t>
            </a:r>
            <a:r>
              <a:rPr lang="en-IE" dirty="0" err="1"/>
              <a:t>pode</a:t>
            </a:r>
            <a:r>
              <a:rPr lang="en-IE" dirty="0"/>
              <a:t> ser um </a:t>
            </a:r>
            <a:r>
              <a:rPr lang="en-IE" dirty="0" err="1"/>
              <a:t>passo</a:t>
            </a:r>
            <a:r>
              <a:rPr lang="en-IE" dirty="0"/>
              <a:t> </a:t>
            </a:r>
            <a:r>
              <a:rPr lang="en-IE" dirty="0" err="1"/>
              <a:t>importante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construção</a:t>
            </a:r>
            <a:r>
              <a:rPr lang="en-IE" dirty="0"/>
              <a:t> e </a:t>
            </a:r>
            <a:r>
              <a:rPr lang="en-IE" dirty="0" err="1"/>
              <a:t>manutenção</a:t>
            </a:r>
            <a:r>
              <a:rPr lang="en-IE" dirty="0"/>
              <a:t> de </a:t>
            </a:r>
            <a:r>
              <a:rPr lang="en-IE" dirty="0" err="1"/>
              <a:t>relações</a:t>
            </a:r>
            <a:r>
              <a:rPr lang="en-IE" dirty="0"/>
              <a:t>. O </a:t>
            </a:r>
            <a:r>
              <a:rPr lang="en-IE" dirty="0" err="1"/>
              <a:t>conflito</a:t>
            </a:r>
            <a:r>
              <a:rPr lang="en-IE" dirty="0"/>
              <a:t> </a:t>
            </a:r>
            <a:r>
              <a:rPr lang="en-IE" dirty="0" err="1"/>
              <a:t>pode</a:t>
            </a:r>
            <a:r>
              <a:rPr lang="en-IE" dirty="0"/>
              <a:t> </a:t>
            </a:r>
            <a:r>
              <a:rPr lang="en-IE" dirty="0" err="1"/>
              <a:t>surgir</a:t>
            </a:r>
            <a:r>
              <a:rPr lang="en-IE" dirty="0"/>
              <a:t> </a:t>
            </a:r>
            <a:r>
              <a:rPr lang="en-IE" dirty="0" err="1"/>
              <a:t>devido</a:t>
            </a:r>
            <a:r>
              <a:rPr lang="en-IE" dirty="0"/>
              <a:t> 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Diversidade</a:t>
            </a:r>
            <a:r>
              <a:rPr lang="en-IE" dirty="0"/>
              <a:t> e </a:t>
            </a:r>
            <a:r>
              <a:rPr lang="en-IE" dirty="0" err="1"/>
              <a:t>diferença</a:t>
            </a:r>
            <a:r>
              <a:rPr lang="en-IE" dirty="0"/>
              <a:t> de </a:t>
            </a:r>
            <a:r>
              <a:rPr lang="en-IE" dirty="0" err="1"/>
              <a:t>valores</a:t>
            </a:r>
            <a:r>
              <a:rPr lang="en-IE" dirty="0"/>
              <a:t>, </a:t>
            </a:r>
            <a:r>
              <a:rPr lang="en-IE" dirty="0" err="1"/>
              <a:t>opiniões</a:t>
            </a:r>
            <a:r>
              <a:rPr lang="en-IE" dirty="0"/>
              <a:t>, </a:t>
            </a:r>
            <a:r>
              <a:rPr lang="en-IE" dirty="0" err="1"/>
              <a:t>cultura</a:t>
            </a:r>
            <a:r>
              <a:rPr lang="en-IE" dirty="0"/>
              <a:t>, </a:t>
            </a:r>
            <a:r>
              <a:rPr lang="en-IE" dirty="0" err="1"/>
              <a:t>necessidades</a:t>
            </a:r>
            <a:r>
              <a:rPr lang="en-IE" dirty="0"/>
              <a:t> e </a:t>
            </a:r>
            <a:r>
              <a:rPr lang="en-IE" dirty="0" err="1"/>
              <a:t>perceções</a:t>
            </a:r>
            <a:r>
              <a:rPr lang="en-IE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Desequilíbrios</a:t>
            </a:r>
            <a:r>
              <a:rPr lang="en-IE" dirty="0"/>
              <a:t> de </a:t>
            </a:r>
            <a:r>
              <a:rPr lang="en-IE" dirty="0" err="1"/>
              <a:t>poder</a:t>
            </a:r>
            <a:r>
              <a:rPr lang="en-IE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 err="1"/>
              <a:t>Supressão</a:t>
            </a:r>
            <a:r>
              <a:rPr lang="en-IE" dirty="0"/>
              <a:t> de </a:t>
            </a:r>
            <a:r>
              <a:rPr lang="en-IE" dirty="0" err="1"/>
              <a:t>sentimentos</a:t>
            </a:r>
            <a:r>
              <a:rPr lang="en-IE" dirty="0"/>
              <a:t> e </a:t>
            </a:r>
            <a:r>
              <a:rPr lang="en-IE" dirty="0" err="1"/>
              <a:t>emoções</a:t>
            </a:r>
            <a:r>
              <a:rPr lang="en-IE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A5161-34D1-4127-855C-6761E62D9D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34050" y="761999"/>
            <a:ext cx="5967413" cy="863041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PROBLEMAS OU CONFLITOS DOS COMITÉS COMUNITÁRIOS</a:t>
            </a:r>
          </a:p>
        </p:txBody>
      </p:sp>
      <p:pic>
        <p:nvPicPr>
          <p:cNvPr id="8" name="Picture Placeholder 7" descr="A picture containing text, drawing&#10;&#10;Description automatically generated">
            <a:extLst>
              <a:ext uri="{FF2B5EF4-FFF2-40B4-BE49-F238E27FC236}">
                <a16:creationId xmlns:a16="http://schemas.microsoft.com/office/drawing/2014/main" id="{4E28A7D1-300A-4868-B64B-5268060366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7033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257300"/>
            <a:ext cx="10029825" cy="5483469"/>
          </a:xfrm>
        </p:spPr>
        <p:txBody>
          <a:bodyPr/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575757"/>
                </a:solidFill>
                <a:latin typeface="inherit"/>
              </a:rPr>
              <a:t>Frequentemente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, as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pessoas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discutem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o que as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aborrece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fora do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grupo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,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em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vez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de o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fazerem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nas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reuniões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.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Conceder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um tempo para as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pessoas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falarem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quando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o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grupo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está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reunido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pode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ser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útil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. </a:t>
            </a:r>
            <a:endParaRPr lang="en-US" sz="2200" b="0" i="0" dirty="0">
              <a:solidFill>
                <a:srgbClr val="575757"/>
              </a:solidFill>
              <a:effectLst/>
              <a:latin typeface="inherit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575757"/>
                </a:solidFill>
                <a:latin typeface="inherit"/>
              </a:rPr>
              <a:t>Quando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as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pessoas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entram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em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conflito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e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não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conseguem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lidar com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este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, a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energia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do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grupo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será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baixa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.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Verifique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o que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está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a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acontecer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,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caso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sinta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uma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perda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de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energia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.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Tente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reexaminar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o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propósito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do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grupo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.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Estarão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as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pessoas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a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trabalhar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para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objetivos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200" dirty="0" err="1">
                <a:solidFill>
                  <a:srgbClr val="575757"/>
                </a:solidFill>
                <a:latin typeface="inherit"/>
              </a:rPr>
              <a:t>diferentes</a:t>
            </a:r>
            <a:r>
              <a:rPr lang="en-US" sz="2200" dirty="0">
                <a:solidFill>
                  <a:srgbClr val="575757"/>
                </a:solidFill>
                <a:latin typeface="inherit"/>
              </a:rPr>
              <a:t>?</a:t>
            </a:r>
            <a:endParaRPr lang="en-US" sz="2200" b="0" i="0" dirty="0">
              <a:solidFill>
                <a:srgbClr val="575757"/>
              </a:solidFill>
              <a:effectLst/>
              <a:latin typeface="inherit"/>
            </a:endParaRPr>
          </a:p>
          <a:p>
            <a:r>
              <a:rPr lang="en-US" sz="2200" dirty="0"/>
              <a:t>Caso o </a:t>
            </a:r>
            <a:r>
              <a:rPr lang="en-US" sz="2200" dirty="0" err="1"/>
              <a:t>conflito</a:t>
            </a:r>
            <a:r>
              <a:rPr lang="en-US" sz="2200" dirty="0"/>
              <a:t> se </a:t>
            </a:r>
            <a:r>
              <a:rPr lang="en-US" sz="2200" dirty="0" err="1"/>
              <a:t>torne</a:t>
            </a:r>
            <a:r>
              <a:rPr lang="en-US" sz="2200" dirty="0"/>
              <a:t> </a:t>
            </a:r>
            <a:r>
              <a:rPr lang="en-US" sz="2200" dirty="0" err="1"/>
              <a:t>demasiado</a:t>
            </a:r>
            <a:r>
              <a:rPr lang="en-US" sz="2200" dirty="0"/>
              <a:t> </a:t>
            </a:r>
            <a:r>
              <a:rPr lang="en-US" sz="2200" dirty="0" err="1"/>
              <a:t>sério</a:t>
            </a:r>
            <a:r>
              <a:rPr lang="en-US" sz="2200" dirty="0"/>
              <a:t>, por </a:t>
            </a:r>
            <a:r>
              <a:rPr lang="en-US" sz="2200" dirty="0" err="1"/>
              <a:t>vezes</a:t>
            </a:r>
            <a:r>
              <a:rPr lang="en-US" sz="2200" dirty="0"/>
              <a:t> </a:t>
            </a:r>
            <a:r>
              <a:rPr lang="en-US" sz="2200" dirty="0" err="1"/>
              <a:t>é</a:t>
            </a:r>
            <a:r>
              <a:rPr lang="en-US" sz="2200" dirty="0"/>
              <a:t> </a:t>
            </a:r>
            <a:r>
              <a:rPr lang="en-US" sz="2200" dirty="0" err="1"/>
              <a:t>melhor</a:t>
            </a:r>
            <a:r>
              <a:rPr lang="en-US" sz="2200" dirty="0"/>
              <a:t> </a:t>
            </a:r>
            <a:r>
              <a:rPr lang="en-US" sz="2200" dirty="0" err="1"/>
              <a:t>parar</a:t>
            </a:r>
            <a:r>
              <a:rPr lang="en-US" sz="2200" dirty="0"/>
              <a:t> a </a:t>
            </a:r>
            <a:r>
              <a:rPr lang="en-US" sz="2200" dirty="0" err="1"/>
              <a:t>reunião</a:t>
            </a:r>
            <a:r>
              <a:rPr lang="en-US" sz="2200" dirty="0"/>
              <a:t>. O </a:t>
            </a:r>
            <a:r>
              <a:rPr lang="en-US" sz="2200" dirty="0" err="1"/>
              <a:t>conflito</a:t>
            </a:r>
            <a:r>
              <a:rPr lang="en-US" sz="2200" dirty="0"/>
              <a:t> </a:t>
            </a:r>
            <a:r>
              <a:rPr lang="en-US" sz="2200" dirty="0" err="1"/>
              <a:t>pode</a:t>
            </a:r>
            <a:r>
              <a:rPr lang="en-US" sz="2200" dirty="0"/>
              <a:t> ser </a:t>
            </a:r>
            <a:r>
              <a:rPr lang="en-US" sz="2200" dirty="0" err="1"/>
              <a:t>mais</a:t>
            </a:r>
            <a:r>
              <a:rPr lang="en-US" sz="2200" dirty="0"/>
              <a:t> </a:t>
            </a:r>
            <a:r>
              <a:rPr lang="en-US" sz="2200" dirty="0" err="1"/>
              <a:t>bem</a:t>
            </a:r>
            <a:r>
              <a:rPr lang="en-US" sz="2200" dirty="0"/>
              <a:t> </a:t>
            </a:r>
            <a:r>
              <a:rPr lang="en-US" sz="2200" dirty="0" err="1"/>
              <a:t>resolvido</a:t>
            </a:r>
            <a:r>
              <a:rPr lang="en-US" sz="2200" dirty="0"/>
              <a:t> </a:t>
            </a:r>
            <a:r>
              <a:rPr lang="en-US" sz="2200" dirty="0" err="1"/>
              <a:t>somente</a:t>
            </a:r>
            <a:r>
              <a:rPr lang="en-US" sz="2200" dirty="0"/>
              <a:t> entre as </a:t>
            </a:r>
            <a:r>
              <a:rPr lang="en-US" sz="2200" dirty="0" err="1"/>
              <a:t>pessoas</a:t>
            </a:r>
            <a:r>
              <a:rPr lang="en-US" sz="2200" dirty="0"/>
              <a:t> </a:t>
            </a:r>
            <a:r>
              <a:rPr lang="en-US" sz="2200" dirty="0" err="1"/>
              <a:t>envolvidas</a:t>
            </a:r>
            <a:r>
              <a:rPr lang="en-US" sz="2200" dirty="0"/>
              <a:t> </a:t>
            </a:r>
            <a:r>
              <a:rPr lang="en-US" sz="2200" dirty="0" err="1"/>
              <a:t>ou</a:t>
            </a:r>
            <a:r>
              <a:rPr lang="en-US" sz="2200" dirty="0"/>
              <a:t> </a:t>
            </a:r>
            <a:r>
              <a:rPr lang="en-US" sz="2200" dirty="0" err="1"/>
              <a:t>utilizando</a:t>
            </a:r>
            <a:r>
              <a:rPr lang="en-US" sz="2200" dirty="0"/>
              <a:t> um </a:t>
            </a:r>
            <a:r>
              <a:rPr lang="en-US" sz="2200" dirty="0" err="1"/>
              <a:t>mediador</a:t>
            </a:r>
            <a:r>
              <a:rPr lang="en-US" sz="2200" dirty="0"/>
              <a:t> </a:t>
            </a:r>
            <a:r>
              <a:rPr lang="en-US" sz="2200" dirty="0" err="1"/>
              <a:t>externo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É</a:t>
            </a:r>
            <a:r>
              <a:rPr lang="en-US" sz="2200" dirty="0"/>
              <a:t> </a:t>
            </a:r>
            <a:r>
              <a:rPr lang="en-US" sz="2200" dirty="0" err="1"/>
              <a:t>frequente</a:t>
            </a:r>
            <a:r>
              <a:rPr lang="en-US" sz="2200" dirty="0"/>
              <a:t> as </a:t>
            </a:r>
            <a:r>
              <a:rPr lang="en-US" sz="2200" dirty="0" err="1"/>
              <a:t>pessoas</a:t>
            </a:r>
            <a:r>
              <a:rPr lang="en-US" sz="2200" dirty="0"/>
              <a:t> </a:t>
            </a:r>
            <a:r>
              <a:rPr lang="en-US" sz="2200" dirty="0" err="1"/>
              <a:t>mencionarem</a:t>
            </a:r>
            <a:r>
              <a:rPr lang="en-US" sz="2200" dirty="0"/>
              <a:t> </a:t>
            </a:r>
            <a:r>
              <a:rPr lang="en-US" sz="2200" dirty="0" err="1"/>
              <a:t>assuntos</a:t>
            </a:r>
            <a:r>
              <a:rPr lang="en-US" sz="2200" dirty="0"/>
              <a:t> </a:t>
            </a:r>
            <a:r>
              <a:rPr lang="en-US" sz="2200" dirty="0" err="1"/>
              <a:t>irrelevantes</a:t>
            </a:r>
            <a:r>
              <a:rPr lang="en-US" sz="2200" dirty="0"/>
              <a:t> para o </a:t>
            </a:r>
            <a:r>
              <a:rPr lang="en-US" sz="2200" dirty="0" err="1"/>
              <a:t>propósito</a:t>
            </a:r>
            <a:r>
              <a:rPr lang="en-US" sz="2200" dirty="0"/>
              <a:t>, mas que </a:t>
            </a:r>
            <a:r>
              <a:rPr lang="en-US" sz="2200" dirty="0" err="1"/>
              <a:t>são</a:t>
            </a:r>
            <a:r>
              <a:rPr lang="en-US" sz="2200" dirty="0"/>
              <a:t> </a:t>
            </a:r>
            <a:r>
              <a:rPr lang="en-US" sz="2200" dirty="0" err="1"/>
              <a:t>importantes</a:t>
            </a:r>
            <a:r>
              <a:rPr lang="en-US" sz="2200" dirty="0"/>
              <a:t> para </a:t>
            </a:r>
            <a:r>
              <a:rPr lang="en-US" sz="2200" dirty="0" err="1"/>
              <a:t>elas</a:t>
            </a:r>
            <a:r>
              <a:rPr lang="en-US" sz="2200" dirty="0"/>
              <a:t>. </a:t>
            </a:r>
            <a:r>
              <a:rPr lang="en-US" sz="2200" dirty="0" err="1"/>
              <a:t>Pode</a:t>
            </a:r>
            <a:r>
              <a:rPr lang="en-US" sz="2200" dirty="0"/>
              <a:t> </a:t>
            </a:r>
            <a:r>
              <a:rPr lang="en-US" sz="2200" dirty="0" err="1"/>
              <a:t>escrever</a:t>
            </a:r>
            <a:r>
              <a:rPr lang="en-US" sz="2200" dirty="0"/>
              <a:t> </a:t>
            </a:r>
            <a:r>
              <a:rPr lang="en-US" sz="2200" dirty="0" err="1"/>
              <a:t>numa</a:t>
            </a:r>
            <a:r>
              <a:rPr lang="en-US" sz="2200" dirty="0"/>
              <a:t> </a:t>
            </a:r>
            <a:r>
              <a:rPr lang="en-US" sz="2200" dirty="0" err="1"/>
              <a:t>folha</a:t>
            </a:r>
            <a:r>
              <a:rPr lang="en-US" sz="2200" dirty="0"/>
              <a:t> </a:t>
            </a:r>
            <a:r>
              <a:rPr lang="en-US" sz="2200" dirty="0" err="1"/>
              <a:t>à</a:t>
            </a:r>
            <a:r>
              <a:rPr lang="en-US" sz="2200" dirty="0"/>
              <a:t> </a:t>
            </a:r>
            <a:r>
              <a:rPr lang="en-US" sz="2200" dirty="0" err="1"/>
              <a:t>parte</a:t>
            </a:r>
            <a:r>
              <a:rPr lang="en-US" sz="2200" dirty="0"/>
              <a:t> </a:t>
            </a:r>
            <a:r>
              <a:rPr lang="en-US" sz="2200" dirty="0" err="1"/>
              <a:t>estas</a:t>
            </a:r>
            <a:r>
              <a:rPr lang="en-US" sz="2200" dirty="0"/>
              <a:t> </a:t>
            </a:r>
            <a:r>
              <a:rPr lang="en-US" sz="2200" dirty="0" err="1"/>
              <a:t>questões</a:t>
            </a:r>
            <a:r>
              <a:rPr lang="en-US" sz="2200" dirty="0"/>
              <a:t> - </a:t>
            </a:r>
            <a:r>
              <a:rPr lang="en-US" sz="2200" dirty="0" err="1"/>
              <a:t>isto</a:t>
            </a:r>
            <a:r>
              <a:rPr lang="en-US" sz="2200" dirty="0"/>
              <a:t> </a:t>
            </a:r>
            <a:r>
              <a:rPr lang="en-US" sz="2200" dirty="0" err="1"/>
              <a:t>permite</a:t>
            </a:r>
            <a:r>
              <a:rPr lang="en-US" sz="2200" dirty="0"/>
              <a:t> que as </a:t>
            </a:r>
            <a:r>
              <a:rPr lang="en-US" sz="2200" dirty="0" err="1"/>
              <a:t>pessoas</a:t>
            </a:r>
            <a:r>
              <a:rPr lang="en-US" sz="2200" dirty="0"/>
              <a:t> </a:t>
            </a:r>
            <a:r>
              <a:rPr lang="en-US" sz="2200" dirty="0" err="1"/>
              <a:t>saibam</a:t>
            </a:r>
            <a:r>
              <a:rPr lang="en-US" sz="2200" dirty="0"/>
              <a:t> que as </a:t>
            </a:r>
            <a:r>
              <a:rPr lang="en-US" sz="2200" dirty="0" err="1"/>
              <a:t>questões</a:t>
            </a:r>
            <a:r>
              <a:rPr lang="en-US" sz="2200" dirty="0"/>
              <a:t> </a:t>
            </a:r>
            <a:r>
              <a:rPr lang="en-US" sz="2200" dirty="0" err="1"/>
              <a:t>não</a:t>
            </a:r>
            <a:r>
              <a:rPr lang="en-US" sz="2200" dirty="0"/>
              <a:t> </a:t>
            </a:r>
            <a:r>
              <a:rPr lang="en-US" sz="2200" dirty="0" err="1"/>
              <a:t>foram</a:t>
            </a:r>
            <a:r>
              <a:rPr lang="en-US" sz="2200" dirty="0"/>
              <a:t> </a:t>
            </a:r>
            <a:r>
              <a:rPr lang="en-US" sz="2200" dirty="0" err="1"/>
              <a:t>esquecidas</a:t>
            </a:r>
            <a:r>
              <a:rPr lang="en-US" sz="2200" dirty="0"/>
              <a:t>. As </a:t>
            </a:r>
            <a:r>
              <a:rPr lang="en-US" sz="2200" dirty="0" err="1"/>
              <a:t>questões</a:t>
            </a:r>
            <a:r>
              <a:rPr lang="en-US" sz="2200" dirty="0"/>
              <a:t> </a:t>
            </a:r>
            <a:r>
              <a:rPr lang="en-US" sz="2200" dirty="0" err="1"/>
              <a:t>podem</a:t>
            </a:r>
            <a:r>
              <a:rPr lang="en-US" sz="2200" dirty="0"/>
              <a:t> ser </a:t>
            </a:r>
            <a:r>
              <a:rPr lang="en-US" sz="2200" dirty="0" err="1"/>
              <a:t>tratadas</a:t>
            </a:r>
            <a:r>
              <a:rPr lang="en-US" sz="2200" dirty="0"/>
              <a:t> </a:t>
            </a:r>
            <a:r>
              <a:rPr lang="en-US" sz="2200" dirty="0" err="1"/>
              <a:t>após</a:t>
            </a:r>
            <a:r>
              <a:rPr lang="en-US" sz="2200" dirty="0"/>
              <a:t> a </a:t>
            </a:r>
            <a:r>
              <a:rPr lang="en-US" sz="2200" dirty="0" err="1"/>
              <a:t>reunião</a:t>
            </a:r>
            <a:r>
              <a:rPr lang="en-US" sz="2200" dirty="0"/>
              <a:t>, </a:t>
            </a:r>
            <a:r>
              <a:rPr lang="en-US" sz="2200" dirty="0" err="1"/>
              <a:t>ou</a:t>
            </a:r>
            <a:r>
              <a:rPr lang="en-US" sz="2200" dirty="0"/>
              <a:t> no final. Se a </a:t>
            </a:r>
            <a:r>
              <a:rPr lang="en-US" sz="2200" dirty="0" err="1"/>
              <a:t>questão</a:t>
            </a:r>
            <a:r>
              <a:rPr lang="en-US" sz="2200" dirty="0"/>
              <a:t> for </a:t>
            </a:r>
            <a:r>
              <a:rPr lang="en-US" sz="2200" dirty="0" err="1"/>
              <a:t>suficientemente</a:t>
            </a:r>
            <a:r>
              <a:rPr lang="en-US" sz="2200" dirty="0"/>
              <a:t> </a:t>
            </a:r>
            <a:r>
              <a:rPr lang="en-US" sz="2200" dirty="0" err="1"/>
              <a:t>ambiciosa</a:t>
            </a:r>
            <a:r>
              <a:rPr lang="en-US" sz="2200" dirty="0"/>
              <a:t>, </a:t>
            </a:r>
            <a:r>
              <a:rPr lang="en-US" sz="2200" dirty="0" err="1"/>
              <a:t>considere</a:t>
            </a:r>
            <a:r>
              <a:rPr lang="en-US" sz="2200" dirty="0"/>
              <a:t> </a:t>
            </a:r>
            <a:r>
              <a:rPr lang="en-US" sz="2200" dirty="0" err="1"/>
              <a:t>convocar</a:t>
            </a:r>
            <a:r>
              <a:rPr lang="en-US" sz="2200" dirty="0"/>
              <a:t> </a:t>
            </a:r>
            <a:r>
              <a:rPr lang="en-US" sz="2200" dirty="0" err="1"/>
              <a:t>outra</a:t>
            </a:r>
            <a:r>
              <a:rPr lang="en-US" sz="2200" dirty="0"/>
              <a:t> </a:t>
            </a:r>
            <a:r>
              <a:rPr lang="en-US" sz="2200" dirty="0" err="1"/>
              <a:t>reunião</a:t>
            </a:r>
            <a:r>
              <a:rPr lang="en-US" sz="2200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49" y="246472"/>
            <a:ext cx="10115551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5 DICAS PARA EVITAR PROBLEMAS OU CONFLITOS DOS COMITÉS COMUNITÁRIOS</a:t>
            </a:r>
          </a:p>
        </p:txBody>
      </p:sp>
      <p:pic>
        <p:nvPicPr>
          <p:cNvPr id="5" name="Picture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DFFC9AE5-40BB-4676-8196-30DEC4256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155370" y="302356"/>
            <a:ext cx="1644939" cy="16550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9648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D5A52B-DF5A-43AF-A26A-31C7D3A764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9750" y="1919288"/>
            <a:ext cx="6572249" cy="3631644"/>
          </a:xfrm>
        </p:spPr>
        <p:txBody>
          <a:bodyPr/>
          <a:lstStyle/>
          <a:p>
            <a:r>
              <a:rPr lang="en-IE" dirty="0"/>
              <a:t>Se 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projeto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for </a:t>
            </a:r>
            <a:r>
              <a:rPr lang="en-IE" dirty="0" err="1"/>
              <a:t>sustentável</a:t>
            </a:r>
            <a:r>
              <a:rPr lang="en-IE" dirty="0"/>
              <a:t>, </a:t>
            </a:r>
            <a:r>
              <a:rPr lang="en-IE" dirty="0" err="1"/>
              <a:t>terá</a:t>
            </a:r>
            <a:r>
              <a:rPr lang="en-IE" dirty="0"/>
              <a:t> um </a:t>
            </a:r>
            <a:r>
              <a:rPr lang="en-IE" dirty="0" err="1"/>
              <a:t>futuro</a:t>
            </a:r>
            <a:r>
              <a:rPr lang="en-IE" dirty="0"/>
              <a:t> </a:t>
            </a:r>
            <a:r>
              <a:rPr lang="en-IE" dirty="0" err="1"/>
              <a:t>bastante</a:t>
            </a:r>
            <a:r>
              <a:rPr lang="en-IE" dirty="0"/>
              <a:t> </a:t>
            </a:r>
            <a:r>
              <a:rPr lang="en-IE" dirty="0" err="1"/>
              <a:t>limitado</a:t>
            </a:r>
            <a:r>
              <a:rPr lang="en-IE" dirty="0"/>
              <a:t>. O </a:t>
            </a:r>
            <a:r>
              <a:rPr lang="en-IE" dirty="0" err="1"/>
              <a:t>desenvolvimento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um </a:t>
            </a:r>
            <a:r>
              <a:rPr lang="en-IE" dirty="0" err="1"/>
              <a:t>processo</a:t>
            </a:r>
            <a:r>
              <a:rPr lang="en-IE" dirty="0"/>
              <a:t> </a:t>
            </a:r>
            <a:r>
              <a:rPr lang="en-IE" dirty="0" err="1"/>
              <a:t>pelo</a:t>
            </a:r>
            <a:r>
              <a:rPr lang="en-IE" dirty="0"/>
              <a:t> qual </a:t>
            </a:r>
            <a:r>
              <a:rPr lang="en-IE" dirty="0" err="1"/>
              <a:t>todas</a:t>
            </a:r>
            <a:r>
              <a:rPr lang="en-IE" dirty="0"/>
              <a:t> as </a:t>
            </a:r>
            <a:r>
              <a:rPr lang="en-IE" dirty="0" err="1"/>
              <a:t>comunidades</a:t>
            </a:r>
            <a:r>
              <a:rPr lang="en-IE" dirty="0"/>
              <a:t> </a:t>
            </a:r>
            <a:r>
              <a:rPr lang="en-IE" dirty="0" err="1"/>
              <a:t>devem</a:t>
            </a:r>
            <a:r>
              <a:rPr lang="en-IE" dirty="0"/>
              <a:t> </a:t>
            </a:r>
            <a:r>
              <a:rPr lang="en-IE" dirty="0" err="1"/>
              <a:t>lutar</a:t>
            </a:r>
            <a:r>
              <a:rPr lang="en-IE" dirty="0"/>
              <a:t>. </a:t>
            </a:r>
          </a:p>
          <a:p>
            <a:r>
              <a:rPr lang="en-IE" dirty="0"/>
              <a:t>Como </a:t>
            </a:r>
            <a:r>
              <a:rPr lang="en-IE" dirty="0" err="1"/>
              <a:t>aprendemos</a:t>
            </a:r>
            <a:r>
              <a:rPr lang="en-IE" dirty="0"/>
              <a:t> </a:t>
            </a:r>
            <a:r>
              <a:rPr lang="en-IE" dirty="0" err="1"/>
              <a:t>nos</a:t>
            </a:r>
            <a:r>
              <a:rPr lang="en-IE" dirty="0"/>
              <a:t> </a:t>
            </a:r>
            <a:r>
              <a:rPr lang="en-IE" dirty="0" err="1"/>
              <a:t>módulos</a:t>
            </a:r>
            <a:r>
              <a:rPr lang="en-IE" dirty="0"/>
              <a:t> 1 e 2, </a:t>
            </a:r>
            <a:r>
              <a:rPr lang="en-IE" dirty="0" err="1"/>
              <a:t>trata</a:t>
            </a:r>
            <a:r>
              <a:rPr lang="en-IE" dirty="0"/>
              <a:t>-se de um </a:t>
            </a:r>
            <a:r>
              <a:rPr lang="en-IE" dirty="0" err="1"/>
              <a:t>processo</a:t>
            </a:r>
            <a:r>
              <a:rPr lang="en-IE" dirty="0"/>
              <a:t> que </a:t>
            </a:r>
            <a:r>
              <a:rPr lang="en-IE" dirty="0" err="1"/>
              <a:t>aborda</a:t>
            </a:r>
            <a:r>
              <a:rPr lang="en-IE" dirty="0"/>
              <a:t> as </a:t>
            </a:r>
            <a:r>
              <a:rPr lang="en-IE" dirty="0" err="1"/>
              <a:t>necessidades</a:t>
            </a:r>
            <a:r>
              <a:rPr lang="en-IE" dirty="0"/>
              <a:t> </a:t>
            </a:r>
            <a:r>
              <a:rPr lang="en-IE" dirty="0" err="1"/>
              <a:t>presentes</a:t>
            </a:r>
            <a:r>
              <a:rPr lang="en-IE" dirty="0"/>
              <a:t> e </a:t>
            </a:r>
            <a:r>
              <a:rPr lang="en-IE" dirty="0" err="1"/>
              <a:t>futuras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 para um </a:t>
            </a:r>
            <a:r>
              <a:rPr lang="en-IE" dirty="0" err="1"/>
              <a:t>desenvolvimento</a:t>
            </a:r>
            <a:r>
              <a:rPr lang="en-IE" dirty="0"/>
              <a:t> </a:t>
            </a:r>
            <a:r>
              <a:rPr lang="en-IE" dirty="0" err="1"/>
              <a:t>sustentável</a:t>
            </a:r>
            <a:r>
              <a:rPr lang="en-IE" dirty="0"/>
              <a:t> a </a:t>
            </a:r>
            <a:r>
              <a:rPr lang="en-IE" dirty="0" err="1"/>
              <a:t>longo</a:t>
            </a:r>
            <a:r>
              <a:rPr lang="en-IE" dirty="0"/>
              <a:t> </a:t>
            </a:r>
            <a:r>
              <a:rPr lang="en-IE" dirty="0" err="1"/>
              <a:t>prazo</a:t>
            </a:r>
            <a:r>
              <a:rPr lang="en-IE" dirty="0"/>
              <a:t>, que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comprometerá</a:t>
            </a:r>
            <a:r>
              <a:rPr lang="en-IE" dirty="0"/>
              <a:t> as </a:t>
            </a:r>
            <a:r>
              <a:rPr lang="en-IE" dirty="0" err="1"/>
              <a:t>gerações</a:t>
            </a:r>
            <a:r>
              <a:rPr lang="en-IE" dirty="0"/>
              <a:t> </a:t>
            </a:r>
            <a:r>
              <a:rPr lang="en-IE" dirty="0" err="1"/>
              <a:t>posteriores</a:t>
            </a:r>
            <a:r>
              <a:rPr lang="en-IE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A5161-34D1-4127-855C-6761E62D9D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34050" y="761999"/>
            <a:ext cx="5967413" cy="863041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QUANDO O PROJETO </a:t>
            </a:r>
            <a:r>
              <a:rPr lang="en-IE" dirty="0" err="1"/>
              <a:t>É</a:t>
            </a:r>
            <a:r>
              <a:rPr lang="en-IE" dirty="0"/>
              <a:t> INSUSTENTÁVEL</a:t>
            </a:r>
          </a:p>
        </p:txBody>
      </p:sp>
      <p:pic>
        <p:nvPicPr>
          <p:cNvPr id="7" name="Picture Placeholder 6" descr="A close up of a flower&#10;&#10;Description automatically generated">
            <a:extLst>
              <a:ext uri="{FF2B5EF4-FFF2-40B4-BE49-F238E27FC236}">
                <a16:creationId xmlns:a16="http://schemas.microsoft.com/office/drawing/2014/main" id="{10F36E0F-A67E-43F6-A7EB-2E2268DEE0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230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257300"/>
            <a:ext cx="10029825" cy="51435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dirty="0" err="1"/>
              <a:t>sustentabilidade</a:t>
            </a:r>
            <a:r>
              <a:rPr lang="en-US" dirty="0"/>
              <a:t> </a:t>
            </a:r>
            <a:r>
              <a:rPr lang="en-US" dirty="0" err="1"/>
              <a:t>poderá</a:t>
            </a:r>
            <a:r>
              <a:rPr lang="en-US" dirty="0"/>
              <a:t> ser mal </a:t>
            </a:r>
            <a:r>
              <a:rPr lang="en-US" dirty="0" err="1"/>
              <a:t>orientada</a:t>
            </a:r>
            <a:r>
              <a:rPr lang="en-US" dirty="0"/>
              <a:t> e </a:t>
            </a:r>
            <a:r>
              <a:rPr lang="en-US" dirty="0" err="1"/>
              <a:t>ter</a:t>
            </a:r>
            <a:r>
              <a:rPr lang="en-US" dirty="0"/>
              <a:t> o </a:t>
            </a:r>
            <a:r>
              <a:rPr lang="en-US" dirty="0" err="1"/>
              <a:t>efeito</a:t>
            </a:r>
            <a:r>
              <a:rPr lang="en-US" dirty="0"/>
              <a:t> </a:t>
            </a:r>
            <a:r>
              <a:rPr lang="en-US" dirty="0" err="1"/>
              <a:t>oposto</a:t>
            </a:r>
            <a:r>
              <a:rPr lang="en-US" dirty="0"/>
              <a:t> do que se </a:t>
            </a:r>
            <a:r>
              <a:rPr lang="en-US" dirty="0" err="1"/>
              <a:t>pretendia</a:t>
            </a:r>
            <a:r>
              <a:rPr lang="en-US" dirty="0"/>
              <a:t> </a:t>
            </a:r>
            <a:r>
              <a:rPr lang="en-US" dirty="0" err="1"/>
              <a:t>inicialmente</a:t>
            </a:r>
            <a:r>
              <a:rPr lang="en-US" dirty="0"/>
              <a:t>.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importante</a:t>
            </a:r>
            <a:r>
              <a:rPr lang="en-US" dirty="0"/>
              <a:t> que as </a:t>
            </a:r>
            <a:r>
              <a:rPr lang="en-US" dirty="0" err="1"/>
              <a:t>comunidades</a:t>
            </a:r>
            <a:r>
              <a:rPr lang="en-US" dirty="0"/>
              <a:t> </a:t>
            </a:r>
            <a:r>
              <a:rPr lang="en-US" dirty="0" err="1"/>
              <a:t>pesquisem</a:t>
            </a:r>
            <a:r>
              <a:rPr lang="en-US" dirty="0"/>
              <a:t> </a:t>
            </a:r>
            <a:r>
              <a:rPr lang="en-US" dirty="0" err="1"/>
              <a:t>minuciosamente</a:t>
            </a:r>
            <a:r>
              <a:rPr lang="en-US" dirty="0"/>
              <a:t> e se </a:t>
            </a:r>
            <a:r>
              <a:rPr lang="en-US" dirty="0" err="1"/>
              <a:t>informem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as </a:t>
            </a:r>
            <a:r>
              <a:rPr lang="en-US" dirty="0" err="1"/>
              <a:t>práticas</a:t>
            </a:r>
            <a:r>
              <a:rPr lang="en-US" dirty="0"/>
              <a:t> </a:t>
            </a:r>
            <a:r>
              <a:rPr lang="en-US" dirty="0" err="1"/>
              <a:t>sustentáveis</a:t>
            </a:r>
            <a:r>
              <a:rPr lang="en-US" dirty="0"/>
              <a:t> que </a:t>
            </a:r>
            <a:r>
              <a:rPr lang="en-US" dirty="0" err="1"/>
              <a:t>funcionarão</a:t>
            </a:r>
            <a:r>
              <a:rPr lang="en-US" dirty="0"/>
              <a:t> </a:t>
            </a:r>
            <a:r>
              <a:rPr lang="en-US" dirty="0" err="1"/>
              <a:t>melhor</a:t>
            </a:r>
            <a:r>
              <a:rPr lang="en-US" dirty="0"/>
              <a:t> no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contexto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Recue e observe a forma </a:t>
            </a:r>
            <a:r>
              <a:rPr lang="en-US" dirty="0" err="1"/>
              <a:t>como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se </a:t>
            </a:r>
            <a:r>
              <a:rPr lang="en-US" dirty="0" err="1"/>
              <a:t>articula</a:t>
            </a:r>
            <a:r>
              <a:rPr lang="en-US" dirty="0"/>
              <a:t> com a </a:t>
            </a:r>
            <a:r>
              <a:rPr lang="en-US" dirty="0" err="1"/>
              <a:t>missão</a:t>
            </a:r>
            <a:r>
              <a:rPr lang="en-US" dirty="0"/>
              <a:t>, </a:t>
            </a:r>
            <a:r>
              <a:rPr lang="en-US" dirty="0" err="1"/>
              <a:t>visão</a:t>
            </a:r>
            <a:r>
              <a:rPr lang="en-US" dirty="0"/>
              <a:t> e valor das agendas do </a:t>
            </a:r>
            <a:r>
              <a:rPr lang="en-US" dirty="0" err="1"/>
              <a:t>governo</a:t>
            </a:r>
            <a:r>
              <a:rPr lang="en-US" dirty="0"/>
              <a:t> local/</a:t>
            </a:r>
            <a:r>
              <a:rPr lang="en-US" dirty="0" err="1"/>
              <a:t>nacional</a:t>
            </a:r>
            <a:r>
              <a:rPr lang="en-US" dirty="0"/>
              <a:t>/</a:t>
            </a:r>
            <a:r>
              <a:rPr lang="en-US" dirty="0" err="1"/>
              <a:t>europeu</a:t>
            </a:r>
            <a:r>
              <a:rPr lang="en-US" dirty="0"/>
              <a:t> (por </a:t>
            </a:r>
            <a:r>
              <a:rPr lang="en-US" dirty="0" err="1"/>
              <a:t>exemplo</a:t>
            </a:r>
            <a:r>
              <a:rPr lang="en-US" dirty="0"/>
              <a:t>, no </a:t>
            </a:r>
            <a:r>
              <a:rPr lang="en-US" dirty="0" err="1"/>
              <a:t>Módulo</a:t>
            </a:r>
            <a:r>
              <a:rPr lang="en-US" dirty="0"/>
              <a:t> 2 </a:t>
            </a:r>
            <a:r>
              <a:rPr lang="en-US" dirty="0" err="1"/>
              <a:t>apresentamos-lhe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Objetivos</a:t>
            </a:r>
            <a:r>
              <a:rPr lang="en-US" dirty="0"/>
              <a:t>) do </a:t>
            </a:r>
            <a:r>
              <a:rPr lang="en-US" dirty="0" err="1"/>
              <a:t>Desenvolvimento</a:t>
            </a:r>
            <a:r>
              <a:rPr lang="en-US" dirty="0"/>
              <a:t> </a:t>
            </a:r>
            <a:r>
              <a:rPr lang="en-US" dirty="0" err="1"/>
              <a:t>Sustentável</a:t>
            </a:r>
            <a:r>
              <a:rPr lang="en-US" dirty="0"/>
              <a:t> da ONU. </a:t>
            </a:r>
            <a:r>
              <a:rPr lang="en-US" dirty="0" err="1"/>
              <a:t>Alinhando</a:t>
            </a:r>
            <a:r>
              <a:rPr lang="en-US" dirty="0"/>
              <a:t> com </a:t>
            </a:r>
            <a:r>
              <a:rPr lang="en-US" dirty="0" err="1"/>
              <a:t>estes</a:t>
            </a:r>
            <a:r>
              <a:rPr lang="en-US" dirty="0"/>
              <a:t>, </a:t>
            </a:r>
            <a:r>
              <a:rPr lang="en-US" dirty="0" err="1"/>
              <a:t>poderá</a:t>
            </a:r>
            <a:r>
              <a:rPr lang="en-US" dirty="0"/>
              <a:t> </a:t>
            </a:r>
            <a:r>
              <a:rPr lang="en-US" dirty="0" err="1"/>
              <a:t>incorporar</a:t>
            </a:r>
            <a:r>
              <a:rPr lang="en-US" dirty="0"/>
              <a:t> a </a:t>
            </a:r>
            <a:r>
              <a:rPr lang="en-US" dirty="0" err="1"/>
              <a:t>sustentabilidade</a:t>
            </a:r>
            <a:r>
              <a:rPr lang="en-US" dirty="0"/>
              <a:t> do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Estabeleça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projeto</a:t>
            </a:r>
            <a:r>
              <a:rPr lang="en-US" dirty="0"/>
              <a:t> com a </a:t>
            </a:r>
            <a:r>
              <a:rPr lang="en-US" dirty="0" err="1"/>
              <a:t>qualidade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mente</a:t>
            </a:r>
            <a:r>
              <a:rPr lang="en-US" dirty="0"/>
              <a:t>. </a:t>
            </a:r>
            <a:r>
              <a:rPr lang="en-US" dirty="0" err="1"/>
              <a:t>Reúna</a:t>
            </a:r>
            <a:r>
              <a:rPr lang="en-US" dirty="0"/>
              <a:t>-se com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interessados</a:t>
            </a:r>
            <a:r>
              <a:rPr lang="en-US" dirty="0"/>
              <a:t> para </a:t>
            </a:r>
            <a:r>
              <a:rPr lang="en-US" dirty="0" err="1"/>
              <a:t>discutir</a:t>
            </a:r>
            <a:r>
              <a:rPr lang="en-US" dirty="0"/>
              <a:t> o que </a:t>
            </a:r>
            <a:r>
              <a:rPr lang="en-US" dirty="0" err="1"/>
              <a:t>significa</a:t>
            </a:r>
            <a:r>
              <a:rPr lang="en-US" dirty="0"/>
              <a:t> </a:t>
            </a:r>
            <a:r>
              <a:rPr lang="en-US" dirty="0" err="1"/>
              <a:t>sustentabilidade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de </a:t>
            </a:r>
            <a:r>
              <a:rPr lang="en-US" dirty="0" err="1"/>
              <a:t>resultados</a:t>
            </a:r>
            <a:r>
              <a:rPr lang="en-US" dirty="0"/>
              <a:t> de </a:t>
            </a:r>
            <a:r>
              <a:rPr lang="en-US" dirty="0" err="1"/>
              <a:t>qualidade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prática</a:t>
            </a:r>
            <a:r>
              <a:rPr lang="en-US" dirty="0"/>
              <a:t> e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de </a:t>
            </a:r>
            <a:r>
              <a:rPr lang="en-US" dirty="0" err="1"/>
              <a:t>risco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Construa</a:t>
            </a:r>
            <a:r>
              <a:rPr lang="en-US" dirty="0"/>
              <a:t> </a:t>
            </a:r>
            <a:r>
              <a:rPr lang="en-US" dirty="0" err="1"/>
              <a:t>cuidadosamente</a:t>
            </a:r>
            <a:r>
              <a:rPr lang="en-US" dirty="0"/>
              <a:t> as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ideias</a:t>
            </a:r>
            <a:r>
              <a:rPr lang="en-US" dirty="0"/>
              <a:t> de </a:t>
            </a:r>
            <a:r>
              <a:rPr lang="en-US" dirty="0" err="1"/>
              <a:t>projecto</a:t>
            </a:r>
            <a:r>
              <a:rPr lang="en-US" dirty="0"/>
              <a:t> de modo a que </a:t>
            </a:r>
            <a:r>
              <a:rPr lang="en-US" dirty="0" err="1"/>
              <a:t>estas</a:t>
            </a:r>
            <a:r>
              <a:rPr lang="en-US" dirty="0"/>
              <a:t> </a:t>
            </a:r>
            <a:r>
              <a:rPr lang="en-US" dirty="0" err="1"/>
              <a:t>abordem</a:t>
            </a:r>
            <a:r>
              <a:rPr lang="en-US" dirty="0"/>
              <a:t> a </a:t>
            </a:r>
            <a:r>
              <a:rPr lang="en-US" dirty="0" err="1"/>
              <a:t>comunidade</a:t>
            </a:r>
            <a:r>
              <a:rPr lang="en-US" dirty="0"/>
              <a:t> </a:t>
            </a:r>
            <a:r>
              <a:rPr lang="en-US" dirty="0" err="1"/>
              <a:t>atual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comprometer</a:t>
            </a:r>
            <a:r>
              <a:rPr lang="en-US" dirty="0"/>
              <a:t> as </a:t>
            </a:r>
            <a:r>
              <a:rPr lang="en-US" dirty="0" err="1"/>
              <a:t>gerações</a:t>
            </a:r>
            <a:r>
              <a:rPr lang="en-US" dirty="0"/>
              <a:t> </a:t>
            </a:r>
            <a:r>
              <a:rPr lang="en-US" dirty="0" err="1"/>
              <a:t>posteriores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49" y="246472"/>
            <a:ext cx="10115551" cy="857158"/>
          </a:xfrm>
        </p:spPr>
        <p:txBody>
          <a:bodyPr>
            <a:normAutofit/>
          </a:bodyPr>
          <a:lstStyle/>
          <a:p>
            <a:r>
              <a:rPr lang="en-IE" dirty="0"/>
              <a:t>4 DICAS PARA EVITAR PROJETOS INSUSTENTÁVEIS</a:t>
            </a:r>
          </a:p>
        </p:txBody>
      </p:sp>
      <p:pic>
        <p:nvPicPr>
          <p:cNvPr id="6" name="Picture Placeholder 6" descr="A close up of a flower&#10;&#10;Description automatically generated">
            <a:extLst>
              <a:ext uri="{FF2B5EF4-FFF2-40B4-BE49-F238E27FC236}">
                <a16:creationId xmlns:a16="http://schemas.microsoft.com/office/drawing/2014/main" id="{987E3A45-3C2C-4134-9471-C060D56E5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159108" y="256089"/>
            <a:ext cx="1732389" cy="17430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5797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ABACD-8526-43C9-9FCA-5DB7E3600F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6080" y="3123532"/>
            <a:ext cx="11545518" cy="99126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SEÇÃO DOIS: SUSTER O SUCESSO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– A IMPORTÂNCIA DOS JOVENS E VOLUNTÁRIOS</a:t>
            </a:r>
            <a:endParaRPr lang="en-US" sz="4800" dirty="0">
              <a:solidFill>
                <a:prstClr val="white"/>
              </a:solidFill>
              <a:latin typeface="Calibri Light" panose="020F0302020204030204"/>
            </a:endParaRPr>
          </a:p>
          <a:p>
            <a:pPr lvl="0">
              <a:defRPr/>
            </a:pPr>
            <a:r>
              <a:rPr lang="en-IE" dirty="0" err="1"/>
              <a:t>Porque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que </a:t>
            </a:r>
            <a:r>
              <a:rPr lang="en-IE" dirty="0" err="1"/>
              <a:t>é</a:t>
            </a:r>
            <a:r>
              <a:rPr lang="en-IE" dirty="0"/>
              <a:t> </a:t>
            </a:r>
            <a:r>
              <a:rPr lang="en-IE" dirty="0" err="1"/>
              <a:t>importante</a:t>
            </a:r>
            <a:r>
              <a:rPr lang="en-IE" dirty="0"/>
              <a:t> </a:t>
            </a:r>
            <a:r>
              <a:rPr lang="en-IE" dirty="0" err="1"/>
              <a:t>capacitar</a:t>
            </a:r>
            <a:r>
              <a:rPr lang="en-IE" dirty="0"/>
              <a:t> e </a:t>
            </a:r>
            <a:r>
              <a:rPr lang="en-IE" dirty="0" err="1"/>
              <a:t>envolver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jovens</a:t>
            </a:r>
            <a:r>
              <a:rPr lang="en-IE" dirty="0"/>
              <a:t> e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voluntários</a:t>
            </a:r>
            <a:r>
              <a:rPr lang="en-IE" dirty="0"/>
              <a:t> da </a:t>
            </a:r>
            <a:r>
              <a:rPr lang="en-IE" dirty="0" err="1"/>
              <a:t>sua</a:t>
            </a:r>
            <a:r>
              <a:rPr lang="en-IE" dirty="0"/>
              <a:t> </a:t>
            </a:r>
            <a:r>
              <a:rPr lang="en-IE" dirty="0" err="1"/>
              <a:t>comunidade</a:t>
            </a:r>
            <a:r>
              <a:rPr lang="en-IE" dirty="0"/>
              <a:t>?</a:t>
            </a:r>
          </a:p>
        </p:txBody>
      </p:sp>
      <p:pic>
        <p:nvPicPr>
          <p:cNvPr id="6" name="Picture Placeholder 5" descr="Three teenagers taking a selfie on their mobile phone">
            <a:extLst>
              <a:ext uri="{FF2B5EF4-FFF2-40B4-BE49-F238E27FC236}">
                <a16:creationId xmlns:a16="http://schemas.microsoft.com/office/drawing/2014/main" id="{67E293EC-CAFD-4253-B3D1-C647D867C40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0249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EE8CC3F-487B-4986-852F-1B9E824FB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2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8B0946-2EF8-49DB-A386-3E343CAFBE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575" y="65685"/>
            <a:ext cx="5753100" cy="1084492"/>
          </a:xfrm>
        </p:spPr>
        <p:txBody>
          <a:bodyPr>
            <a:normAutofit/>
          </a:bodyPr>
          <a:lstStyle/>
          <a:p>
            <a:r>
              <a:rPr lang="en-IE" dirty="0"/>
              <a:t>O </a:t>
            </a:r>
            <a:r>
              <a:rPr lang="en-IE" dirty="0" err="1"/>
              <a:t>Papel</a:t>
            </a:r>
            <a:r>
              <a:rPr lang="en-IE" dirty="0"/>
              <a:t> dos </a:t>
            </a:r>
            <a:r>
              <a:rPr lang="en-IE" dirty="0" err="1"/>
              <a:t>Jovens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51CDE-5AE2-41DE-BFE9-A8899690CA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2217" y="1202060"/>
            <a:ext cx="6410325" cy="5415692"/>
          </a:xfrm>
        </p:spPr>
        <p:txBody>
          <a:bodyPr/>
          <a:lstStyle/>
          <a:p>
            <a:pPr algn="l"/>
            <a:r>
              <a:rPr lang="en-US" dirty="0" err="1"/>
              <a:t>Académicos</a:t>
            </a:r>
            <a:r>
              <a:rPr lang="en-US" dirty="0"/>
              <a:t>, </a:t>
            </a:r>
            <a:r>
              <a:rPr lang="en-US" dirty="0" err="1"/>
              <a:t>investigadores</a:t>
            </a:r>
            <a:r>
              <a:rPr lang="en-US" dirty="0"/>
              <a:t> e </a:t>
            </a:r>
            <a:r>
              <a:rPr lang="en-US" dirty="0" err="1"/>
              <a:t>líderes</a:t>
            </a:r>
            <a:r>
              <a:rPr lang="en-US" dirty="0"/>
              <a:t> </a:t>
            </a:r>
            <a:r>
              <a:rPr lang="en-US" dirty="0" err="1"/>
              <a:t>comunitários</a:t>
            </a:r>
            <a:r>
              <a:rPr lang="en-US" dirty="0"/>
              <a:t> </a:t>
            </a:r>
            <a:r>
              <a:rPr lang="en-US" dirty="0" err="1"/>
              <a:t>concordam</a:t>
            </a:r>
            <a:r>
              <a:rPr lang="en-US" dirty="0"/>
              <a:t> que o </a:t>
            </a:r>
            <a:r>
              <a:rPr lang="en-US" dirty="0" err="1"/>
              <a:t>envolvimento</a:t>
            </a:r>
            <a:r>
              <a:rPr lang="en-US" dirty="0"/>
              <a:t> dos </a:t>
            </a:r>
            <a:r>
              <a:rPr lang="en-US" dirty="0" err="1"/>
              <a:t>jovens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resolução</a:t>
            </a:r>
            <a:r>
              <a:rPr lang="en-US" dirty="0"/>
              <a:t> de </a:t>
            </a:r>
            <a:r>
              <a:rPr lang="en-US" dirty="0" err="1"/>
              <a:t>questões</a:t>
            </a:r>
            <a:r>
              <a:rPr lang="en-US" dirty="0"/>
              <a:t> que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afetam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um </a:t>
            </a:r>
            <a:r>
              <a:rPr lang="en-US" dirty="0" err="1"/>
              <a:t>enorme</a:t>
            </a:r>
            <a:r>
              <a:rPr lang="en-US" dirty="0"/>
              <a:t> </a:t>
            </a:r>
            <a:r>
              <a:rPr lang="en-US" dirty="0" err="1"/>
              <a:t>potencial</a:t>
            </a:r>
            <a:r>
              <a:rPr lang="en-US" dirty="0"/>
              <a:t> de </a:t>
            </a:r>
            <a:r>
              <a:rPr lang="en-US" dirty="0" err="1"/>
              <a:t>mudança</a:t>
            </a:r>
            <a:r>
              <a:rPr lang="en-US" dirty="0"/>
              <a:t> social.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 </a:t>
            </a:r>
            <a:r>
              <a:rPr lang="en-US" dirty="0" err="1"/>
              <a:t>envolvimento</a:t>
            </a:r>
            <a:r>
              <a:rPr lang="en-US" dirty="0"/>
              <a:t> </a:t>
            </a:r>
            <a:r>
              <a:rPr lang="en-US" dirty="0" err="1"/>
              <a:t>sustentável</a:t>
            </a:r>
            <a:r>
              <a:rPr lang="en-US" dirty="0"/>
              <a:t> dos </a:t>
            </a:r>
            <a:r>
              <a:rPr lang="en-US" dirty="0" err="1"/>
              <a:t>jovens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surgir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as </a:t>
            </a:r>
            <a:r>
              <a:rPr lang="en-US" dirty="0" err="1"/>
              <a:t>comunidades</a:t>
            </a:r>
            <a:r>
              <a:rPr lang="en-US" dirty="0"/>
              <a:t> </a:t>
            </a:r>
            <a:r>
              <a:rPr lang="en-US" dirty="0" err="1"/>
              <a:t>geram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apoio</a:t>
            </a:r>
            <a:r>
              <a:rPr lang="en-US" dirty="0"/>
              <a:t> </a:t>
            </a:r>
            <a:r>
              <a:rPr lang="en-US" dirty="0" err="1"/>
              <a:t>às</a:t>
            </a:r>
            <a:r>
              <a:rPr lang="en-US" dirty="0"/>
              <a:t> </a:t>
            </a:r>
            <a:r>
              <a:rPr lang="en-US" dirty="0" err="1"/>
              <a:t>vozes</a:t>
            </a:r>
            <a:r>
              <a:rPr lang="en-US" dirty="0"/>
              <a:t> dos </a:t>
            </a:r>
            <a:r>
              <a:rPr lang="en-US" dirty="0" err="1"/>
              <a:t>jovens</a:t>
            </a:r>
            <a:r>
              <a:rPr lang="en-US" dirty="0"/>
              <a:t> para </a:t>
            </a:r>
            <a:r>
              <a:rPr lang="en-US" dirty="0" err="1"/>
              <a:t>assegurar</a:t>
            </a:r>
            <a:r>
              <a:rPr lang="en-US" dirty="0"/>
              <a:t> que a </a:t>
            </a:r>
            <a:r>
              <a:rPr lang="en-US" dirty="0" err="1"/>
              <a:t>tomada</a:t>
            </a:r>
            <a:r>
              <a:rPr lang="en-US" dirty="0"/>
              <a:t> de </a:t>
            </a:r>
            <a:r>
              <a:rPr lang="en-US" dirty="0" err="1"/>
              <a:t>decisões</a:t>
            </a:r>
            <a:r>
              <a:rPr lang="en-US" dirty="0"/>
              <a:t> </a:t>
            </a:r>
            <a:r>
              <a:rPr lang="en-US" dirty="0" err="1"/>
              <a:t>comunitárias</a:t>
            </a:r>
            <a:r>
              <a:rPr lang="en-US" dirty="0"/>
              <a:t> </a:t>
            </a:r>
            <a:r>
              <a:rPr lang="en-US" dirty="0" err="1"/>
              <a:t>seja</a:t>
            </a:r>
            <a:r>
              <a:rPr lang="en-US" dirty="0"/>
              <a:t> </a:t>
            </a:r>
            <a:r>
              <a:rPr lang="en-US" dirty="0" err="1"/>
              <a:t>informada</a:t>
            </a:r>
            <a:r>
              <a:rPr lang="en-US" dirty="0"/>
              <a:t> por um </a:t>
            </a:r>
            <a:r>
              <a:rPr lang="en-US" dirty="0" err="1"/>
              <a:t>vasto</a:t>
            </a:r>
            <a:r>
              <a:rPr lang="en-US" dirty="0"/>
              <a:t> </a:t>
            </a:r>
            <a:r>
              <a:rPr lang="en-US" dirty="0" err="1"/>
              <a:t>leque</a:t>
            </a:r>
            <a:r>
              <a:rPr lang="en-US" dirty="0"/>
              <a:t> de </a:t>
            </a:r>
            <a:r>
              <a:rPr lang="en-US" dirty="0" err="1"/>
              <a:t>jovens</a:t>
            </a:r>
            <a:r>
              <a:rPr lang="en-US" dirty="0"/>
              <a:t> - </a:t>
            </a:r>
            <a:r>
              <a:rPr lang="en-US" dirty="0" err="1"/>
              <a:t>especialmente</a:t>
            </a:r>
            <a:r>
              <a:rPr lang="en-US" dirty="0"/>
              <a:t> </a:t>
            </a:r>
            <a:r>
              <a:rPr lang="en-US" dirty="0" err="1"/>
              <a:t>aqueles</a:t>
            </a:r>
            <a:r>
              <a:rPr lang="en-US" dirty="0"/>
              <a:t> que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diretamente</a:t>
            </a:r>
            <a:r>
              <a:rPr lang="en-US" dirty="0"/>
              <a:t> </a:t>
            </a:r>
            <a:r>
              <a:rPr lang="en-US" dirty="0" err="1"/>
              <a:t>afetados</a:t>
            </a:r>
            <a:r>
              <a:rPr lang="en-US" dirty="0"/>
              <a:t> pela </a:t>
            </a:r>
            <a:r>
              <a:rPr lang="en-US" dirty="0" err="1"/>
              <a:t>mudança</a:t>
            </a:r>
            <a:r>
              <a:rPr lang="en-US" dirty="0"/>
              <a:t> </a:t>
            </a:r>
            <a:r>
              <a:rPr lang="en-US" dirty="0" err="1"/>
              <a:t>comunitária</a:t>
            </a:r>
            <a:r>
              <a:rPr lang="en-US" dirty="0"/>
              <a:t>.</a:t>
            </a:r>
          </a:p>
          <a:p>
            <a:pPr algn="l"/>
            <a:endParaRPr lang="en-IE" dirty="0">
              <a:solidFill>
                <a:schemeClr val="accent2"/>
              </a:solidFill>
            </a:endParaRPr>
          </a:p>
        </p:txBody>
      </p:sp>
      <p:pic>
        <p:nvPicPr>
          <p:cNvPr id="11" name="Picture Placeholder 10" descr="Boy dressed up with jet pack">
            <a:extLst>
              <a:ext uri="{FF2B5EF4-FFF2-40B4-BE49-F238E27FC236}">
                <a16:creationId xmlns:a16="http://schemas.microsoft.com/office/drawing/2014/main" id="{9EB976B7-3AA5-4617-B741-5F6AF01C1F2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40F4AF-3AC5-46D9-A26F-315F484DA9CD}"/>
              </a:ext>
            </a:extLst>
          </p:cNvPr>
          <p:cNvSpPr txBox="1"/>
          <p:nvPr/>
        </p:nvSpPr>
        <p:spPr>
          <a:xfrm>
            <a:off x="3578472" y="6488668"/>
            <a:ext cx="6234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Activism and Community Change | CIRCLE (tufts.edu)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41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E3DB4-02F1-4662-978F-5AA638A901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6304" y="1586937"/>
            <a:ext cx="9179754" cy="4753902"/>
          </a:xfrm>
        </p:spPr>
        <p:txBody>
          <a:bodyPr/>
          <a:lstStyle/>
          <a:p>
            <a:r>
              <a:rPr lang="en-IE" i="1" dirty="0">
                <a:solidFill>
                  <a:schemeClr val="tx1"/>
                </a:solidFill>
              </a:rPr>
              <a:t>A mesa de </a:t>
            </a:r>
            <a:r>
              <a:rPr lang="en-IE" i="1" dirty="0" err="1">
                <a:solidFill>
                  <a:schemeClr val="tx1"/>
                </a:solidFill>
              </a:rPr>
              <a:t>reunião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é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composta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sobretudo</a:t>
            </a:r>
            <a:r>
              <a:rPr lang="en-IE" i="1" dirty="0">
                <a:solidFill>
                  <a:schemeClr val="tx1"/>
                </a:solidFill>
              </a:rPr>
              <a:t> por </a:t>
            </a:r>
            <a:r>
              <a:rPr lang="en-IE" i="1" dirty="0" err="1">
                <a:solidFill>
                  <a:schemeClr val="tx1"/>
                </a:solidFill>
              </a:rPr>
              <a:t>adultos</a:t>
            </a:r>
            <a:r>
              <a:rPr lang="en-IE" i="1" dirty="0">
                <a:solidFill>
                  <a:schemeClr val="tx1"/>
                </a:solidFill>
              </a:rPr>
              <a:t>, com um </a:t>
            </a:r>
            <a:r>
              <a:rPr lang="en-IE" i="1" dirty="0" err="1">
                <a:solidFill>
                  <a:schemeClr val="tx1"/>
                </a:solidFill>
              </a:rPr>
              <a:t>ou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dois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jovens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à</a:t>
            </a:r>
            <a:r>
              <a:rPr lang="en-IE" i="1" dirty="0">
                <a:solidFill>
                  <a:schemeClr val="tx1"/>
                </a:solidFill>
              </a:rPr>
              <a:t> mesa. </a:t>
            </a:r>
            <a:r>
              <a:rPr lang="en-IE" i="1" dirty="0" err="1">
                <a:solidFill>
                  <a:schemeClr val="tx1"/>
                </a:solidFill>
              </a:rPr>
              <a:t>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jovens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na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reunião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foram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encarregues</a:t>
            </a:r>
            <a:r>
              <a:rPr lang="en-IE" i="1" dirty="0">
                <a:solidFill>
                  <a:schemeClr val="tx1"/>
                </a:solidFill>
              </a:rPr>
              <a:t> de </a:t>
            </a:r>
            <a:r>
              <a:rPr lang="en-IE" i="1" dirty="0" err="1">
                <a:solidFill>
                  <a:schemeClr val="tx1"/>
                </a:solidFill>
              </a:rPr>
              <a:t>serem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representantes</a:t>
            </a:r>
            <a:r>
              <a:rPr lang="en-IE" i="1" dirty="0">
                <a:solidFill>
                  <a:schemeClr val="tx1"/>
                </a:solidFill>
              </a:rPr>
              <a:t> no </a:t>
            </a:r>
            <a:r>
              <a:rPr lang="en-IE" i="1" dirty="0" err="1">
                <a:solidFill>
                  <a:schemeClr val="tx1"/>
                </a:solidFill>
              </a:rPr>
              <a:t>conselho</a:t>
            </a:r>
            <a:r>
              <a:rPr lang="en-IE" i="1" dirty="0">
                <a:solidFill>
                  <a:schemeClr val="tx1"/>
                </a:solidFill>
              </a:rPr>
              <a:t> de </a:t>
            </a:r>
            <a:r>
              <a:rPr lang="en-IE" i="1" dirty="0" err="1">
                <a:solidFill>
                  <a:schemeClr val="tx1"/>
                </a:solidFill>
              </a:rPr>
              <a:t>administração</a:t>
            </a:r>
            <a:r>
              <a:rPr lang="en-IE" i="1" dirty="0">
                <a:solidFill>
                  <a:schemeClr val="tx1"/>
                </a:solidFill>
              </a:rPr>
              <a:t>. Por </a:t>
            </a:r>
            <a:r>
              <a:rPr lang="en-IE" i="1" dirty="0" err="1">
                <a:solidFill>
                  <a:schemeClr val="tx1"/>
                </a:solidFill>
              </a:rPr>
              <a:t>valorizarem</a:t>
            </a:r>
            <a:r>
              <a:rPr lang="en-IE" i="1" dirty="0">
                <a:solidFill>
                  <a:schemeClr val="tx1"/>
                </a:solidFill>
              </a:rPr>
              <a:t> as </a:t>
            </a:r>
            <a:r>
              <a:rPr lang="en-IE" i="1" dirty="0" err="1">
                <a:solidFill>
                  <a:schemeClr val="tx1"/>
                </a:solidFill>
              </a:rPr>
              <a:t>perspetivas</a:t>
            </a:r>
            <a:r>
              <a:rPr lang="en-IE" i="1" dirty="0">
                <a:solidFill>
                  <a:schemeClr val="tx1"/>
                </a:solidFill>
              </a:rPr>
              <a:t> dos </a:t>
            </a:r>
            <a:r>
              <a:rPr lang="en-IE" i="1" dirty="0" err="1">
                <a:solidFill>
                  <a:schemeClr val="tx1"/>
                </a:solidFill>
              </a:rPr>
              <a:t>jovens</a:t>
            </a:r>
            <a:r>
              <a:rPr lang="en-IE" i="1" dirty="0">
                <a:solidFill>
                  <a:schemeClr val="tx1"/>
                </a:solidFill>
              </a:rPr>
              <a:t>, </a:t>
            </a:r>
            <a:r>
              <a:rPr lang="en-IE" i="1" dirty="0" err="1">
                <a:solidFill>
                  <a:schemeClr val="tx1"/>
                </a:solidFill>
              </a:rPr>
              <a:t>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adultos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sentem</a:t>
            </a:r>
            <a:r>
              <a:rPr lang="en-IE" i="1" dirty="0">
                <a:solidFill>
                  <a:schemeClr val="tx1"/>
                </a:solidFill>
              </a:rPr>
              <a:t>-se </a:t>
            </a:r>
            <a:r>
              <a:rPr lang="en-IE" i="1" dirty="0" err="1">
                <a:solidFill>
                  <a:schemeClr val="tx1"/>
                </a:solidFill>
              </a:rPr>
              <a:t>bem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em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incluí</a:t>
            </a:r>
            <a:r>
              <a:rPr lang="en-IE" i="1" dirty="0">
                <a:solidFill>
                  <a:schemeClr val="tx1"/>
                </a:solidFill>
              </a:rPr>
              <a:t>-los. A conversa, </a:t>
            </a:r>
            <a:r>
              <a:rPr lang="en-IE" i="1" dirty="0" err="1">
                <a:solidFill>
                  <a:schemeClr val="tx1"/>
                </a:solidFill>
              </a:rPr>
              <a:t>embora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importante</a:t>
            </a:r>
            <a:r>
              <a:rPr lang="en-IE" i="1" dirty="0">
                <a:solidFill>
                  <a:schemeClr val="tx1"/>
                </a:solidFill>
              </a:rPr>
              <a:t> para o </a:t>
            </a:r>
            <a:r>
              <a:rPr lang="en-IE" i="1" dirty="0" err="1">
                <a:solidFill>
                  <a:schemeClr val="tx1"/>
                </a:solidFill>
              </a:rPr>
              <a:t>trabalho</a:t>
            </a:r>
            <a:r>
              <a:rPr lang="en-IE" i="1" dirty="0">
                <a:solidFill>
                  <a:schemeClr val="tx1"/>
                </a:solidFill>
              </a:rPr>
              <a:t> do </a:t>
            </a:r>
            <a:r>
              <a:rPr lang="en-IE" i="1" dirty="0" err="1">
                <a:solidFill>
                  <a:schemeClr val="tx1"/>
                </a:solidFill>
              </a:rPr>
              <a:t>grupo</a:t>
            </a:r>
            <a:r>
              <a:rPr lang="en-IE" i="1" dirty="0">
                <a:solidFill>
                  <a:schemeClr val="tx1"/>
                </a:solidFill>
              </a:rPr>
              <a:t>, </a:t>
            </a:r>
            <a:r>
              <a:rPr lang="en-IE" i="1" dirty="0" err="1">
                <a:solidFill>
                  <a:schemeClr val="tx1"/>
                </a:solidFill>
              </a:rPr>
              <a:t>não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ressoa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claramente</a:t>
            </a:r>
            <a:r>
              <a:rPr lang="en-IE" i="1" dirty="0">
                <a:solidFill>
                  <a:schemeClr val="tx1"/>
                </a:solidFill>
              </a:rPr>
              <a:t> com </a:t>
            </a:r>
            <a:r>
              <a:rPr lang="en-IE" i="1" dirty="0" err="1">
                <a:solidFill>
                  <a:schemeClr val="tx1"/>
                </a:solidFill>
              </a:rPr>
              <a:t>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jovens</a:t>
            </a:r>
            <a:r>
              <a:rPr lang="en-IE" i="1" dirty="0">
                <a:solidFill>
                  <a:schemeClr val="tx1"/>
                </a:solidFill>
              </a:rPr>
              <a:t>, que </a:t>
            </a:r>
            <a:r>
              <a:rPr lang="en-IE" i="1" dirty="0" err="1">
                <a:solidFill>
                  <a:schemeClr val="tx1"/>
                </a:solidFill>
              </a:rPr>
              <a:t>fazem</a:t>
            </a:r>
            <a:r>
              <a:rPr lang="en-IE" i="1" dirty="0">
                <a:solidFill>
                  <a:schemeClr val="tx1"/>
                </a:solidFill>
              </a:rPr>
              <a:t> o </a:t>
            </a:r>
            <a:r>
              <a:rPr lang="en-IE" i="1" dirty="0" err="1">
                <a:solidFill>
                  <a:schemeClr val="tx1"/>
                </a:solidFill>
              </a:rPr>
              <a:t>seu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melhor</a:t>
            </a:r>
            <a:r>
              <a:rPr lang="en-IE" i="1" dirty="0">
                <a:solidFill>
                  <a:schemeClr val="tx1"/>
                </a:solidFill>
              </a:rPr>
              <a:t> para </a:t>
            </a:r>
            <a:r>
              <a:rPr lang="en-IE" i="1" dirty="0" err="1">
                <a:solidFill>
                  <a:schemeClr val="tx1"/>
                </a:solidFill>
              </a:rPr>
              <a:t>parecerem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empenhados</a:t>
            </a:r>
            <a:r>
              <a:rPr lang="en-IE" i="1" dirty="0">
                <a:solidFill>
                  <a:schemeClr val="tx1"/>
                </a:solidFill>
              </a:rPr>
              <a:t> e </a:t>
            </a:r>
            <a:r>
              <a:rPr lang="en-IE" i="1" dirty="0" err="1">
                <a:solidFill>
                  <a:schemeClr val="tx1"/>
                </a:solidFill>
              </a:rPr>
              <a:t>interessados</a:t>
            </a:r>
            <a:r>
              <a:rPr lang="en-IE" i="1" dirty="0">
                <a:solidFill>
                  <a:schemeClr val="tx1"/>
                </a:solidFill>
              </a:rPr>
              <a:t>. </a:t>
            </a:r>
            <a:r>
              <a:rPr lang="en-IE" i="1" dirty="0" err="1">
                <a:solidFill>
                  <a:schemeClr val="tx1"/>
                </a:solidFill>
              </a:rPr>
              <a:t>À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medida</a:t>
            </a:r>
            <a:r>
              <a:rPr lang="en-IE" i="1" dirty="0">
                <a:solidFill>
                  <a:schemeClr val="tx1"/>
                </a:solidFill>
              </a:rPr>
              <a:t> que o </a:t>
            </a:r>
            <a:r>
              <a:rPr lang="en-IE" i="1" dirty="0" err="1">
                <a:solidFill>
                  <a:schemeClr val="tx1"/>
                </a:solidFill>
              </a:rPr>
              <a:t>discurso</a:t>
            </a:r>
            <a:r>
              <a:rPr lang="en-IE" i="1" dirty="0">
                <a:solidFill>
                  <a:schemeClr val="tx1"/>
                </a:solidFill>
              </a:rPr>
              <a:t> continua, </a:t>
            </a:r>
            <a:r>
              <a:rPr lang="en-IE" i="1" dirty="0" err="1">
                <a:solidFill>
                  <a:schemeClr val="tx1"/>
                </a:solidFill>
              </a:rPr>
              <a:t>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jovens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raramente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falam</a:t>
            </a:r>
            <a:r>
              <a:rPr lang="en-IE" i="1" dirty="0">
                <a:solidFill>
                  <a:schemeClr val="tx1"/>
                </a:solidFill>
              </a:rPr>
              <a:t>, e </a:t>
            </a:r>
            <a:r>
              <a:rPr lang="en-IE" i="1" dirty="0" err="1">
                <a:solidFill>
                  <a:schemeClr val="tx1"/>
                </a:solidFill>
              </a:rPr>
              <a:t>quando</a:t>
            </a:r>
            <a:r>
              <a:rPr lang="en-IE" i="1" dirty="0">
                <a:solidFill>
                  <a:schemeClr val="tx1"/>
                </a:solidFill>
              </a:rPr>
              <a:t> o </a:t>
            </a:r>
            <a:r>
              <a:rPr lang="en-IE" i="1" dirty="0" err="1">
                <a:solidFill>
                  <a:schemeClr val="tx1"/>
                </a:solidFill>
              </a:rPr>
              <a:t>fazem</a:t>
            </a:r>
            <a:r>
              <a:rPr lang="en-IE" i="1" dirty="0">
                <a:solidFill>
                  <a:schemeClr val="tx1"/>
                </a:solidFill>
              </a:rPr>
              <a:t>, </a:t>
            </a:r>
            <a:r>
              <a:rPr lang="en-IE" i="1" dirty="0" err="1">
                <a:solidFill>
                  <a:schemeClr val="tx1"/>
                </a:solidFill>
              </a:rPr>
              <a:t>ficam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isolados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ou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não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são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totalmente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compreendidos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pelos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adultos</a:t>
            </a:r>
            <a:r>
              <a:rPr lang="en-IE" i="1" dirty="0">
                <a:solidFill>
                  <a:schemeClr val="tx1"/>
                </a:solidFill>
              </a:rPr>
              <a:t> que </a:t>
            </a:r>
            <a:r>
              <a:rPr lang="en-IE" i="1" dirty="0" err="1">
                <a:solidFill>
                  <a:schemeClr val="tx1"/>
                </a:solidFill>
              </a:rPr>
              <a:t>dirigem</a:t>
            </a:r>
            <a:r>
              <a:rPr lang="en-IE" i="1" dirty="0">
                <a:solidFill>
                  <a:schemeClr val="tx1"/>
                </a:solidFill>
              </a:rPr>
              <a:t> o </a:t>
            </a:r>
            <a:r>
              <a:rPr lang="en-IE" i="1" dirty="0" err="1">
                <a:solidFill>
                  <a:schemeClr val="tx1"/>
                </a:solidFill>
              </a:rPr>
              <a:t>encontro</a:t>
            </a:r>
            <a:r>
              <a:rPr lang="en-IE" i="1" dirty="0">
                <a:solidFill>
                  <a:schemeClr val="tx1"/>
                </a:solidFill>
              </a:rPr>
              <a:t>. </a:t>
            </a:r>
          </a:p>
          <a:p>
            <a:r>
              <a:rPr lang="en-IE" i="1" dirty="0">
                <a:solidFill>
                  <a:schemeClr val="tx1"/>
                </a:solidFill>
              </a:rPr>
              <a:t>No final do </a:t>
            </a:r>
            <a:r>
              <a:rPr lang="en-IE" i="1" dirty="0" err="1">
                <a:solidFill>
                  <a:schemeClr val="tx1"/>
                </a:solidFill>
              </a:rPr>
              <a:t>encontro</a:t>
            </a:r>
            <a:r>
              <a:rPr lang="en-IE" i="1" dirty="0">
                <a:solidFill>
                  <a:schemeClr val="tx1"/>
                </a:solidFill>
              </a:rPr>
              <a:t>, </a:t>
            </a:r>
            <a:r>
              <a:rPr lang="en-IE" i="1" dirty="0" err="1">
                <a:solidFill>
                  <a:schemeClr val="tx1"/>
                </a:solidFill>
              </a:rPr>
              <a:t>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jovens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têm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dúvidas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sobre</a:t>
            </a:r>
            <a:r>
              <a:rPr lang="en-IE" i="1" dirty="0">
                <a:solidFill>
                  <a:schemeClr val="tx1"/>
                </a:solidFill>
              </a:rPr>
              <a:t> o </a:t>
            </a:r>
            <a:r>
              <a:rPr lang="en-IE" i="1" dirty="0" err="1">
                <a:solidFill>
                  <a:schemeClr val="tx1"/>
                </a:solidFill>
              </a:rPr>
              <a:t>papel</a:t>
            </a:r>
            <a:r>
              <a:rPr lang="en-IE" i="1" dirty="0">
                <a:solidFill>
                  <a:schemeClr val="tx1"/>
                </a:solidFill>
              </a:rPr>
              <a:t> que </a:t>
            </a:r>
            <a:r>
              <a:rPr lang="en-IE" i="1" dirty="0" err="1">
                <a:solidFill>
                  <a:schemeClr val="tx1"/>
                </a:solidFill>
              </a:rPr>
              <a:t>realmente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desempenharam</a:t>
            </a:r>
            <a:r>
              <a:rPr lang="en-IE" i="1" dirty="0">
                <a:solidFill>
                  <a:schemeClr val="tx1"/>
                </a:solidFill>
              </a:rPr>
              <a:t>. </a:t>
            </a:r>
            <a:r>
              <a:rPr lang="en-IE" i="1" dirty="0" err="1">
                <a:solidFill>
                  <a:schemeClr val="tx1"/>
                </a:solidFill>
              </a:rPr>
              <a:t>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adultos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sentem</a:t>
            </a:r>
            <a:r>
              <a:rPr lang="en-IE" i="1" dirty="0">
                <a:solidFill>
                  <a:schemeClr val="tx1"/>
                </a:solidFill>
              </a:rPr>
              <a:t>-se </a:t>
            </a:r>
            <a:r>
              <a:rPr lang="en-IE" i="1" dirty="0" err="1">
                <a:solidFill>
                  <a:schemeClr val="tx1"/>
                </a:solidFill>
              </a:rPr>
              <a:t>satisfeitos</a:t>
            </a:r>
            <a:r>
              <a:rPr lang="en-IE" i="1" dirty="0">
                <a:solidFill>
                  <a:schemeClr val="tx1"/>
                </a:solidFill>
              </a:rPr>
              <a:t>, </a:t>
            </a:r>
            <a:r>
              <a:rPr lang="en-IE" i="1" dirty="0" err="1">
                <a:solidFill>
                  <a:schemeClr val="tx1"/>
                </a:solidFill>
              </a:rPr>
              <a:t>sabendo</a:t>
            </a:r>
            <a:r>
              <a:rPr lang="en-IE" i="1" dirty="0">
                <a:solidFill>
                  <a:schemeClr val="tx1"/>
                </a:solidFill>
              </a:rPr>
              <a:t> que </a:t>
            </a:r>
            <a:r>
              <a:rPr lang="en-IE" i="1" dirty="0" err="1">
                <a:solidFill>
                  <a:schemeClr val="tx1"/>
                </a:solidFill>
              </a:rPr>
              <a:t>incluíram</a:t>
            </a:r>
            <a:r>
              <a:rPr lang="en-IE" i="1" dirty="0">
                <a:solidFill>
                  <a:schemeClr val="tx1"/>
                </a:solidFill>
              </a:rPr>
              <a:t> a </a:t>
            </a:r>
            <a:r>
              <a:rPr lang="en-IE" i="1" dirty="0" err="1">
                <a:solidFill>
                  <a:schemeClr val="tx1"/>
                </a:solidFill>
              </a:rPr>
              <a:t>voz</a:t>
            </a:r>
            <a:r>
              <a:rPr lang="en-IE" i="1" dirty="0">
                <a:solidFill>
                  <a:schemeClr val="tx1"/>
                </a:solidFill>
              </a:rPr>
              <a:t> dos </a:t>
            </a:r>
            <a:r>
              <a:rPr lang="en-IE" i="1" dirty="0" err="1">
                <a:solidFill>
                  <a:schemeClr val="tx1"/>
                </a:solidFill>
              </a:rPr>
              <a:t>jovens</a:t>
            </a:r>
            <a:r>
              <a:rPr lang="en-IE" i="1" dirty="0">
                <a:solidFill>
                  <a:schemeClr val="tx1"/>
                </a:solidFill>
              </a:rPr>
              <a:t>, </a:t>
            </a:r>
            <a:r>
              <a:rPr lang="en-IE" i="1" dirty="0" err="1">
                <a:solidFill>
                  <a:schemeClr val="tx1"/>
                </a:solidFill>
              </a:rPr>
              <a:t>demonstrando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assim</a:t>
            </a:r>
            <a:r>
              <a:rPr lang="en-IE" i="1" dirty="0">
                <a:solidFill>
                  <a:schemeClr val="tx1"/>
                </a:solidFill>
              </a:rPr>
              <a:t> o </a:t>
            </a:r>
            <a:r>
              <a:rPr lang="en-IE" i="1" dirty="0" err="1">
                <a:solidFill>
                  <a:schemeClr val="tx1"/>
                </a:solidFill>
              </a:rPr>
              <a:t>seu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empenho</a:t>
            </a:r>
            <a:r>
              <a:rPr lang="en-IE" i="1" dirty="0">
                <a:solidFill>
                  <a:schemeClr val="tx1"/>
                </a:solidFill>
              </a:rPr>
              <a:t> no </a:t>
            </a:r>
            <a:r>
              <a:rPr lang="en-IE" i="1" dirty="0" err="1">
                <a:solidFill>
                  <a:schemeClr val="tx1"/>
                </a:solidFill>
              </a:rPr>
              <a:t>desenvolvimento</a:t>
            </a:r>
            <a:r>
              <a:rPr lang="en-IE" i="1" dirty="0">
                <a:solidFill>
                  <a:schemeClr val="tx1"/>
                </a:solidFill>
              </a:rPr>
              <a:t> da </a:t>
            </a:r>
            <a:r>
              <a:rPr lang="en-IE" i="1" dirty="0" err="1">
                <a:solidFill>
                  <a:schemeClr val="tx1"/>
                </a:solidFill>
              </a:rPr>
              <a:t>juventude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na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sua</a:t>
            </a:r>
            <a:r>
              <a:rPr lang="en-IE" i="1" dirty="0">
                <a:solidFill>
                  <a:schemeClr val="tx1"/>
                </a:solidFill>
              </a:rPr>
              <a:t> </a:t>
            </a:r>
            <a:r>
              <a:rPr lang="en-IE" i="1" dirty="0" err="1">
                <a:solidFill>
                  <a:schemeClr val="tx1"/>
                </a:solidFill>
              </a:rPr>
              <a:t>comunidade</a:t>
            </a:r>
            <a:r>
              <a:rPr lang="en-IE" i="1" dirty="0">
                <a:solidFill>
                  <a:schemeClr val="tx1"/>
                </a:solidFill>
              </a:rPr>
              <a:t>.  </a:t>
            </a:r>
            <a:r>
              <a:rPr lang="en-IE" b="1" i="1" dirty="0" err="1">
                <a:solidFill>
                  <a:schemeClr val="tx1"/>
                </a:solidFill>
              </a:rPr>
              <a:t>Será</a:t>
            </a:r>
            <a:r>
              <a:rPr lang="en-IE" b="1" i="1" dirty="0">
                <a:solidFill>
                  <a:schemeClr val="tx1"/>
                </a:solidFill>
              </a:rPr>
              <a:t> que </a:t>
            </a:r>
            <a:r>
              <a:rPr lang="en-IE" b="1" i="1" dirty="0" err="1">
                <a:solidFill>
                  <a:schemeClr val="tx1"/>
                </a:solidFill>
              </a:rPr>
              <a:t>isto</a:t>
            </a:r>
            <a:r>
              <a:rPr lang="en-IE" b="1" i="1" dirty="0">
                <a:solidFill>
                  <a:schemeClr val="tx1"/>
                </a:solidFill>
              </a:rPr>
              <a:t> </a:t>
            </a:r>
            <a:r>
              <a:rPr lang="en-IE" b="1" i="1" dirty="0" err="1">
                <a:solidFill>
                  <a:schemeClr val="tx1"/>
                </a:solidFill>
              </a:rPr>
              <a:t>é</a:t>
            </a:r>
            <a:r>
              <a:rPr lang="en-IE" b="1" i="1" dirty="0">
                <a:solidFill>
                  <a:schemeClr val="tx1"/>
                </a:solidFill>
              </a:rPr>
              <a:t> </a:t>
            </a:r>
            <a:r>
              <a:rPr lang="en-IE" b="1" i="1" dirty="0" err="1">
                <a:solidFill>
                  <a:schemeClr val="tx1"/>
                </a:solidFill>
              </a:rPr>
              <a:t>satisfatório</a:t>
            </a:r>
            <a:r>
              <a:rPr lang="en-IE" b="1" i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AD874B-41D7-41A7-BCA1-A530FE31D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2575" y="477838"/>
            <a:ext cx="8689975" cy="696912"/>
          </a:xfrm>
        </p:spPr>
        <p:txBody>
          <a:bodyPr>
            <a:normAutofit fontScale="92500"/>
          </a:bodyPr>
          <a:lstStyle/>
          <a:p>
            <a:r>
              <a:rPr lang="en-IE" dirty="0"/>
              <a:t>O </a:t>
            </a:r>
            <a:r>
              <a:rPr lang="en-IE" dirty="0" err="1"/>
              <a:t>tipo</a:t>
            </a:r>
            <a:r>
              <a:rPr lang="en-IE" dirty="0"/>
              <a:t> de </a:t>
            </a:r>
            <a:r>
              <a:rPr lang="en-IE" dirty="0" err="1"/>
              <a:t>envolvimento</a:t>
            </a:r>
            <a:r>
              <a:rPr lang="en-IE" dirty="0"/>
              <a:t> </a:t>
            </a:r>
            <a:r>
              <a:rPr lang="en-IE" dirty="0" err="1"/>
              <a:t>juvenil</a:t>
            </a:r>
            <a:r>
              <a:rPr lang="en-IE" dirty="0"/>
              <a:t> que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deseja</a:t>
            </a:r>
            <a:r>
              <a:rPr lang="en-IE" dirty="0"/>
              <a:t>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55D06-33AF-4F76-B615-8A37E13B6FB6}"/>
              </a:ext>
            </a:extLst>
          </p:cNvPr>
          <p:cNvSpPr txBox="1"/>
          <p:nvPr/>
        </p:nvSpPr>
        <p:spPr>
          <a:xfrm>
            <a:off x="190217" y="1586937"/>
            <a:ext cx="2400584" cy="3416320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Imagine </a:t>
            </a:r>
            <a:r>
              <a:rPr lang="en-IE" sz="2400" dirty="0" err="1">
                <a:solidFill>
                  <a:schemeClr val="bg1"/>
                </a:solidFill>
              </a:rPr>
              <a:t>este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cenário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representado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frequentemente</a:t>
            </a:r>
            <a:r>
              <a:rPr lang="en-IE" sz="2400" dirty="0">
                <a:solidFill>
                  <a:schemeClr val="bg1"/>
                </a:solidFill>
              </a:rPr>
              <a:t> por </a:t>
            </a:r>
            <a:r>
              <a:rPr lang="en-IE" sz="2400" dirty="0" err="1">
                <a:solidFill>
                  <a:schemeClr val="bg1"/>
                </a:solidFill>
              </a:rPr>
              <a:t>grupos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comunitários</a:t>
            </a:r>
            <a:r>
              <a:rPr lang="en-IE" sz="2400" dirty="0">
                <a:solidFill>
                  <a:schemeClr val="bg1"/>
                </a:solidFill>
              </a:rPr>
              <a:t> com as </a:t>
            </a:r>
            <a:r>
              <a:rPr lang="en-IE" sz="2400" dirty="0" err="1">
                <a:solidFill>
                  <a:schemeClr val="bg1"/>
                </a:solidFill>
              </a:rPr>
              <a:t>melhores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intenções</a:t>
            </a:r>
            <a:r>
              <a:rPr lang="en-IE" sz="2400" dirty="0">
                <a:solidFill>
                  <a:schemeClr val="bg1"/>
                </a:solidFill>
              </a:rPr>
              <a:t> para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jovens</a:t>
            </a:r>
            <a:r>
              <a:rPr lang="en-IE" sz="2400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5DD4B-F411-4DCC-8642-A917C57C3655}"/>
              </a:ext>
            </a:extLst>
          </p:cNvPr>
          <p:cNvSpPr txBox="1"/>
          <p:nvPr/>
        </p:nvSpPr>
        <p:spPr>
          <a:xfrm>
            <a:off x="190217" y="6457950"/>
            <a:ext cx="657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Youth Community Engagement: A Recipe for Success – JCES (ua.edu)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95635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931" y="4453976"/>
            <a:ext cx="11545518" cy="1730666"/>
          </a:xfrm>
        </p:spPr>
        <p:txBody>
          <a:bodyPr>
            <a:normAutofit/>
          </a:bodyPr>
          <a:lstStyle/>
          <a:p>
            <a:r>
              <a:rPr lang="en-IE" dirty="0"/>
              <a:t>E </a:t>
            </a:r>
            <a:r>
              <a:rPr lang="en-IE" dirty="0" err="1"/>
              <a:t>como</a:t>
            </a:r>
            <a:r>
              <a:rPr lang="en-IE" dirty="0"/>
              <a:t> se </a:t>
            </a:r>
            <a:r>
              <a:rPr lang="en-IE" dirty="0" err="1"/>
              <a:t>avalia</a:t>
            </a:r>
            <a:r>
              <a:rPr lang="en-I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9690" y="3118047"/>
            <a:ext cx="11972619" cy="1513729"/>
          </a:xfrm>
        </p:spPr>
        <p:txBody>
          <a:bodyPr/>
          <a:lstStyle/>
          <a:p>
            <a:r>
              <a:rPr lang="en-US" sz="4800" dirty="0"/>
              <a:t>INTRODUÇÃO: COMO </a:t>
            </a:r>
            <a:r>
              <a:rPr lang="en-US" sz="4800" dirty="0" err="1"/>
              <a:t>É</a:t>
            </a:r>
            <a:r>
              <a:rPr lang="en-US" sz="4800" dirty="0"/>
              <a:t> QUE O SUCESSO DA REGENERAÇÃO COMUNITÁRIA OCORRE?</a:t>
            </a:r>
          </a:p>
        </p:txBody>
      </p:sp>
      <p:pic>
        <p:nvPicPr>
          <p:cNvPr id="7" name="Picture Placeholder 6" descr="A picture containing outdoor, grass, standing, person&#10;&#10;Description automatically generated">
            <a:extLst>
              <a:ext uri="{FF2B5EF4-FFF2-40B4-BE49-F238E27FC236}">
                <a16:creationId xmlns:a16="http://schemas.microsoft.com/office/drawing/2014/main" id="{F908E4A0-748D-43D9-B046-7C32E5C47B3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9597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1C8771-AF47-4FB8-9971-B4AE44AA2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25" y="137098"/>
            <a:ext cx="10439400" cy="697353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rgbClr val="68BBAF"/>
                </a:solidFill>
              </a:rPr>
              <a:t>8 </a:t>
            </a:r>
            <a:r>
              <a:rPr lang="en-IE" sz="3200" b="1" dirty="0" err="1">
                <a:solidFill>
                  <a:srgbClr val="68BBAF"/>
                </a:solidFill>
              </a:rPr>
              <a:t>Formas</a:t>
            </a:r>
            <a:r>
              <a:rPr lang="en-IE" sz="3200" b="1" dirty="0">
                <a:solidFill>
                  <a:srgbClr val="68BBAF"/>
                </a:solidFill>
              </a:rPr>
              <a:t> de </a:t>
            </a:r>
            <a:r>
              <a:rPr lang="en-IE" sz="3200" b="1" dirty="0" err="1">
                <a:solidFill>
                  <a:srgbClr val="68BBAF"/>
                </a:solidFill>
              </a:rPr>
              <a:t>Incentivar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os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Jovens</a:t>
            </a:r>
            <a:r>
              <a:rPr lang="en-IE" sz="3200" b="1" dirty="0">
                <a:solidFill>
                  <a:srgbClr val="68BBAF"/>
                </a:solidFill>
              </a:rPr>
              <a:t> a </a:t>
            </a:r>
            <a:r>
              <a:rPr lang="en-IE" sz="3200" b="1" dirty="0" err="1">
                <a:solidFill>
                  <a:srgbClr val="68BBAF"/>
                </a:solidFill>
              </a:rPr>
              <a:t>empenharem</a:t>
            </a:r>
            <a:r>
              <a:rPr lang="en-IE" sz="3200" b="1" dirty="0">
                <a:solidFill>
                  <a:srgbClr val="68BBAF"/>
                </a:solidFill>
              </a:rPr>
              <a:t>-se </a:t>
            </a:r>
            <a:r>
              <a:rPr lang="en-IE" sz="3200" b="1" dirty="0" err="1">
                <a:solidFill>
                  <a:srgbClr val="68BBAF"/>
                </a:solidFill>
              </a:rPr>
              <a:t>na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regeneração</a:t>
            </a:r>
            <a:r>
              <a:rPr lang="en-IE" sz="3200" b="1" dirty="0">
                <a:solidFill>
                  <a:srgbClr val="68BBAF"/>
                </a:solidFill>
              </a:rPr>
              <a:t> e </a:t>
            </a:r>
            <a:r>
              <a:rPr lang="en-IE" sz="3200" b="1" dirty="0" err="1">
                <a:solidFill>
                  <a:srgbClr val="68BBAF"/>
                </a:solidFill>
              </a:rPr>
              <a:t>desenvolvimento</a:t>
            </a:r>
            <a:r>
              <a:rPr lang="en-IE" sz="3200" b="1" dirty="0">
                <a:solidFill>
                  <a:srgbClr val="68BBAF"/>
                </a:solidFill>
              </a:rPr>
              <a:t> da </a:t>
            </a:r>
            <a:r>
              <a:rPr lang="en-IE" sz="3200" b="1" dirty="0" err="1">
                <a:solidFill>
                  <a:srgbClr val="68BBAF"/>
                </a:solidFill>
              </a:rPr>
              <a:t>comunidade</a:t>
            </a:r>
            <a:endParaRPr lang="en-IE" sz="3200" b="1" dirty="0">
              <a:solidFill>
                <a:srgbClr val="68BBA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6DDCE-3882-47CC-807E-02A3CBC5C2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48490"/>
            <a:ext cx="9877425" cy="5123735"/>
          </a:xfrm>
        </p:spPr>
        <p:txBody>
          <a:bodyPr/>
          <a:lstStyle/>
          <a:p>
            <a:pPr algn="just"/>
            <a:r>
              <a:rPr lang="en-US" sz="2200" dirty="0">
                <a:solidFill>
                  <a:srgbClr val="7F4182"/>
                </a:solidFill>
              </a:rPr>
              <a:t>1. SERVIÇO JOVEM: </a:t>
            </a:r>
            <a:r>
              <a:rPr lang="en-US" sz="2200" dirty="0" err="1"/>
              <a:t>voluntariado</a:t>
            </a:r>
            <a:r>
              <a:rPr lang="en-US" sz="2200" dirty="0"/>
              <a:t>, </a:t>
            </a:r>
            <a:r>
              <a:rPr lang="en-US" sz="2200" dirty="0" err="1"/>
              <a:t>serviço</a:t>
            </a:r>
            <a:r>
              <a:rPr lang="en-US" sz="2200" dirty="0"/>
              <a:t> </a:t>
            </a:r>
            <a:r>
              <a:rPr lang="en-US" sz="2200" dirty="0" err="1"/>
              <a:t>comunitário</a:t>
            </a:r>
            <a:r>
              <a:rPr lang="en-US" sz="2200" dirty="0"/>
              <a:t>, e </a:t>
            </a:r>
            <a:r>
              <a:rPr lang="en-US" sz="2200" dirty="0" err="1"/>
              <a:t>aprendizagem</a:t>
            </a:r>
            <a:r>
              <a:rPr lang="en-US" sz="2200" dirty="0"/>
              <a:t> </a:t>
            </a:r>
            <a:r>
              <a:rPr lang="en-US" sz="2200" dirty="0" err="1"/>
              <a:t>prática</a:t>
            </a:r>
            <a:r>
              <a:rPr lang="en-US" sz="2200" dirty="0"/>
              <a:t>.</a:t>
            </a:r>
          </a:p>
          <a:p>
            <a:pPr algn="just"/>
            <a:r>
              <a:rPr lang="en-US" sz="2200" dirty="0">
                <a:solidFill>
                  <a:srgbClr val="7F4182"/>
                </a:solidFill>
              </a:rPr>
              <a:t>2. LIDERANÇA JOVEM: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muitas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vezes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natureza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evolutiva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ajudam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jovens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adquirir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competências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para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compreender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abordar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as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questões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afetam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en-US" sz="2200" dirty="0">
                <a:solidFill>
                  <a:srgbClr val="7F4182"/>
                </a:solidFill>
              </a:rPr>
              <a:t>3. TOMADA DE DECISÃO DOS JOVENS:</a:t>
            </a:r>
            <a:r>
              <a:rPr lang="en-US" sz="2200" dirty="0"/>
              <a:t> </a:t>
            </a:r>
            <a:r>
              <a:rPr lang="en-US" sz="2200" dirty="0" err="1"/>
              <a:t>jovens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funções</a:t>
            </a:r>
            <a:r>
              <a:rPr lang="en-US" sz="2200" dirty="0"/>
              <a:t> de </a:t>
            </a:r>
            <a:r>
              <a:rPr lang="en-US" sz="2200" dirty="0" err="1"/>
              <a:t>liderança</a:t>
            </a:r>
            <a:r>
              <a:rPr lang="en-US" sz="2200" dirty="0"/>
              <a:t> </a:t>
            </a:r>
            <a:r>
              <a:rPr lang="en-US" sz="2200" dirty="0" err="1"/>
              <a:t>ou</a:t>
            </a:r>
            <a:r>
              <a:rPr lang="en-US" sz="2200" dirty="0"/>
              <a:t> outros cargos que </a:t>
            </a:r>
            <a:r>
              <a:rPr lang="en-US" sz="2200" dirty="0" err="1"/>
              <a:t>conduzam</a:t>
            </a:r>
            <a:r>
              <a:rPr lang="en-US" sz="2200" dirty="0"/>
              <a:t> </a:t>
            </a:r>
            <a:r>
              <a:rPr lang="en-US" sz="2200" dirty="0" err="1"/>
              <a:t>à</a:t>
            </a:r>
            <a:r>
              <a:rPr lang="en-US" sz="2200" dirty="0"/>
              <a:t> </a:t>
            </a:r>
            <a:r>
              <a:rPr lang="en-US" sz="2200" dirty="0" err="1"/>
              <a:t>tomada</a:t>
            </a:r>
            <a:r>
              <a:rPr lang="en-US" sz="2200" dirty="0"/>
              <a:t> de </a:t>
            </a:r>
            <a:r>
              <a:rPr lang="en-US" sz="2200" dirty="0" err="1"/>
              <a:t>decisões</a:t>
            </a:r>
            <a:r>
              <a:rPr lang="en-US" sz="2200" dirty="0"/>
              <a:t> </a:t>
            </a:r>
            <a:r>
              <a:rPr lang="en-US" sz="2200" dirty="0" err="1"/>
              <a:t>numa</a:t>
            </a:r>
            <a:r>
              <a:rPr lang="en-US" sz="2200" dirty="0"/>
              <a:t> </a:t>
            </a:r>
            <a:r>
              <a:rPr lang="en-US" sz="2200" dirty="0" err="1"/>
              <a:t>comunidade</a:t>
            </a:r>
            <a:r>
              <a:rPr lang="en-US" sz="2200" dirty="0"/>
              <a:t>. </a:t>
            </a:r>
          </a:p>
          <a:p>
            <a:pPr algn="just"/>
            <a:r>
              <a:rPr lang="en-US" sz="2200" dirty="0">
                <a:solidFill>
                  <a:srgbClr val="7F4182"/>
                </a:solidFill>
              </a:rPr>
              <a:t>4. FILANTROPIA JUVENIL: </a:t>
            </a:r>
            <a:r>
              <a:rPr lang="en-US" sz="2200" dirty="0" err="1"/>
              <a:t>conceder</a:t>
            </a:r>
            <a:r>
              <a:rPr lang="en-US" sz="2200" dirty="0"/>
              <a:t> o tempo e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recursos</a:t>
            </a:r>
            <a:r>
              <a:rPr lang="en-US" sz="2200" dirty="0"/>
              <a:t> para </a:t>
            </a:r>
            <a:r>
              <a:rPr lang="en-US" sz="2200" dirty="0" err="1"/>
              <a:t>benefício</a:t>
            </a:r>
            <a:r>
              <a:rPr lang="en-US" sz="2200" dirty="0"/>
              <a:t> de outros.</a:t>
            </a:r>
          </a:p>
          <a:p>
            <a:pPr algn="just"/>
            <a:r>
              <a:rPr lang="en-US" sz="2200" dirty="0">
                <a:solidFill>
                  <a:srgbClr val="7F4182"/>
                </a:solidFill>
              </a:rPr>
              <a:t>5. ENVOLVIMENTO POLÍTICO DOS JOVENS: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jovens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envolvidos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assuntos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cívicos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políticos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en-US" sz="2200" dirty="0">
                <a:solidFill>
                  <a:srgbClr val="7F4182"/>
                </a:solidFill>
              </a:rPr>
              <a:t>6. ORGANIZAÇÃO JOVEM: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organização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ativismo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comunitário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en-US" sz="2200" dirty="0">
                <a:solidFill>
                  <a:srgbClr val="7F4182"/>
                </a:solidFill>
              </a:rPr>
              <a:t>7. MEDIA JOVEM: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desenvolvida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disseminada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por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jovens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en-US" sz="2200" dirty="0">
                <a:solidFill>
                  <a:srgbClr val="7F4182"/>
                </a:solidFill>
              </a:rPr>
              <a:t>8.AVALIAÇÃO E INVESTIGAÇÃO DOS JOVENS: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jovens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interessados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na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investigação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sistemática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questões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afetam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às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suas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2">
                    <a:lumMod val="50000"/>
                  </a:schemeClr>
                </a:solidFill>
              </a:rPr>
              <a:t>comunidades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algn="just"/>
            <a:endParaRPr lang="en-US" sz="2200" dirty="0"/>
          </a:p>
          <a:p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2556233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249ED3-F805-4574-8BFE-9C9F466BD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467" y="2214447"/>
            <a:ext cx="2672815" cy="3794468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adultos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encorajam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apoiam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jovens</a:t>
            </a:r>
            <a:r>
              <a:rPr lang="en-IE" dirty="0">
                <a:solidFill>
                  <a:schemeClr val="bg1"/>
                </a:solidFill>
              </a:rPr>
              <a:t>, e </a:t>
            </a:r>
            <a:r>
              <a:rPr lang="en-IE" dirty="0" err="1">
                <a:solidFill>
                  <a:schemeClr val="bg1"/>
                </a:solidFill>
              </a:rPr>
              <a:t>permitem-lhes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assumir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gradualmente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liderança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cada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vez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mais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ativa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93C4B-89B7-42F3-9794-10E252E7F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3611" y="876300"/>
            <a:ext cx="2672815" cy="2838450"/>
          </a:xfrm>
          <a:solidFill>
            <a:srgbClr val="AB5AB0"/>
          </a:solidFill>
        </p:spPr>
        <p:txBody>
          <a:bodyPr>
            <a:normAutofit lnSpcReduction="1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jovens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têm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sentir</a:t>
            </a:r>
            <a:r>
              <a:rPr lang="en-IE" dirty="0">
                <a:solidFill>
                  <a:schemeClr val="bg1"/>
                </a:solidFill>
              </a:rPr>
              <a:t> que </a:t>
            </a:r>
            <a:r>
              <a:rPr lang="en-IE" dirty="0" err="1">
                <a:solidFill>
                  <a:schemeClr val="bg1"/>
                </a:solidFill>
              </a:rPr>
              <a:t>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seus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esforços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são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valorizados</a:t>
            </a:r>
            <a:r>
              <a:rPr lang="en-IE" dirty="0">
                <a:solidFill>
                  <a:schemeClr val="bg1"/>
                </a:solidFill>
              </a:rPr>
              <a:t> e que </a:t>
            </a:r>
            <a:r>
              <a:rPr lang="en-IE" dirty="0" err="1">
                <a:solidFill>
                  <a:schemeClr val="bg1"/>
                </a:solidFill>
              </a:rPr>
              <a:t>fazem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diferença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ou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é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provável</a:t>
            </a:r>
            <a:r>
              <a:rPr lang="en-IE" dirty="0">
                <a:solidFill>
                  <a:schemeClr val="bg1"/>
                </a:solidFill>
              </a:rPr>
              <a:t> que se </a:t>
            </a:r>
            <a:r>
              <a:rPr lang="en-IE" dirty="0" err="1">
                <a:solidFill>
                  <a:schemeClr val="bg1"/>
                </a:solidFill>
              </a:rPr>
              <a:t>afastem</a:t>
            </a:r>
            <a:r>
              <a:rPr lang="en-IE" dirty="0">
                <a:solidFill>
                  <a:schemeClr val="bg1"/>
                </a:solidFill>
              </a:rPr>
              <a:t> das </a:t>
            </a:r>
            <a:r>
              <a:rPr lang="en-IE" dirty="0" err="1">
                <a:solidFill>
                  <a:schemeClr val="bg1"/>
                </a:solidFill>
              </a:rPr>
              <a:t>parcerias</a:t>
            </a:r>
            <a:r>
              <a:rPr lang="en-IE" dirty="0">
                <a:solidFill>
                  <a:schemeClr val="bg1"/>
                </a:solidFill>
              </a:rPr>
              <a:t> entre </a:t>
            </a:r>
            <a:r>
              <a:rPr lang="en-IE" dirty="0" err="1">
                <a:solidFill>
                  <a:schemeClr val="bg1"/>
                </a:solidFill>
              </a:rPr>
              <a:t>jovens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adultos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38946-387D-47FD-AE2D-5FB84BB09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15112" y="2314575"/>
            <a:ext cx="2672815" cy="3453754"/>
          </a:xfrm>
          <a:solidFill>
            <a:srgbClr val="7F4182"/>
          </a:solidFill>
        </p:spPr>
        <p:txBody>
          <a:bodyPr>
            <a:normAutofit lnSpcReduction="1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Crie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oportunidades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jovens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adultos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investigarem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discutirem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avaliarem</a:t>
            </a:r>
            <a:r>
              <a:rPr lang="en-IE" dirty="0">
                <a:solidFill>
                  <a:schemeClr val="bg1"/>
                </a:solidFill>
              </a:rPr>
              <a:t> as </a:t>
            </a:r>
            <a:r>
              <a:rPr lang="en-IE" dirty="0" err="1">
                <a:solidFill>
                  <a:schemeClr val="bg1"/>
                </a:solidFill>
              </a:rPr>
              <a:t>preocupações</a:t>
            </a:r>
            <a:r>
              <a:rPr lang="en-IE" dirty="0">
                <a:solidFill>
                  <a:schemeClr val="bg1"/>
                </a:solidFill>
              </a:rPr>
              <a:t> reais que </a:t>
            </a:r>
            <a:r>
              <a:rPr lang="en-IE" dirty="0" err="1">
                <a:solidFill>
                  <a:schemeClr val="bg1"/>
                </a:solidFill>
              </a:rPr>
              <a:t>afetem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sua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comunidade</a:t>
            </a:r>
            <a:r>
              <a:rPr lang="en-IE" dirty="0">
                <a:solidFill>
                  <a:schemeClr val="bg1"/>
                </a:solidFill>
              </a:rPr>
              <a:t>, e </a:t>
            </a:r>
            <a:r>
              <a:rPr lang="en-IE" dirty="0" err="1">
                <a:solidFill>
                  <a:schemeClr val="bg1"/>
                </a:solidFill>
              </a:rPr>
              <a:t>crie</a:t>
            </a:r>
            <a:r>
              <a:rPr lang="en-IE" dirty="0">
                <a:solidFill>
                  <a:schemeClr val="bg1"/>
                </a:solidFill>
              </a:rPr>
              <a:t> um </a:t>
            </a:r>
            <a:r>
              <a:rPr lang="en-IE" dirty="0" err="1">
                <a:solidFill>
                  <a:schemeClr val="bg1"/>
                </a:solidFill>
              </a:rPr>
              <a:t>plano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ação</a:t>
            </a:r>
            <a:r>
              <a:rPr lang="en-IE" dirty="0">
                <a:solidFill>
                  <a:schemeClr val="bg1"/>
                </a:solidFill>
              </a:rPr>
              <a:t> para a </a:t>
            </a:r>
            <a:r>
              <a:rPr lang="en-IE" dirty="0" err="1">
                <a:solidFill>
                  <a:schemeClr val="bg1"/>
                </a:solidFill>
              </a:rPr>
              <a:t>mudança</a:t>
            </a:r>
            <a:r>
              <a:rPr lang="en-IE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397276-600F-4659-8F3E-726DCAA5E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68395" y="251471"/>
            <a:ext cx="2672815" cy="3453754"/>
          </a:xfrm>
          <a:solidFill>
            <a:srgbClr val="A3CEC2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Crie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oportunidades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jovens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membros</a:t>
            </a:r>
            <a:r>
              <a:rPr lang="en-IE" dirty="0">
                <a:solidFill>
                  <a:schemeClr val="bg1"/>
                </a:solidFill>
              </a:rPr>
              <a:t> co-</a:t>
            </a:r>
            <a:r>
              <a:rPr lang="en-IE" dirty="0" err="1">
                <a:solidFill>
                  <a:schemeClr val="bg1"/>
                </a:solidFill>
              </a:rPr>
              <a:t>líderem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reuniões</a:t>
            </a:r>
            <a:r>
              <a:rPr lang="en-IE" dirty="0">
                <a:solidFill>
                  <a:schemeClr val="bg1"/>
                </a:solidFill>
              </a:rPr>
              <a:t>, e </a:t>
            </a:r>
            <a:r>
              <a:rPr lang="en-IE" dirty="0" err="1">
                <a:solidFill>
                  <a:schemeClr val="bg1"/>
                </a:solidFill>
              </a:rPr>
              <a:t>contribuam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frequente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ponderadamente</a:t>
            </a:r>
            <a:r>
              <a:rPr lang="en-IE" dirty="0">
                <a:solidFill>
                  <a:schemeClr val="bg1"/>
                </a:solidFill>
              </a:rPr>
              <a:t> para as conversas, e co-</a:t>
            </a:r>
            <a:r>
              <a:rPr lang="en-IE" dirty="0" err="1">
                <a:solidFill>
                  <a:schemeClr val="bg1"/>
                </a:solidFill>
              </a:rPr>
              <a:t>desenhem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projetos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regeneração</a:t>
            </a:r>
            <a:r>
              <a:rPr lang="en-IE" dirty="0">
                <a:solidFill>
                  <a:schemeClr val="bg1"/>
                </a:solidFill>
              </a:rPr>
              <a:t> que </a:t>
            </a:r>
            <a:r>
              <a:rPr lang="en-IE" dirty="0" err="1">
                <a:solidFill>
                  <a:schemeClr val="bg1"/>
                </a:solidFill>
              </a:rPr>
              <a:t>moldarão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seu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futuro</a:t>
            </a:r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7" name="Picture 6" descr="A silhouette of a person&#10;&#10;Description automatically generated">
            <a:extLst>
              <a:ext uri="{FF2B5EF4-FFF2-40B4-BE49-F238E27FC236}">
                <a16:creationId xmlns:a16="http://schemas.microsoft.com/office/drawing/2014/main" id="{B7B742CA-5ABB-4F18-9955-FF1F8F819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18409" y="3875235"/>
            <a:ext cx="2524125" cy="1893094"/>
          </a:xfrm>
          <a:prstGeom prst="rect">
            <a:avLst/>
          </a:prstGeom>
        </p:spPr>
      </p:pic>
      <p:pic>
        <p:nvPicPr>
          <p:cNvPr id="10" name="Picture 9" descr="A sign on a wooden pole&#10;&#10;Description automatically generated">
            <a:extLst>
              <a:ext uri="{FF2B5EF4-FFF2-40B4-BE49-F238E27FC236}">
                <a16:creationId xmlns:a16="http://schemas.microsoft.com/office/drawing/2014/main" id="{4B31B692-F625-431E-86AA-ABFF51B8F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48424" y="322146"/>
            <a:ext cx="1882775" cy="1882775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A58D2D-93FB-48B7-B116-736B96287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60505" y="3828736"/>
            <a:ext cx="2844801" cy="1895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4ECFEA-974C-4FED-9C80-D3CBAD2ACC96}"/>
              </a:ext>
            </a:extLst>
          </p:cNvPr>
          <p:cNvSpPr txBox="1"/>
          <p:nvPr/>
        </p:nvSpPr>
        <p:spPr>
          <a:xfrm>
            <a:off x="0" y="197859"/>
            <a:ext cx="2711613" cy="1938992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DICAS PARA ENVOLVER OS JOVENS NA REGENERAÇÃO DA COMUNIDADE</a:t>
            </a:r>
          </a:p>
        </p:txBody>
      </p:sp>
    </p:spTree>
    <p:extLst>
      <p:ext uri="{BB962C8B-B14F-4D97-AF65-F5344CB8AC3E}">
        <p14:creationId xmlns:p14="http://schemas.microsoft.com/office/powerpoint/2010/main" val="1121001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8B0946-2EF8-49DB-A386-3E343CAFBE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575" y="65685"/>
            <a:ext cx="5753100" cy="1084492"/>
          </a:xfrm>
        </p:spPr>
        <p:txBody>
          <a:bodyPr>
            <a:normAutofit fontScale="92500"/>
          </a:bodyPr>
          <a:lstStyle/>
          <a:p>
            <a:r>
              <a:rPr lang="en-IE" dirty="0"/>
              <a:t>O </a:t>
            </a:r>
            <a:r>
              <a:rPr lang="en-IE" dirty="0" err="1"/>
              <a:t>Papel</a:t>
            </a:r>
            <a:r>
              <a:rPr lang="en-IE" dirty="0"/>
              <a:t> dos </a:t>
            </a:r>
            <a:r>
              <a:rPr lang="en-IE" dirty="0" err="1"/>
              <a:t>Voluntários</a:t>
            </a:r>
            <a:r>
              <a:rPr lang="en-IE" dirty="0"/>
              <a:t> no </a:t>
            </a:r>
            <a:r>
              <a:rPr lang="en-IE" dirty="0" err="1"/>
              <a:t>Desenvolvimento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51CDE-5AE2-41DE-BFE9-A8899690CA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900" y="1215861"/>
            <a:ext cx="6410325" cy="5044261"/>
          </a:xfrm>
        </p:spPr>
        <p:txBody>
          <a:bodyPr/>
          <a:lstStyle/>
          <a:p>
            <a:pPr algn="just"/>
            <a:r>
              <a:rPr lang="en-IE" sz="2300" dirty="0"/>
              <a:t>De </a:t>
            </a:r>
            <a:r>
              <a:rPr lang="en-IE" sz="2300" dirty="0" err="1"/>
              <a:t>acordo</a:t>
            </a:r>
            <a:r>
              <a:rPr lang="en-IE" sz="2300" dirty="0"/>
              <a:t> com a ONU, o </a:t>
            </a:r>
            <a:r>
              <a:rPr lang="en-IE" sz="2300" dirty="0" err="1"/>
              <a:t>voluntariado</a:t>
            </a:r>
            <a:r>
              <a:rPr lang="en-IE" sz="2300" dirty="0"/>
              <a:t> </a:t>
            </a:r>
            <a:r>
              <a:rPr lang="en-IE" sz="2300" dirty="0" err="1"/>
              <a:t>reforça</a:t>
            </a:r>
            <a:r>
              <a:rPr lang="en-IE" sz="2300" dirty="0"/>
              <a:t> o </a:t>
            </a:r>
            <a:r>
              <a:rPr lang="en-IE" sz="2300" dirty="0" err="1"/>
              <a:t>envolvimento</a:t>
            </a:r>
            <a:r>
              <a:rPr lang="en-IE" sz="2300" dirty="0"/>
              <a:t> </a:t>
            </a:r>
            <a:r>
              <a:rPr lang="en-IE" sz="2300" dirty="0" err="1"/>
              <a:t>cívico</a:t>
            </a:r>
            <a:r>
              <a:rPr lang="en-IE" sz="2300" dirty="0"/>
              <a:t>, </a:t>
            </a:r>
            <a:r>
              <a:rPr lang="en-IE" sz="2300" dirty="0" err="1"/>
              <a:t>salvaguarda</a:t>
            </a:r>
            <a:r>
              <a:rPr lang="en-IE" sz="2300" dirty="0"/>
              <a:t> a </a:t>
            </a:r>
            <a:r>
              <a:rPr lang="en-IE" sz="2300" dirty="0" err="1"/>
              <a:t>inclusão</a:t>
            </a:r>
            <a:r>
              <a:rPr lang="en-IE" sz="2300" dirty="0"/>
              <a:t> social, </a:t>
            </a:r>
            <a:r>
              <a:rPr lang="en-IE" sz="2300" dirty="0" err="1"/>
              <a:t>aprofunda</a:t>
            </a:r>
            <a:r>
              <a:rPr lang="en-IE" sz="2300" dirty="0"/>
              <a:t> a </a:t>
            </a:r>
            <a:r>
              <a:rPr lang="en-IE" sz="2300" dirty="0" err="1"/>
              <a:t>solidariedade</a:t>
            </a:r>
            <a:r>
              <a:rPr lang="en-IE" sz="2300" dirty="0"/>
              <a:t> e </a:t>
            </a:r>
            <a:r>
              <a:rPr lang="en-IE" sz="2300" dirty="0" err="1"/>
              <a:t>consolida</a:t>
            </a:r>
            <a:r>
              <a:rPr lang="en-IE" sz="2300" dirty="0"/>
              <a:t> a </a:t>
            </a:r>
            <a:r>
              <a:rPr lang="en-IE" sz="2300" dirty="0" err="1"/>
              <a:t>apropriação</a:t>
            </a:r>
            <a:r>
              <a:rPr lang="en-IE" sz="2300" dirty="0"/>
              <a:t> dos </a:t>
            </a:r>
            <a:r>
              <a:rPr lang="en-IE" sz="2300" dirty="0" err="1"/>
              <a:t>resultados</a:t>
            </a:r>
            <a:r>
              <a:rPr lang="en-IE" sz="2300" dirty="0"/>
              <a:t> no </a:t>
            </a:r>
            <a:r>
              <a:rPr lang="en-IE" sz="2300" dirty="0" err="1"/>
              <a:t>âmbito</a:t>
            </a:r>
            <a:r>
              <a:rPr lang="en-IE" sz="2300" dirty="0"/>
              <a:t> do </a:t>
            </a:r>
            <a:r>
              <a:rPr lang="en-IE" sz="2300" dirty="0" err="1"/>
              <a:t>desenvolvimento</a:t>
            </a:r>
            <a:r>
              <a:rPr lang="en-IE" sz="2300" dirty="0"/>
              <a:t>. </a:t>
            </a:r>
            <a:r>
              <a:rPr lang="en-IE" sz="2300" dirty="0" err="1"/>
              <a:t>Afirma-nos</a:t>
            </a:r>
            <a:r>
              <a:rPr lang="en-IE" sz="2300" dirty="0"/>
              <a:t> que o </a:t>
            </a:r>
            <a:r>
              <a:rPr lang="en-IE" sz="2300" dirty="0" err="1"/>
              <a:t>voluntariado</a:t>
            </a:r>
            <a:r>
              <a:rPr lang="en-IE" sz="2300" dirty="0"/>
              <a:t> </a:t>
            </a:r>
            <a:r>
              <a:rPr lang="en-IE" sz="2300" dirty="0" err="1"/>
              <a:t>tem</a:t>
            </a:r>
            <a:r>
              <a:rPr lang="en-IE" sz="2300" dirty="0"/>
              <a:t> um </a:t>
            </a:r>
            <a:r>
              <a:rPr lang="en-IE" sz="2300" dirty="0" err="1"/>
              <a:t>efeito</a:t>
            </a:r>
            <a:r>
              <a:rPr lang="en-IE" sz="2300" dirty="0"/>
              <a:t> de </a:t>
            </a:r>
            <a:r>
              <a:rPr lang="en-IE" sz="2300" dirty="0" err="1"/>
              <a:t>multiplicação</a:t>
            </a:r>
            <a:r>
              <a:rPr lang="en-IE" sz="2300" dirty="0"/>
              <a:t> e que </a:t>
            </a:r>
            <a:r>
              <a:rPr lang="en-IE" sz="2300" dirty="0" err="1"/>
              <a:t>inspira</a:t>
            </a:r>
            <a:r>
              <a:rPr lang="en-IE" sz="2300" dirty="0"/>
              <a:t> outros, </a:t>
            </a:r>
            <a:r>
              <a:rPr lang="en-IE" sz="2300" dirty="0" err="1"/>
              <a:t>promovendo</a:t>
            </a:r>
            <a:r>
              <a:rPr lang="en-IE" sz="2300" dirty="0"/>
              <a:t> as </a:t>
            </a:r>
            <a:r>
              <a:rPr lang="en-IE" sz="2300" dirty="0" err="1"/>
              <a:t>transformações</a:t>
            </a:r>
            <a:r>
              <a:rPr lang="en-IE" sz="2300" dirty="0"/>
              <a:t> </a:t>
            </a:r>
            <a:r>
              <a:rPr lang="en-IE" sz="2300" dirty="0" err="1"/>
              <a:t>necessárias</a:t>
            </a:r>
            <a:r>
              <a:rPr lang="en-IE" sz="2300" dirty="0"/>
              <a:t> para que </a:t>
            </a:r>
            <a:r>
              <a:rPr lang="en-IE" sz="2300" dirty="0" err="1"/>
              <a:t>os</a:t>
            </a:r>
            <a:r>
              <a:rPr lang="en-IE" sz="2300" dirty="0"/>
              <a:t> ODS se </a:t>
            </a:r>
            <a:r>
              <a:rPr lang="en-IE" sz="2300" dirty="0" err="1"/>
              <a:t>enraízem</a:t>
            </a:r>
            <a:r>
              <a:rPr lang="en-IE" sz="2300" dirty="0"/>
              <a:t> </a:t>
            </a:r>
            <a:r>
              <a:rPr lang="en-IE" sz="2300" dirty="0" err="1"/>
              <a:t>nas</a:t>
            </a:r>
            <a:r>
              <a:rPr lang="en-IE" sz="2300" dirty="0"/>
              <a:t> </a:t>
            </a:r>
            <a:r>
              <a:rPr lang="en-IE" sz="2300" dirty="0" err="1"/>
              <a:t>comunidades</a:t>
            </a:r>
            <a:r>
              <a:rPr lang="en-IE" sz="2300" dirty="0"/>
              <a:t>.</a:t>
            </a:r>
          </a:p>
          <a:p>
            <a:pPr algn="just"/>
            <a:r>
              <a:rPr lang="en-IE" sz="2300" dirty="0"/>
              <a:t>O </a:t>
            </a:r>
            <a:r>
              <a:rPr lang="en-IE" sz="2300" dirty="0" err="1"/>
              <a:t>voluntariado</a:t>
            </a:r>
            <a:r>
              <a:rPr lang="en-IE" sz="2300" dirty="0"/>
              <a:t> </a:t>
            </a:r>
            <a:r>
              <a:rPr lang="en-IE" sz="2300" dirty="0" err="1"/>
              <a:t>é</a:t>
            </a:r>
            <a:r>
              <a:rPr lang="en-IE" sz="2300" dirty="0"/>
              <a:t> um </a:t>
            </a:r>
            <a:r>
              <a:rPr lang="en-IE" sz="2300" dirty="0" err="1"/>
              <a:t>veículo</a:t>
            </a:r>
            <a:r>
              <a:rPr lang="en-IE" sz="2300" dirty="0"/>
              <a:t> </a:t>
            </a:r>
            <a:r>
              <a:rPr lang="en-IE" sz="2300" dirty="0" err="1"/>
              <a:t>importante</a:t>
            </a:r>
            <a:r>
              <a:rPr lang="en-IE" sz="2300" dirty="0"/>
              <a:t> para o </a:t>
            </a:r>
            <a:r>
              <a:rPr lang="en-IE" sz="2300" dirty="0" err="1"/>
              <a:t>desenvolvimento</a:t>
            </a:r>
            <a:r>
              <a:rPr lang="en-IE" sz="2300" dirty="0"/>
              <a:t> </a:t>
            </a:r>
            <a:r>
              <a:rPr lang="en-IE" sz="2300" dirty="0" err="1"/>
              <a:t>sustentável</a:t>
            </a:r>
            <a:r>
              <a:rPr lang="en-IE" sz="2300" dirty="0"/>
              <a:t>. O </a:t>
            </a:r>
            <a:r>
              <a:rPr lang="en-IE" sz="2300" dirty="0" err="1"/>
              <a:t>voluntariado</a:t>
            </a:r>
            <a:r>
              <a:rPr lang="en-IE" sz="2300" dirty="0"/>
              <a:t> </a:t>
            </a:r>
            <a:r>
              <a:rPr lang="en-IE" sz="2300" dirty="0" err="1"/>
              <a:t>permite</a:t>
            </a:r>
            <a:r>
              <a:rPr lang="en-IE" sz="2300" dirty="0"/>
              <a:t> que as </a:t>
            </a:r>
            <a:r>
              <a:rPr lang="en-IE" sz="2300" dirty="0" err="1"/>
              <a:t>pessoas</a:t>
            </a:r>
            <a:r>
              <a:rPr lang="en-IE" sz="2300" dirty="0"/>
              <a:t> e as </a:t>
            </a:r>
            <a:r>
              <a:rPr lang="en-IE" sz="2300" dirty="0" err="1"/>
              <a:t>comunidades</a:t>
            </a:r>
            <a:r>
              <a:rPr lang="en-IE" sz="2300" dirty="0"/>
              <a:t> </a:t>
            </a:r>
            <a:r>
              <a:rPr lang="en-IE" sz="2300" dirty="0" err="1"/>
              <a:t>participem</a:t>
            </a:r>
            <a:r>
              <a:rPr lang="en-IE" sz="2300" dirty="0"/>
              <a:t> no </a:t>
            </a:r>
            <a:r>
              <a:rPr lang="en-IE" sz="2300" dirty="0" err="1"/>
              <a:t>seu</a:t>
            </a:r>
            <a:r>
              <a:rPr lang="en-IE" sz="2300" dirty="0"/>
              <a:t> </a:t>
            </a:r>
            <a:r>
              <a:rPr lang="en-IE" sz="2300" dirty="0" err="1"/>
              <a:t>próprio</a:t>
            </a:r>
            <a:r>
              <a:rPr lang="en-IE" sz="2300" dirty="0"/>
              <a:t> </a:t>
            </a:r>
            <a:r>
              <a:rPr lang="en-IE" sz="2300" dirty="0" err="1"/>
              <a:t>crescimento</a:t>
            </a:r>
            <a:r>
              <a:rPr lang="en-IE" sz="2300" dirty="0"/>
              <a:t>. </a:t>
            </a:r>
            <a:r>
              <a:rPr lang="en-IE" sz="2300" dirty="0" err="1"/>
              <a:t>Através</a:t>
            </a:r>
            <a:r>
              <a:rPr lang="en-IE" sz="2300" dirty="0"/>
              <a:t> do </a:t>
            </a:r>
            <a:r>
              <a:rPr lang="en-IE" sz="2300" dirty="0" err="1"/>
              <a:t>voluntariado</a:t>
            </a:r>
            <a:r>
              <a:rPr lang="en-IE" sz="2300" dirty="0"/>
              <a:t>,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cidadãos</a:t>
            </a:r>
            <a:r>
              <a:rPr lang="en-IE" sz="2300" dirty="0"/>
              <a:t> </a:t>
            </a:r>
            <a:r>
              <a:rPr lang="en-IE" sz="2300" dirty="0" err="1"/>
              <a:t>constroem</a:t>
            </a:r>
            <a:r>
              <a:rPr lang="en-IE" sz="2300" dirty="0"/>
              <a:t> a </a:t>
            </a:r>
            <a:r>
              <a:rPr lang="en-IE" sz="2300" dirty="0" err="1"/>
              <a:t>sua</a:t>
            </a:r>
            <a:r>
              <a:rPr lang="en-IE" sz="2300" dirty="0"/>
              <a:t> </a:t>
            </a:r>
            <a:r>
              <a:rPr lang="en-IE" sz="2300" dirty="0" err="1"/>
              <a:t>resiliência</a:t>
            </a:r>
            <a:r>
              <a:rPr lang="en-IE" sz="2300" dirty="0"/>
              <a:t>, </a:t>
            </a:r>
            <a:r>
              <a:rPr lang="en-IE" sz="2300" dirty="0" err="1"/>
              <a:t>aumentam</a:t>
            </a:r>
            <a:r>
              <a:rPr lang="en-IE" sz="2300" dirty="0"/>
              <a:t> a </a:t>
            </a:r>
            <a:r>
              <a:rPr lang="en-IE" sz="2300" dirty="0" err="1"/>
              <a:t>sua</a:t>
            </a:r>
            <a:r>
              <a:rPr lang="en-IE" sz="2300" dirty="0"/>
              <a:t> base de </a:t>
            </a:r>
            <a:r>
              <a:rPr lang="en-IE" sz="2300" dirty="0" err="1"/>
              <a:t>conhecimentos</a:t>
            </a:r>
            <a:r>
              <a:rPr lang="en-IE" sz="2300" dirty="0"/>
              <a:t> e </a:t>
            </a:r>
            <a:r>
              <a:rPr lang="en-IE" sz="2300" dirty="0" err="1"/>
              <a:t>ganham</a:t>
            </a:r>
            <a:r>
              <a:rPr lang="en-IE" sz="2300" dirty="0"/>
              <a:t> um </a:t>
            </a:r>
            <a:r>
              <a:rPr lang="en-IE" sz="2300" dirty="0" err="1"/>
              <a:t>sentido</a:t>
            </a:r>
            <a:r>
              <a:rPr lang="en-IE" sz="2300" dirty="0"/>
              <a:t> de </a:t>
            </a:r>
            <a:r>
              <a:rPr lang="en-IE" sz="2300" dirty="0" err="1"/>
              <a:t>responsabilidade</a:t>
            </a:r>
            <a:r>
              <a:rPr lang="en-IE" sz="2300" dirty="0"/>
              <a:t> pela </a:t>
            </a:r>
            <a:r>
              <a:rPr lang="en-IE" sz="2300" dirty="0" err="1"/>
              <a:t>sua</a:t>
            </a:r>
            <a:r>
              <a:rPr lang="en-IE" sz="2300" dirty="0"/>
              <a:t> </a:t>
            </a:r>
            <a:r>
              <a:rPr lang="en-IE" sz="2300" dirty="0" err="1"/>
              <a:t>própria</a:t>
            </a:r>
            <a:r>
              <a:rPr lang="en-IE" sz="2300" dirty="0"/>
              <a:t> </a:t>
            </a:r>
            <a:r>
              <a:rPr lang="en-IE" sz="2300" dirty="0" err="1"/>
              <a:t>comunidade</a:t>
            </a:r>
            <a:r>
              <a:rPr lang="en-IE" sz="2300" dirty="0"/>
              <a:t>.</a:t>
            </a:r>
          </a:p>
        </p:txBody>
      </p:sp>
      <p:pic>
        <p:nvPicPr>
          <p:cNvPr id="7" name="Picture Placeholder 6" descr="A group of people sitting in the grass&#10;&#10;Description automatically generated">
            <a:extLst>
              <a:ext uri="{FF2B5EF4-FFF2-40B4-BE49-F238E27FC236}">
                <a16:creationId xmlns:a16="http://schemas.microsoft.com/office/drawing/2014/main" id="{C31700E8-D542-427B-A48D-02213588928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88E1B-C8A4-4C24-9E3E-84B0B924535C}"/>
              </a:ext>
            </a:extLst>
          </p:cNvPr>
          <p:cNvSpPr txBox="1"/>
          <p:nvPr/>
        </p:nvSpPr>
        <p:spPr>
          <a:xfrm>
            <a:off x="6082195" y="6858000"/>
            <a:ext cx="6109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 dirty="0">
                <a:hlinkClick r:id="rId3" tooltip="https://commons.wikimedia.org/wiki/File:Volunteerism_and_Community_Service_in_Ukraine_Photo_Contest,_Sept-Nov,_2013_(11416365285).jpg"/>
              </a:rPr>
              <a:t>Esta foto</a:t>
            </a:r>
            <a:r>
              <a:rPr lang="en-IE" sz="900" dirty="0"/>
              <a:t> </a:t>
            </a:r>
            <a:r>
              <a:rPr lang="en-IE" sz="900" dirty="0" err="1"/>
              <a:t>é</a:t>
            </a:r>
            <a:r>
              <a:rPr lang="en-IE" sz="900" dirty="0"/>
              <a:t> de um </a:t>
            </a:r>
            <a:r>
              <a:rPr lang="en-IE" sz="900" dirty="0" err="1"/>
              <a:t>autor</a:t>
            </a:r>
            <a:r>
              <a:rPr lang="en-IE" sz="900" dirty="0"/>
              <a:t> </a:t>
            </a:r>
            <a:r>
              <a:rPr lang="en-IE" sz="900" dirty="0" err="1"/>
              <a:t>desconhecido</a:t>
            </a:r>
            <a:r>
              <a:rPr lang="en-IE" sz="900" dirty="0"/>
              <a:t>  e </a:t>
            </a:r>
            <a:r>
              <a:rPr lang="en-IE" sz="900" dirty="0" err="1"/>
              <a:t>é</a:t>
            </a:r>
            <a:r>
              <a:rPr lang="en-IE" sz="900" dirty="0"/>
              <a:t> </a:t>
            </a:r>
            <a:r>
              <a:rPr lang="en-IE" sz="900" dirty="0" err="1"/>
              <a:t>licenciada</a:t>
            </a:r>
            <a:r>
              <a:rPr lang="en-IE" sz="900" dirty="0"/>
              <a:t> </a:t>
            </a:r>
            <a:r>
              <a:rPr lang="en-IE" sz="900" dirty="0" err="1"/>
              <a:t>areavés</a:t>
            </a:r>
            <a:r>
              <a:rPr lang="en-IE" sz="900" dirty="0"/>
              <a:t> do  </a:t>
            </a:r>
            <a:r>
              <a:rPr lang="en-IE" sz="900" dirty="0">
                <a:hlinkClick r:id="rId4" tooltip="https://creativecommons.org/licenses/by-sa/3.0/"/>
              </a:rPr>
              <a:t>CC BY-SA</a:t>
            </a:r>
            <a:endParaRPr lang="en-IE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873A3-6222-4E12-8A92-2AB74ADECE47}"/>
              </a:ext>
            </a:extLst>
          </p:cNvPr>
          <p:cNvSpPr txBox="1"/>
          <p:nvPr/>
        </p:nvSpPr>
        <p:spPr>
          <a:xfrm>
            <a:off x="3176392" y="6311258"/>
            <a:ext cx="6234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/>
              </a:rPr>
              <a:t>Voluntariado e os ODS | UNV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86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82833" y="1591464"/>
            <a:ext cx="8558469" cy="5037935"/>
          </a:xfrm>
        </p:spPr>
        <p:txBody>
          <a:bodyPr>
            <a:noAutofit/>
          </a:bodyPr>
          <a:lstStyle/>
          <a:p>
            <a:pPr algn="ctr"/>
            <a:endParaRPr lang="en-GB" sz="2800" dirty="0"/>
          </a:p>
          <a:p>
            <a:pPr algn="ctr"/>
            <a:r>
              <a:rPr lang="en-GB" sz="2800" i="1" dirty="0"/>
              <a:t>“O </a:t>
            </a:r>
            <a:r>
              <a:rPr lang="en-GB" sz="2800" i="1" dirty="0" err="1"/>
              <a:t>valor</a:t>
            </a:r>
            <a:r>
              <a:rPr lang="en-GB" sz="2800" i="1" dirty="0"/>
              <a:t> da </a:t>
            </a:r>
            <a:r>
              <a:rPr lang="en-GB" sz="2800" i="1" dirty="0" err="1"/>
              <a:t>formação</a:t>
            </a:r>
            <a:r>
              <a:rPr lang="en-GB" sz="2800" i="1" dirty="0"/>
              <a:t> </a:t>
            </a:r>
            <a:r>
              <a:rPr lang="en-GB" sz="2800" i="1" dirty="0" err="1"/>
              <a:t>é</a:t>
            </a:r>
            <a:r>
              <a:rPr lang="en-GB" sz="2800" i="1" dirty="0"/>
              <a:t> </a:t>
            </a:r>
            <a:r>
              <a:rPr lang="en-GB" sz="2800" i="1" dirty="0" err="1"/>
              <a:t>diretamente</a:t>
            </a:r>
            <a:r>
              <a:rPr lang="en-GB" sz="2800" i="1" dirty="0"/>
              <a:t> </a:t>
            </a:r>
            <a:r>
              <a:rPr lang="en-GB" sz="2800" i="1" dirty="0" err="1"/>
              <a:t>proporcional</a:t>
            </a:r>
            <a:r>
              <a:rPr lang="en-GB" sz="2800" i="1" dirty="0"/>
              <a:t> </a:t>
            </a:r>
            <a:r>
              <a:rPr lang="en-GB" sz="2800" i="1" dirty="0" err="1"/>
              <a:t>ao</a:t>
            </a:r>
            <a:r>
              <a:rPr lang="en-GB" sz="2800" i="1" dirty="0"/>
              <a:t> </a:t>
            </a:r>
            <a:r>
              <a:rPr lang="en-GB" sz="2800" i="1" dirty="0" err="1"/>
              <a:t>esforço</a:t>
            </a:r>
            <a:r>
              <a:rPr lang="en-GB" sz="2800" i="1" dirty="0"/>
              <a:t> que a </a:t>
            </a:r>
            <a:r>
              <a:rPr lang="en-GB" sz="2800" i="1" dirty="0" err="1"/>
              <a:t>administração</a:t>
            </a:r>
            <a:r>
              <a:rPr lang="en-GB" sz="2800" i="1" dirty="0"/>
              <a:t> </a:t>
            </a:r>
            <a:r>
              <a:rPr lang="en-GB" sz="2800" i="1" dirty="0" err="1"/>
              <a:t>lhe</a:t>
            </a:r>
            <a:r>
              <a:rPr lang="en-GB" sz="2800" i="1" dirty="0"/>
              <a:t> </a:t>
            </a:r>
            <a:r>
              <a:rPr lang="en-GB" sz="2800" i="1" dirty="0" err="1"/>
              <a:t>dedica</a:t>
            </a:r>
            <a:r>
              <a:rPr lang="en-GB" sz="2800" i="1" dirty="0"/>
              <a:t>. </a:t>
            </a:r>
            <a:r>
              <a:rPr lang="en-GB" sz="2800" i="1" dirty="0" err="1"/>
              <a:t>Independentemente</a:t>
            </a:r>
            <a:r>
              <a:rPr lang="en-GB" sz="2800" i="1" dirty="0"/>
              <a:t> de </a:t>
            </a:r>
            <a:r>
              <a:rPr lang="en-GB" sz="2800" i="1" dirty="0" err="1"/>
              <a:t>ter</a:t>
            </a:r>
            <a:r>
              <a:rPr lang="en-GB" sz="2800" i="1" dirty="0"/>
              <a:t> </a:t>
            </a:r>
            <a:r>
              <a:rPr lang="en-GB" sz="2800" i="1" dirty="0" err="1"/>
              <a:t>apenas</a:t>
            </a:r>
            <a:r>
              <a:rPr lang="en-GB" sz="2800" i="1" dirty="0"/>
              <a:t> </a:t>
            </a:r>
            <a:r>
              <a:rPr lang="en-GB" sz="2800" i="1" dirty="0" err="1"/>
              <a:t>alguns</a:t>
            </a:r>
            <a:r>
              <a:rPr lang="en-GB" sz="2800" i="1" dirty="0"/>
              <a:t> </a:t>
            </a:r>
            <a:r>
              <a:rPr lang="en-GB" sz="2800" i="1" dirty="0" err="1"/>
              <a:t>voluntários</a:t>
            </a:r>
            <a:r>
              <a:rPr lang="en-GB" sz="2800" i="1" dirty="0"/>
              <a:t>, </a:t>
            </a:r>
            <a:r>
              <a:rPr lang="en-GB" sz="2800" i="1" dirty="0" err="1"/>
              <a:t>ou</a:t>
            </a:r>
            <a:r>
              <a:rPr lang="en-GB" sz="2800" i="1" dirty="0"/>
              <a:t> de </a:t>
            </a:r>
            <a:r>
              <a:rPr lang="en-GB" sz="2800" i="1" dirty="0" err="1"/>
              <a:t>estar</a:t>
            </a:r>
            <a:r>
              <a:rPr lang="en-GB" sz="2800" i="1" dirty="0"/>
              <a:t> </a:t>
            </a:r>
            <a:r>
              <a:rPr lang="en-GB" sz="2800" i="1" dirty="0" err="1"/>
              <a:t>totalmente</a:t>
            </a:r>
            <a:r>
              <a:rPr lang="en-GB" sz="2800" i="1" dirty="0"/>
              <a:t> </a:t>
            </a:r>
            <a:r>
              <a:rPr lang="en-GB" sz="2800" i="1" dirty="0" err="1"/>
              <a:t>dependente</a:t>
            </a:r>
            <a:r>
              <a:rPr lang="en-GB" sz="2800" i="1" dirty="0"/>
              <a:t> deles, se </a:t>
            </a:r>
            <a:r>
              <a:rPr lang="en-GB" sz="2800" i="1" dirty="0" err="1"/>
              <a:t>não</a:t>
            </a:r>
            <a:r>
              <a:rPr lang="en-GB" sz="2800" i="1" dirty="0"/>
              <a:t> </a:t>
            </a:r>
            <a:r>
              <a:rPr lang="en-GB" sz="2800" i="1" dirty="0" err="1"/>
              <a:t>os</a:t>
            </a:r>
            <a:r>
              <a:rPr lang="en-GB" sz="2800" i="1" dirty="0"/>
              <a:t> </a:t>
            </a:r>
            <a:r>
              <a:rPr lang="en-GB" sz="2800" i="1" dirty="0" err="1"/>
              <a:t>formar</a:t>
            </a:r>
            <a:r>
              <a:rPr lang="en-GB" sz="2800" i="1" dirty="0"/>
              <a:t>, a </a:t>
            </a:r>
            <a:r>
              <a:rPr lang="en-GB" sz="2800" i="1" dirty="0" err="1"/>
              <a:t>organização</a:t>
            </a:r>
            <a:r>
              <a:rPr lang="en-GB" sz="2800" i="1" dirty="0"/>
              <a:t> </a:t>
            </a:r>
            <a:r>
              <a:rPr lang="en-GB" sz="2800" i="1" dirty="0" err="1"/>
              <a:t>irá</a:t>
            </a:r>
            <a:r>
              <a:rPr lang="en-GB" sz="2800" i="1" dirty="0"/>
              <a:t> </a:t>
            </a:r>
            <a:r>
              <a:rPr lang="en-GB" sz="2800" i="1" dirty="0" err="1"/>
              <a:t>inevitavelmente</a:t>
            </a:r>
            <a:r>
              <a:rPr lang="en-GB" sz="2800" i="1" dirty="0"/>
              <a:t> </a:t>
            </a:r>
            <a:r>
              <a:rPr lang="en-GB" sz="2800" i="1" dirty="0" err="1"/>
              <a:t>sofrer</a:t>
            </a:r>
            <a:r>
              <a:rPr lang="en-GB" sz="2800" i="1" dirty="0"/>
              <a:t> a </a:t>
            </a:r>
            <a:r>
              <a:rPr lang="en-GB" sz="2800" i="1" dirty="0" err="1"/>
              <a:t>longo</a:t>
            </a:r>
            <a:r>
              <a:rPr lang="en-GB" sz="2800" i="1" dirty="0"/>
              <a:t> </a:t>
            </a:r>
            <a:r>
              <a:rPr lang="en-GB" sz="2800" i="1" dirty="0" err="1"/>
              <a:t>prazo</a:t>
            </a:r>
            <a:r>
              <a:rPr lang="en-GB" sz="2800" i="1" dirty="0"/>
              <a:t>”.</a:t>
            </a:r>
          </a:p>
          <a:p>
            <a:pPr algn="ctr"/>
            <a:r>
              <a:rPr lang="en-GB" sz="2800" dirty="0"/>
              <a:t>- Lisa Conway, </a:t>
            </a:r>
            <a:r>
              <a:rPr lang="en-GB" sz="2800" dirty="0" err="1"/>
              <a:t>intervenção</a:t>
            </a:r>
            <a:r>
              <a:rPr lang="en-GB" sz="2800" dirty="0"/>
              <a:t> com </a:t>
            </a:r>
            <a:r>
              <a:rPr lang="en-GB" sz="2800" dirty="0" err="1"/>
              <a:t>voluntários</a:t>
            </a:r>
            <a:endParaRPr lang="en-IE" sz="2800" dirty="0"/>
          </a:p>
          <a:p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94596" y="1"/>
            <a:ext cx="7721361" cy="1427017"/>
          </a:xfrm>
        </p:spPr>
        <p:txBody>
          <a:bodyPr anchor="ctr">
            <a:normAutofit fontScale="92500"/>
          </a:bodyPr>
          <a:lstStyle/>
          <a:p>
            <a:pPr algn="r">
              <a:lnSpc>
                <a:spcPts val="3000"/>
              </a:lnSpc>
              <a:spcBef>
                <a:spcPts val="0"/>
              </a:spcBef>
            </a:pPr>
            <a:endParaRPr lang="en-IE" sz="3600" dirty="0">
              <a:solidFill>
                <a:srgbClr val="68BBAF"/>
              </a:solidFill>
            </a:endParaRPr>
          </a:p>
          <a:p>
            <a:pPr algn="r">
              <a:lnSpc>
                <a:spcPts val="3000"/>
              </a:lnSpc>
              <a:spcBef>
                <a:spcPts val="0"/>
              </a:spcBef>
            </a:pPr>
            <a:r>
              <a:rPr lang="en-IE" sz="3600" dirty="0">
                <a:solidFill>
                  <a:srgbClr val="68BBAF"/>
                </a:solidFill>
              </a:rPr>
              <a:t>Considere a </a:t>
            </a:r>
            <a:r>
              <a:rPr lang="en-IE" sz="3600" dirty="0" err="1">
                <a:solidFill>
                  <a:srgbClr val="68BBAF"/>
                </a:solidFill>
              </a:rPr>
              <a:t>possibilidade</a:t>
            </a:r>
            <a:r>
              <a:rPr lang="en-IE" sz="3600" dirty="0">
                <a:solidFill>
                  <a:srgbClr val="68BBAF"/>
                </a:solidFill>
              </a:rPr>
              <a:t> de </a:t>
            </a:r>
            <a:r>
              <a:rPr lang="en-IE" sz="3600" dirty="0" err="1">
                <a:solidFill>
                  <a:srgbClr val="68BBAF"/>
                </a:solidFill>
              </a:rPr>
              <a:t>formar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os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seus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voluntários</a:t>
            </a:r>
            <a:r>
              <a:rPr lang="en-IE" sz="3600" dirty="0">
                <a:solidFill>
                  <a:srgbClr val="68BBAF"/>
                </a:solidFill>
              </a:rPr>
              <a:t> - </a:t>
            </a:r>
            <a:r>
              <a:rPr lang="en-IE" sz="3600" dirty="0" err="1">
                <a:solidFill>
                  <a:srgbClr val="68BBAF"/>
                </a:solidFill>
              </a:rPr>
              <a:t>isso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trará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recompensas</a:t>
            </a:r>
            <a:r>
              <a:rPr lang="en-IE" sz="3600" dirty="0">
                <a:solidFill>
                  <a:srgbClr val="68BBAF"/>
                </a:solidFill>
              </a:rPr>
              <a:t>. 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289060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14284" y="477262"/>
            <a:ext cx="7407087" cy="697353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68BBAF"/>
                </a:solidFill>
              </a:rPr>
              <a:t>TIPOS DE FORMAÇÃO DE VOLUNTÁRIOS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816" y="1446260"/>
            <a:ext cx="8071492" cy="5008173"/>
          </a:xfrm>
        </p:spPr>
        <p:txBody>
          <a:bodyPr/>
          <a:lstStyle/>
          <a:p>
            <a:r>
              <a:rPr lang="en-GB" sz="2000" dirty="0"/>
              <a:t>A </a:t>
            </a:r>
            <a:r>
              <a:rPr lang="en-GB" sz="2000" dirty="0" err="1"/>
              <a:t>formação</a:t>
            </a:r>
            <a:r>
              <a:rPr lang="en-GB" sz="2000" dirty="0"/>
              <a:t> de </a:t>
            </a:r>
            <a:r>
              <a:rPr lang="en-GB" sz="2000" dirty="0" err="1"/>
              <a:t>voluntários</a:t>
            </a:r>
            <a:r>
              <a:rPr lang="en-GB" sz="2000" dirty="0"/>
              <a:t> surge </a:t>
            </a:r>
            <a:r>
              <a:rPr lang="en-GB" sz="2000" dirty="0" err="1"/>
              <a:t>em</a:t>
            </a:r>
            <a:r>
              <a:rPr lang="en-GB" sz="2000" dirty="0"/>
              <a:t> </a:t>
            </a:r>
            <a:r>
              <a:rPr lang="en-GB" sz="2000" dirty="0" err="1"/>
              <a:t>múltiplas</a:t>
            </a:r>
            <a:r>
              <a:rPr lang="en-GB" sz="2000" dirty="0"/>
              <a:t> </a:t>
            </a:r>
            <a:r>
              <a:rPr lang="en-GB" sz="2000" dirty="0" err="1"/>
              <a:t>formas</a:t>
            </a:r>
            <a:r>
              <a:rPr lang="en-GB" sz="2000" dirty="0"/>
              <a:t>. </a:t>
            </a:r>
            <a:r>
              <a:rPr lang="en-GB" sz="2000" dirty="0" err="1"/>
              <a:t>Pode</a:t>
            </a:r>
            <a:r>
              <a:rPr lang="en-GB" sz="2000" dirty="0"/>
              <a:t> ser </a:t>
            </a:r>
            <a:r>
              <a:rPr lang="en-GB" sz="2000" dirty="0" err="1"/>
              <a:t>feita</a:t>
            </a:r>
            <a:r>
              <a:rPr lang="en-GB" sz="2000" dirty="0"/>
              <a:t> </a:t>
            </a:r>
            <a:r>
              <a:rPr lang="en-GB" sz="2000" dirty="0" err="1"/>
              <a:t>internamente</a:t>
            </a:r>
            <a:r>
              <a:rPr lang="en-GB" sz="2000" dirty="0"/>
              <a:t>, </a:t>
            </a:r>
            <a:r>
              <a:rPr lang="en-GB" sz="2000" dirty="0" err="1"/>
              <a:t>externamente</a:t>
            </a:r>
            <a:r>
              <a:rPr lang="en-GB" sz="2000" dirty="0"/>
              <a:t>, </a:t>
            </a:r>
            <a:r>
              <a:rPr lang="en-GB" sz="2000" dirty="0" err="1"/>
              <a:t>ou</a:t>
            </a:r>
            <a:r>
              <a:rPr lang="en-GB" sz="2000" dirty="0"/>
              <a:t> </a:t>
            </a:r>
            <a:r>
              <a:rPr lang="en-GB" sz="2000" dirty="0" err="1"/>
              <a:t>em</a:t>
            </a:r>
            <a:r>
              <a:rPr lang="en-GB" sz="2000" dirty="0"/>
              <a:t> </a:t>
            </a:r>
            <a:r>
              <a:rPr lang="en-GB" sz="2000" dirty="0" err="1"/>
              <a:t>colaboração</a:t>
            </a:r>
            <a:r>
              <a:rPr lang="en-GB" sz="2000" dirty="0"/>
              <a:t> com </a:t>
            </a:r>
            <a:r>
              <a:rPr lang="en-GB" sz="2000" dirty="0" err="1"/>
              <a:t>outras</a:t>
            </a:r>
            <a:r>
              <a:rPr lang="en-GB" sz="2000" dirty="0"/>
              <a:t> </a:t>
            </a:r>
            <a:r>
              <a:rPr lang="en-GB" sz="2000" dirty="0" err="1"/>
              <a:t>organizações</a:t>
            </a:r>
            <a:r>
              <a:rPr lang="en-GB" sz="2000" dirty="0"/>
              <a:t> </a:t>
            </a:r>
            <a:r>
              <a:rPr lang="en-GB" sz="2000" dirty="0" err="1"/>
              <a:t>ou</a:t>
            </a:r>
            <a:r>
              <a:rPr lang="en-GB" sz="2000" dirty="0"/>
              <a:t> </a:t>
            </a:r>
            <a:r>
              <a:rPr lang="en-GB" sz="2000" dirty="0" err="1"/>
              <a:t>grupos</a:t>
            </a:r>
            <a:r>
              <a:rPr lang="en-GB" sz="2000" dirty="0"/>
              <a:t> </a:t>
            </a:r>
            <a:r>
              <a:rPr lang="en-GB" sz="2000" dirty="0" err="1"/>
              <a:t>comunitários</a:t>
            </a:r>
            <a:r>
              <a:rPr lang="en-GB" sz="2000" dirty="0"/>
              <a:t>, </a:t>
            </a:r>
            <a:r>
              <a:rPr lang="en-GB" sz="2000" dirty="0" err="1"/>
              <a:t>incluindo</a:t>
            </a:r>
            <a:r>
              <a:rPr lang="en-GB" sz="2000" dirty="0"/>
              <a:t>:</a:t>
            </a:r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>
              <a:buClr>
                <a:srgbClr val="7F4182"/>
              </a:buClr>
            </a:pPr>
            <a:r>
              <a:rPr lang="en-US" sz="2000" dirty="0" err="1"/>
              <a:t>Recomenda</a:t>
            </a:r>
            <a:r>
              <a:rPr lang="en-US" sz="2000" dirty="0"/>
              <a:t>-se a </a:t>
            </a:r>
            <a:r>
              <a:rPr lang="en-US" sz="2000" dirty="0" err="1"/>
              <a:t>utilização</a:t>
            </a:r>
            <a:r>
              <a:rPr lang="en-US" sz="2000" dirty="0"/>
              <a:t> de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variedade</a:t>
            </a:r>
            <a:r>
              <a:rPr lang="en-US" sz="2000" dirty="0"/>
              <a:t> de </a:t>
            </a:r>
            <a:r>
              <a:rPr lang="en-US" sz="2000" dirty="0" err="1"/>
              <a:t>técnicas</a:t>
            </a:r>
            <a:r>
              <a:rPr lang="en-US" sz="2000" dirty="0"/>
              <a:t>, que </a:t>
            </a:r>
            <a:r>
              <a:rPr lang="en-US" sz="2000" dirty="0" err="1"/>
              <a:t>combinam</a:t>
            </a:r>
            <a:r>
              <a:rPr lang="en-US" sz="2000" dirty="0"/>
              <a:t> a </a:t>
            </a:r>
            <a:r>
              <a:rPr lang="en-US" sz="2000" dirty="0" err="1"/>
              <a:t>escuta</a:t>
            </a:r>
            <a:r>
              <a:rPr lang="en-US" sz="2000" dirty="0"/>
              <a:t>, a </a:t>
            </a:r>
            <a:r>
              <a:rPr lang="en-US" sz="2000" dirty="0" err="1"/>
              <a:t>discussão</a:t>
            </a:r>
            <a:r>
              <a:rPr lang="en-US" sz="2000" dirty="0"/>
              <a:t>, a </a:t>
            </a:r>
            <a:r>
              <a:rPr lang="en-US" sz="2000" dirty="0" err="1"/>
              <a:t>observação</a:t>
            </a:r>
            <a:r>
              <a:rPr lang="en-US" sz="2000" dirty="0"/>
              <a:t> e a </a:t>
            </a:r>
            <a:r>
              <a:rPr lang="en-US" sz="2000" dirty="0" err="1"/>
              <a:t>prática</a:t>
            </a:r>
            <a:r>
              <a:rPr lang="en-US" sz="2000" dirty="0"/>
              <a:t>,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vez</a:t>
            </a:r>
            <a:r>
              <a:rPr lang="en-US" sz="2000" dirty="0"/>
              <a:t> que </a:t>
            </a:r>
            <a:r>
              <a:rPr lang="en-US" sz="2000" dirty="0" err="1"/>
              <a:t>ajudará</a:t>
            </a:r>
            <a:r>
              <a:rPr lang="en-US" sz="2000" dirty="0"/>
              <a:t> a </a:t>
            </a:r>
            <a:r>
              <a:rPr lang="en-US" sz="2000" dirty="0" err="1"/>
              <a:t>manter</a:t>
            </a:r>
            <a:r>
              <a:rPr lang="en-US" sz="2000" dirty="0"/>
              <a:t> a </a:t>
            </a:r>
            <a:r>
              <a:rPr lang="en-US" sz="2000" dirty="0" err="1"/>
              <a:t>atenção</a:t>
            </a:r>
            <a:r>
              <a:rPr lang="en-US" sz="2000" dirty="0"/>
              <a:t> e o interesse.</a:t>
            </a:r>
          </a:p>
          <a:p>
            <a:pPr>
              <a:buClr>
                <a:srgbClr val="7F4182"/>
              </a:buClr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628386-10B0-403F-976C-C1ECC0006326}"/>
              </a:ext>
            </a:extLst>
          </p:cNvPr>
          <p:cNvSpPr txBox="1"/>
          <p:nvPr/>
        </p:nvSpPr>
        <p:spPr>
          <a:xfrm>
            <a:off x="3502561" y="2523480"/>
            <a:ext cx="8463923" cy="4334520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rgbClr val="6D6E6C"/>
                </a:solidFill>
              </a:rPr>
              <a:t>formação</a:t>
            </a:r>
            <a:r>
              <a:rPr lang="en-IE" sz="2000" dirty="0">
                <a:solidFill>
                  <a:srgbClr val="6D6E6C"/>
                </a:solidFill>
              </a:rPr>
              <a:t> no local de </a:t>
            </a:r>
            <a:r>
              <a:rPr lang="en-IE" sz="2000" dirty="0" err="1">
                <a:solidFill>
                  <a:srgbClr val="6D6E6C"/>
                </a:solidFill>
              </a:rPr>
              <a:t>trabalho</a:t>
            </a:r>
            <a:r>
              <a:rPr lang="en-IE" sz="2000" dirty="0">
                <a:solidFill>
                  <a:srgbClr val="6D6E6C"/>
                </a:solidFill>
              </a:rPr>
              <a:t>   	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rgbClr val="6D6E6C"/>
                </a:solidFill>
              </a:rPr>
              <a:t>demonstrações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práticas</a:t>
            </a:r>
            <a:endParaRPr lang="en-IE" sz="2000" dirty="0">
              <a:solidFill>
                <a:srgbClr val="6D6E6C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>
                <a:solidFill>
                  <a:srgbClr val="6D6E6C"/>
                </a:solidFill>
              </a:rPr>
              <a:t>job shadowing		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rgbClr val="6D6E6C"/>
                </a:solidFill>
              </a:rPr>
              <a:t>mentoria</a:t>
            </a:r>
            <a:endParaRPr lang="en-IE" sz="2000" dirty="0">
              <a:solidFill>
                <a:srgbClr val="6D6E6C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rgbClr val="6D6E6C"/>
                </a:solidFill>
              </a:rPr>
              <a:t>visitas</a:t>
            </a:r>
            <a:r>
              <a:rPr lang="en-IE" sz="2000" dirty="0">
                <a:solidFill>
                  <a:srgbClr val="6D6E6C"/>
                </a:solidFill>
              </a:rPr>
              <a:t> a </a:t>
            </a:r>
            <a:r>
              <a:rPr lang="en-IE" sz="2000" dirty="0" err="1">
                <a:solidFill>
                  <a:srgbClr val="6D6E6C"/>
                </a:solidFill>
              </a:rPr>
              <a:t>outras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organizações</a:t>
            </a:r>
            <a:r>
              <a:rPr lang="en-IE" sz="2000" dirty="0">
                <a:solidFill>
                  <a:srgbClr val="6D6E6C"/>
                </a:solidFill>
              </a:rPr>
              <a:t>	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rgbClr val="6D6E6C"/>
                </a:solidFill>
              </a:rPr>
              <a:t>convidar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organizações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externas</a:t>
            </a:r>
            <a:r>
              <a:rPr lang="en-IE" sz="2000" dirty="0">
                <a:solidFill>
                  <a:srgbClr val="6D6E6C"/>
                </a:solidFill>
              </a:rPr>
              <a:t> </a:t>
            </a:r>
            <a:r>
              <a:rPr lang="en-IE" sz="2000" dirty="0" err="1">
                <a:solidFill>
                  <a:srgbClr val="6D6E6C"/>
                </a:solidFill>
              </a:rPr>
              <a:t>em</a:t>
            </a:r>
            <a:r>
              <a:rPr lang="en-IE" sz="2000" dirty="0">
                <a:solidFill>
                  <a:srgbClr val="6D6E6C"/>
                </a:solidFill>
              </a:rPr>
              <a:t> workshops, </a:t>
            </a:r>
            <a:r>
              <a:rPr lang="en-IE" sz="2000" dirty="0" err="1">
                <a:solidFill>
                  <a:srgbClr val="6D6E6C"/>
                </a:solidFill>
              </a:rPr>
              <a:t>palestras</a:t>
            </a:r>
            <a:r>
              <a:rPr lang="en-IE" sz="2000" dirty="0">
                <a:solidFill>
                  <a:srgbClr val="6D6E6C"/>
                </a:solidFill>
              </a:rPr>
              <a:t>, </a:t>
            </a:r>
            <a:r>
              <a:rPr lang="en-IE" sz="2000" dirty="0" err="1">
                <a:solidFill>
                  <a:srgbClr val="6D6E6C"/>
                </a:solidFill>
              </a:rPr>
              <a:t>seminários</a:t>
            </a:r>
            <a:r>
              <a:rPr lang="en-IE" sz="2000" dirty="0">
                <a:solidFill>
                  <a:srgbClr val="6D6E6C"/>
                </a:solidFill>
              </a:rPr>
              <a:t>, etc</a:t>
            </a:r>
            <a:b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participação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conferências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	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jogos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de role play,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simulações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exercícios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resolução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problemas</a:t>
            </a:r>
            <a:endParaRPr lang="en-IE" sz="2000" dirty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discussões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grupo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		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sessões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formação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ocasionais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aprendizagem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à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IE" sz="2000" dirty="0" err="1">
                <a:solidFill>
                  <a:schemeClr val="bg2">
                    <a:lumMod val="50000"/>
                  </a:schemeClr>
                </a:solidFill>
              </a:rPr>
              <a:t>distância</a:t>
            </a:r>
            <a:r>
              <a:rPr lang="en-IE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7758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30306" y="1"/>
            <a:ext cx="10785651" cy="1427017"/>
          </a:xfrm>
        </p:spPr>
        <p:txBody>
          <a:bodyPr anchor="ctr">
            <a:normAutofit/>
          </a:bodyPr>
          <a:lstStyle/>
          <a:p>
            <a:pPr algn="r">
              <a:lnSpc>
                <a:spcPts val="3000"/>
              </a:lnSpc>
              <a:spcBef>
                <a:spcPts val="0"/>
              </a:spcBef>
            </a:pPr>
            <a:r>
              <a:rPr lang="en-IE" sz="3600" dirty="0">
                <a:solidFill>
                  <a:srgbClr val="68BBAF"/>
                </a:solidFill>
              </a:rPr>
              <a:t>Considere a </a:t>
            </a:r>
            <a:r>
              <a:rPr lang="en-IE" sz="3600" dirty="0" err="1">
                <a:solidFill>
                  <a:srgbClr val="68BBAF"/>
                </a:solidFill>
              </a:rPr>
              <a:t>possibilidade</a:t>
            </a:r>
            <a:r>
              <a:rPr lang="en-IE" sz="3600" dirty="0">
                <a:solidFill>
                  <a:srgbClr val="68BBAF"/>
                </a:solidFill>
              </a:rPr>
              <a:t> de </a:t>
            </a:r>
            <a:r>
              <a:rPr lang="en-IE" sz="3600" dirty="0" err="1">
                <a:solidFill>
                  <a:srgbClr val="68BBAF"/>
                </a:solidFill>
              </a:rPr>
              <a:t>formar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os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seus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voluntários</a:t>
            </a:r>
            <a:r>
              <a:rPr lang="en-IE" sz="3600" dirty="0">
                <a:solidFill>
                  <a:srgbClr val="68BBAF"/>
                </a:solidFill>
              </a:rPr>
              <a:t> - </a:t>
            </a:r>
            <a:r>
              <a:rPr lang="en-IE" sz="3600" dirty="0" err="1">
                <a:solidFill>
                  <a:srgbClr val="68BBAF"/>
                </a:solidFill>
              </a:rPr>
              <a:t>isso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trará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recompensas</a:t>
            </a:r>
            <a:r>
              <a:rPr lang="en-IE" sz="3600" dirty="0">
                <a:solidFill>
                  <a:srgbClr val="68BBAF"/>
                </a:solidFill>
              </a:rPr>
              <a:t>. </a:t>
            </a:r>
          </a:p>
        </p:txBody>
      </p:sp>
      <p:graphicFrame>
        <p:nvGraphicFramePr>
          <p:cNvPr id="18" name="Text Placeholder 2">
            <a:extLst>
              <a:ext uri="{FF2B5EF4-FFF2-40B4-BE49-F238E27FC236}">
                <a16:creationId xmlns:a16="http://schemas.microsoft.com/office/drawing/2014/main" id="{3B63F903-4E59-4D2E-9954-E5925C4BE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137871"/>
              </p:ext>
            </p:extLst>
          </p:nvPr>
        </p:nvGraphicFramePr>
        <p:xfrm>
          <a:off x="430307" y="1427018"/>
          <a:ext cx="11510996" cy="5202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7674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822028" y="504497"/>
            <a:ext cx="8689894" cy="67011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68BBAF"/>
                </a:solidFill>
              </a:rPr>
              <a:t>IMPORTANTE!  </a:t>
            </a:r>
            <a:endParaRPr lang="en-US" dirty="0">
              <a:solidFill>
                <a:srgbClr val="68BBAF"/>
              </a:solidFill>
            </a:endParaRPr>
          </a:p>
          <a:p>
            <a:endParaRPr lang="en-IE" sz="2800" dirty="0">
              <a:solidFill>
                <a:srgbClr val="AB5AB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822029" y="1586937"/>
            <a:ext cx="8689894" cy="4954540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Alguns</a:t>
            </a:r>
            <a:r>
              <a:rPr lang="en-IE" dirty="0"/>
              <a:t> </a:t>
            </a:r>
            <a:r>
              <a:rPr lang="en-IE" dirty="0" err="1"/>
              <a:t>voluntários</a:t>
            </a:r>
            <a:r>
              <a:rPr lang="en-IE" dirty="0"/>
              <a:t> </a:t>
            </a:r>
            <a:r>
              <a:rPr lang="en-IE" dirty="0" err="1"/>
              <a:t>valorizam</a:t>
            </a:r>
            <a:r>
              <a:rPr lang="en-IE" dirty="0"/>
              <a:t> </a:t>
            </a:r>
            <a:r>
              <a:rPr lang="en-IE" dirty="0" err="1"/>
              <a:t>muitíssimo</a:t>
            </a:r>
            <a:r>
              <a:rPr lang="en-IE" dirty="0"/>
              <a:t> a </a:t>
            </a:r>
            <a:r>
              <a:rPr lang="en-IE" dirty="0" err="1"/>
              <a:t>oferta</a:t>
            </a:r>
            <a:r>
              <a:rPr lang="en-IE" dirty="0"/>
              <a:t> de </a:t>
            </a:r>
            <a:r>
              <a:rPr lang="en-IE" dirty="0" err="1"/>
              <a:t>formação</a:t>
            </a:r>
            <a:r>
              <a:rPr lang="en-IE" dirty="0"/>
              <a:t>, </a:t>
            </a:r>
            <a:r>
              <a:rPr lang="en-IE" dirty="0" err="1"/>
              <a:t>considerando</a:t>
            </a:r>
            <a:r>
              <a:rPr lang="en-IE" dirty="0"/>
              <a:t>-a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parte</a:t>
            </a:r>
            <a:r>
              <a:rPr lang="en-IE" dirty="0"/>
              <a:t> </a:t>
            </a:r>
            <a:r>
              <a:rPr lang="en-IE" dirty="0" err="1"/>
              <a:t>essencial</a:t>
            </a:r>
            <a:r>
              <a:rPr lang="en-IE" dirty="0"/>
              <a:t> e um </a:t>
            </a:r>
            <a:r>
              <a:rPr lang="en-IE" dirty="0" err="1"/>
              <a:t>benefício</a:t>
            </a:r>
            <a:r>
              <a:rPr lang="en-IE" dirty="0"/>
              <a:t> </a:t>
            </a:r>
            <a:r>
              <a:rPr lang="en-IE" dirty="0" err="1"/>
              <a:t>tangível</a:t>
            </a:r>
            <a:r>
              <a:rPr lang="en-IE" dirty="0"/>
              <a:t> da </a:t>
            </a:r>
            <a:r>
              <a:rPr lang="en-IE" dirty="0" err="1"/>
              <a:t>sua</a:t>
            </a:r>
            <a:r>
              <a:rPr lang="en-IE" dirty="0"/>
              <a:t> </a:t>
            </a:r>
            <a:r>
              <a:rPr lang="en-IE" dirty="0" err="1"/>
              <a:t>experiência</a:t>
            </a:r>
            <a:r>
              <a:rPr lang="en-IE" dirty="0"/>
              <a:t> de </a:t>
            </a:r>
            <a:r>
              <a:rPr lang="en-IE" dirty="0" err="1"/>
              <a:t>voluntariado</a:t>
            </a:r>
            <a:r>
              <a:rPr lang="en-IE" dirty="0"/>
              <a:t>, </a:t>
            </a:r>
            <a:r>
              <a:rPr lang="en-IE" dirty="0" err="1"/>
              <a:t>sendo</a:t>
            </a:r>
            <a:r>
              <a:rPr lang="en-IE" dirty="0"/>
              <a:t> </a:t>
            </a:r>
            <a:r>
              <a:rPr lang="en-IE" dirty="0" err="1"/>
              <a:t>muito</a:t>
            </a:r>
            <a:r>
              <a:rPr lang="en-IE" dirty="0"/>
              <a:t> </a:t>
            </a:r>
            <a:r>
              <a:rPr lang="en-IE" dirty="0" err="1"/>
              <a:t>apreciada</a:t>
            </a:r>
            <a:r>
              <a:rPr lang="en-IE" dirty="0"/>
              <a:t> </a:t>
            </a:r>
            <a:r>
              <a:rPr lang="en-IE" dirty="0" err="1"/>
              <a:t>nos</a:t>
            </a:r>
            <a:r>
              <a:rPr lang="en-IE" dirty="0"/>
              <a:t> </a:t>
            </a:r>
            <a:r>
              <a:rPr lang="en-IE" dirty="0" err="1"/>
              <a:t>seus</a:t>
            </a:r>
            <a:r>
              <a:rPr lang="en-IE" dirty="0"/>
              <a:t> </a:t>
            </a:r>
            <a:r>
              <a:rPr lang="en-IE" dirty="0" err="1"/>
              <a:t>currículos</a:t>
            </a:r>
            <a:r>
              <a:rPr lang="en-IE" dirty="0"/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Nestes</a:t>
            </a:r>
            <a:r>
              <a:rPr lang="en-IE" dirty="0"/>
              <a:t> </a:t>
            </a:r>
            <a:r>
              <a:rPr lang="en-IE" dirty="0" err="1"/>
              <a:t>casos</a:t>
            </a:r>
            <a:r>
              <a:rPr lang="en-IE" dirty="0"/>
              <a:t>, a </a:t>
            </a:r>
            <a:r>
              <a:rPr lang="en-IE" dirty="0" err="1"/>
              <a:t>formação</a:t>
            </a:r>
            <a:r>
              <a:rPr lang="en-IE" dirty="0"/>
              <a:t> </a:t>
            </a:r>
            <a:r>
              <a:rPr lang="en-IE" dirty="0" err="1"/>
              <a:t>aumentará</a:t>
            </a:r>
            <a:r>
              <a:rPr lang="en-IE" dirty="0"/>
              <a:t>, </a:t>
            </a:r>
            <a:r>
              <a:rPr lang="en-IE" dirty="0" err="1"/>
              <a:t>sem</a:t>
            </a:r>
            <a:r>
              <a:rPr lang="en-IE" dirty="0"/>
              <a:t> </a:t>
            </a:r>
            <a:r>
              <a:rPr lang="en-IE" dirty="0" err="1"/>
              <a:t>dúvida</a:t>
            </a:r>
            <a:r>
              <a:rPr lang="en-IE" dirty="0"/>
              <a:t>, a </a:t>
            </a:r>
            <a:r>
              <a:rPr lang="en-IE" dirty="0" err="1"/>
              <a:t>confiança</a:t>
            </a:r>
            <a:r>
              <a:rPr lang="en-IE" dirty="0"/>
              <a:t> e a </a:t>
            </a:r>
            <a:r>
              <a:rPr lang="en-IE" dirty="0" err="1"/>
              <a:t>satisfação</a:t>
            </a:r>
            <a:r>
              <a:rPr lang="en-IE" dirty="0"/>
              <a:t> dos </a:t>
            </a:r>
            <a:r>
              <a:rPr lang="en-IE" dirty="0" err="1"/>
              <a:t>voluntários</a:t>
            </a:r>
            <a:r>
              <a:rPr lang="en-IE" dirty="0"/>
              <a:t>. No </a:t>
            </a:r>
            <a:r>
              <a:rPr lang="en-IE" dirty="0" err="1"/>
              <a:t>entanto</a:t>
            </a:r>
            <a:r>
              <a:rPr lang="en-IE" dirty="0"/>
              <a:t>, outros </a:t>
            </a:r>
            <a:r>
              <a:rPr lang="en-IE" dirty="0" err="1"/>
              <a:t>podem</a:t>
            </a:r>
            <a:r>
              <a:rPr lang="en-IE" dirty="0"/>
              <a:t> </a:t>
            </a:r>
            <a:r>
              <a:rPr lang="en-IE" dirty="0" err="1"/>
              <a:t>não</a:t>
            </a:r>
            <a:r>
              <a:rPr lang="en-IE" dirty="0"/>
              <a:t> </a:t>
            </a:r>
            <a:r>
              <a:rPr lang="en-IE" dirty="0" err="1"/>
              <a:t>ver</a:t>
            </a:r>
            <a:r>
              <a:rPr lang="en-IE" dirty="0"/>
              <a:t> a </a:t>
            </a:r>
            <a:r>
              <a:rPr lang="en-IE" dirty="0" err="1"/>
              <a:t>necessidade</a:t>
            </a:r>
            <a:r>
              <a:rPr lang="en-IE" dirty="0"/>
              <a:t> de </a:t>
            </a:r>
            <a:r>
              <a:rPr lang="en-IE" dirty="0" err="1"/>
              <a:t>formação</a:t>
            </a:r>
            <a:r>
              <a:rPr lang="en-IE" dirty="0"/>
              <a:t>, 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mesmo</a:t>
            </a:r>
            <a:r>
              <a:rPr lang="en-IE" dirty="0"/>
              <a:t> que </a:t>
            </a:r>
            <a:r>
              <a:rPr lang="en-IE" dirty="0" err="1"/>
              <a:t>vejam</a:t>
            </a:r>
            <a:r>
              <a:rPr lang="en-IE" dirty="0"/>
              <a:t>, </a:t>
            </a:r>
            <a:r>
              <a:rPr lang="en-IE" dirty="0" err="1"/>
              <a:t>podem</a:t>
            </a:r>
            <a:r>
              <a:rPr lang="en-IE" dirty="0"/>
              <a:t> achar a </a:t>
            </a:r>
            <a:r>
              <a:rPr lang="en-IE" dirty="0" err="1"/>
              <a:t>ideia</a:t>
            </a:r>
            <a:r>
              <a:rPr lang="en-IE" dirty="0"/>
              <a:t> </a:t>
            </a:r>
            <a:r>
              <a:rPr lang="en-IE" dirty="0" err="1"/>
              <a:t>muito</a:t>
            </a:r>
            <a:r>
              <a:rPr lang="en-IE" dirty="0"/>
              <a:t> </a:t>
            </a:r>
            <a:r>
              <a:rPr lang="en-IE" dirty="0" err="1"/>
              <a:t>desmotivante</a:t>
            </a:r>
            <a:r>
              <a:rPr lang="en-IE" dirty="0"/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/>
              <a:t>Se for </a:t>
            </a:r>
            <a:r>
              <a:rPr lang="en-IE" dirty="0" err="1"/>
              <a:t>este</a:t>
            </a:r>
            <a:r>
              <a:rPr lang="en-IE" dirty="0"/>
              <a:t> o </a:t>
            </a:r>
            <a:r>
              <a:rPr lang="en-IE" dirty="0" err="1"/>
              <a:t>caso</a:t>
            </a:r>
            <a:r>
              <a:rPr lang="en-IE" dirty="0"/>
              <a:t>, a </a:t>
            </a:r>
            <a:r>
              <a:rPr lang="en-IE" dirty="0" err="1"/>
              <a:t>necessidade</a:t>
            </a:r>
            <a:r>
              <a:rPr lang="en-IE" dirty="0"/>
              <a:t> de </a:t>
            </a:r>
            <a:r>
              <a:rPr lang="en-IE" dirty="0" err="1"/>
              <a:t>formação</a:t>
            </a:r>
            <a:r>
              <a:rPr lang="en-IE" dirty="0"/>
              <a:t> </a:t>
            </a:r>
            <a:r>
              <a:rPr lang="en-IE" dirty="0" err="1"/>
              <a:t>deve</a:t>
            </a:r>
            <a:r>
              <a:rPr lang="en-IE" dirty="0"/>
              <a:t> ser '</a:t>
            </a:r>
            <a:r>
              <a:rPr lang="en-IE" dirty="0" err="1"/>
              <a:t>vendida</a:t>
            </a:r>
            <a:r>
              <a:rPr lang="en-IE" dirty="0"/>
              <a:t>' com </a:t>
            </a:r>
            <a:r>
              <a:rPr lang="en-IE" dirty="0" err="1"/>
              <a:t>grande</a:t>
            </a:r>
            <a:r>
              <a:rPr lang="en-IE" dirty="0"/>
              <a:t> </a:t>
            </a:r>
            <a:r>
              <a:rPr lang="en-IE" dirty="0" err="1"/>
              <a:t>sensibilidade</a:t>
            </a:r>
            <a:r>
              <a:rPr lang="en-IE" dirty="0"/>
              <a:t>.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todos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casos</a:t>
            </a:r>
            <a:r>
              <a:rPr lang="en-IE" dirty="0"/>
              <a:t>, a </a:t>
            </a:r>
            <a:r>
              <a:rPr lang="en-IE" dirty="0" err="1"/>
              <a:t>formação</a:t>
            </a:r>
            <a:r>
              <a:rPr lang="en-IE" dirty="0"/>
              <a:t> </a:t>
            </a:r>
            <a:r>
              <a:rPr lang="en-IE" dirty="0" err="1"/>
              <a:t>deve</a:t>
            </a:r>
            <a:r>
              <a:rPr lang="en-IE" dirty="0"/>
              <a:t> ser </a:t>
            </a:r>
            <a:r>
              <a:rPr lang="en-IE" dirty="0" err="1"/>
              <a:t>bem</a:t>
            </a:r>
            <a:r>
              <a:rPr lang="en-IE" dirty="0"/>
              <a:t> </a:t>
            </a:r>
            <a:r>
              <a:rPr lang="en-IE" dirty="0" err="1"/>
              <a:t>planeada</a:t>
            </a:r>
            <a:r>
              <a:rPr lang="en-IE" dirty="0"/>
              <a:t> e </a:t>
            </a:r>
            <a:r>
              <a:rPr lang="en-IE" dirty="0" err="1"/>
              <a:t>adequada</a:t>
            </a:r>
            <a:r>
              <a:rPr lang="en-IE" dirty="0"/>
              <a:t> </a:t>
            </a:r>
            <a:r>
              <a:rPr lang="en-IE" dirty="0" err="1"/>
              <a:t>às</a:t>
            </a:r>
            <a:r>
              <a:rPr lang="en-IE" dirty="0"/>
              <a:t> </a:t>
            </a:r>
            <a:r>
              <a:rPr lang="en-IE" dirty="0" err="1"/>
              <a:t>necessidades</a:t>
            </a:r>
            <a:r>
              <a:rPr lang="en-IE" dirty="0"/>
              <a:t> da </a:t>
            </a:r>
            <a:r>
              <a:rPr lang="en-IE" dirty="0" err="1"/>
              <a:t>organização</a:t>
            </a:r>
            <a:r>
              <a:rPr lang="en-IE" dirty="0"/>
              <a:t> e </a:t>
            </a:r>
            <a:r>
              <a:rPr lang="en-IE" dirty="0" err="1"/>
              <a:t>às</a:t>
            </a:r>
            <a:r>
              <a:rPr lang="en-IE" dirty="0"/>
              <a:t> </a:t>
            </a:r>
            <a:r>
              <a:rPr lang="en-IE" dirty="0" err="1"/>
              <a:t>necessidades</a:t>
            </a:r>
            <a:r>
              <a:rPr lang="en-IE" dirty="0"/>
              <a:t> do </a:t>
            </a:r>
            <a:r>
              <a:rPr lang="en-IE" dirty="0" err="1"/>
              <a:t>voluntário</a:t>
            </a:r>
            <a:r>
              <a:rPr lang="en-IE" dirty="0"/>
              <a:t> individual.</a:t>
            </a:r>
          </a:p>
        </p:txBody>
      </p:sp>
    </p:spTree>
    <p:extLst>
      <p:ext uri="{BB962C8B-B14F-4D97-AF65-F5344CB8AC3E}">
        <p14:creationId xmlns:p14="http://schemas.microsoft.com/office/powerpoint/2010/main" val="121701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68BBAF"/>
                </a:solidFill>
              </a:rPr>
              <a:t>ASPETOS A CONSIDERAR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440431" y="1586937"/>
            <a:ext cx="8071492" cy="5008173"/>
          </a:xfrm>
        </p:spPr>
        <p:txBody>
          <a:bodyPr/>
          <a:lstStyle/>
          <a:p>
            <a:pPr marL="342900" indent="-342900">
              <a:buClr>
                <a:srgbClr val="7F4182"/>
              </a:buClr>
              <a:buFont typeface="Arial" charset="0"/>
              <a:buChar char="•"/>
            </a:pPr>
            <a:r>
              <a:rPr lang="en-US" sz="2000" dirty="0" err="1"/>
              <a:t>Pode</a:t>
            </a:r>
            <a:r>
              <a:rPr lang="en-US" sz="2000" dirty="0"/>
              <a:t> ser </a:t>
            </a:r>
            <a:r>
              <a:rPr lang="en-US" sz="2000" dirty="0" err="1"/>
              <a:t>útil</a:t>
            </a:r>
            <a:r>
              <a:rPr lang="en-US" sz="2000" dirty="0"/>
              <a:t> </a:t>
            </a:r>
            <a:r>
              <a:rPr lang="en-US" sz="2000" dirty="0" err="1"/>
              <a:t>desenvolver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política</a:t>
            </a:r>
            <a:r>
              <a:rPr lang="en-US" sz="2000" dirty="0"/>
              <a:t> global de </a:t>
            </a:r>
            <a:r>
              <a:rPr lang="en-US" sz="2000" dirty="0" err="1"/>
              <a:t>formação</a:t>
            </a:r>
            <a:r>
              <a:rPr lang="en-US" sz="2000" dirty="0"/>
              <a:t> para o </a:t>
            </a:r>
            <a:r>
              <a:rPr lang="en-US" sz="2000" dirty="0" err="1"/>
              <a:t>seu</a:t>
            </a:r>
            <a:r>
              <a:rPr lang="en-US" sz="2000" dirty="0"/>
              <a:t> </a:t>
            </a:r>
            <a:r>
              <a:rPr lang="en-US" sz="2000" dirty="0" err="1"/>
              <a:t>grupo</a:t>
            </a:r>
            <a:r>
              <a:rPr lang="en-US" sz="2000" dirty="0"/>
              <a:t>/</a:t>
            </a:r>
            <a:r>
              <a:rPr lang="en-US" sz="2000" dirty="0" err="1"/>
              <a:t>comité</a:t>
            </a:r>
            <a:r>
              <a:rPr lang="en-US" sz="2000" dirty="0"/>
              <a:t> </a:t>
            </a:r>
            <a:r>
              <a:rPr lang="en-US" sz="2000" dirty="0" err="1"/>
              <a:t>comunitário</a:t>
            </a:r>
            <a:r>
              <a:rPr lang="en-US" sz="2000" dirty="0"/>
              <a:t> que </a:t>
            </a:r>
            <a:r>
              <a:rPr lang="en-US" sz="2000" dirty="0" err="1"/>
              <a:t>inclua</a:t>
            </a:r>
            <a:r>
              <a:rPr lang="en-US" sz="2000" dirty="0"/>
              <a:t> </a:t>
            </a:r>
            <a:r>
              <a:rPr lang="en-US" sz="2000" dirty="0" err="1"/>
              <a:t>formação</a:t>
            </a:r>
            <a:r>
              <a:rPr lang="en-US" sz="2000" dirty="0"/>
              <a:t> de </a:t>
            </a:r>
            <a:r>
              <a:rPr lang="en-US" sz="2000" dirty="0" err="1"/>
              <a:t>voluntários</a:t>
            </a:r>
            <a:r>
              <a:rPr lang="en-US" sz="2000" dirty="0"/>
              <a:t>;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alternativa</a:t>
            </a:r>
            <a:r>
              <a:rPr lang="en-US" sz="2000" dirty="0"/>
              <a:t>, </a:t>
            </a:r>
            <a:r>
              <a:rPr lang="en-US" sz="2000" dirty="0" err="1"/>
              <a:t>abordar</a:t>
            </a:r>
            <a:r>
              <a:rPr lang="en-US" sz="2000" dirty="0"/>
              <a:t> a </a:t>
            </a:r>
            <a:r>
              <a:rPr lang="en-US" sz="2000" dirty="0" err="1"/>
              <a:t>questão</a:t>
            </a:r>
            <a:r>
              <a:rPr lang="en-US" sz="2000" dirty="0"/>
              <a:t> da </a:t>
            </a:r>
            <a:r>
              <a:rPr lang="en-US" sz="2000" dirty="0" err="1"/>
              <a:t>formação</a:t>
            </a:r>
            <a:r>
              <a:rPr lang="en-US" sz="2000" dirty="0"/>
              <a:t> de </a:t>
            </a:r>
            <a:r>
              <a:rPr lang="en-US" sz="2000" dirty="0" err="1"/>
              <a:t>voluntários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sua</a:t>
            </a:r>
            <a:r>
              <a:rPr lang="en-US" sz="2000" dirty="0"/>
              <a:t> </a:t>
            </a:r>
            <a:r>
              <a:rPr lang="en-US" sz="2000" dirty="0" err="1"/>
              <a:t>política</a:t>
            </a:r>
            <a:r>
              <a:rPr lang="en-US" sz="2000" dirty="0"/>
              <a:t> de </a:t>
            </a:r>
            <a:r>
              <a:rPr lang="en-US" sz="2000" dirty="0" err="1"/>
              <a:t>voluntariado</a:t>
            </a:r>
            <a:r>
              <a:rPr lang="en-US" sz="2000" dirty="0"/>
              <a:t> (</a:t>
            </a:r>
            <a:r>
              <a:rPr lang="en-US" sz="2000" dirty="0" err="1"/>
              <a:t>incluindo</a:t>
            </a:r>
            <a:r>
              <a:rPr lang="en-US" sz="2000" dirty="0"/>
              <a:t> </a:t>
            </a:r>
            <a:r>
              <a:rPr lang="en-US" sz="2000" dirty="0" err="1"/>
              <a:t>tópicos</a:t>
            </a:r>
            <a:r>
              <a:rPr lang="en-US" sz="2000" dirty="0"/>
              <a:t> </a:t>
            </a:r>
            <a:r>
              <a:rPr lang="en-US" sz="2000" dirty="0" err="1"/>
              <a:t>como</a:t>
            </a:r>
            <a:r>
              <a:rPr lang="en-US" sz="2000" dirty="0"/>
              <a:t> a </a:t>
            </a:r>
            <a:r>
              <a:rPr lang="en-US" sz="2000" dirty="0" err="1"/>
              <a:t>identificação</a:t>
            </a:r>
            <a:r>
              <a:rPr lang="en-US" sz="2000" dirty="0"/>
              <a:t> de </a:t>
            </a:r>
            <a:r>
              <a:rPr lang="en-US" sz="2000" dirty="0" err="1"/>
              <a:t>necessidades</a:t>
            </a:r>
            <a:r>
              <a:rPr lang="en-US" sz="2000" dirty="0"/>
              <a:t> de </a:t>
            </a:r>
            <a:r>
              <a:rPr lang="en-US" sz="2000" dirty="0" err="1"/>
              <a:t>formação</a:t>
            </a:r>
            <a:r>
              <a:rPr lang="en-US" sz="2000" dirty="0"/>
              <a:t>, </a:t>
            </a:r>
            <a:r>
              <a:rPr lang="en-US" sz="2000" dirty="0" err="1"/>
              <a:t>elegibilidade</a:t>
            </a:r>
            <a:r>
              <a:rPr lang="en-US" sz="2000" dirty="0"/>
              <a:t>, etc.)</a:t>
            </a:r>
          </a:p>
          <a:p>
            <a:pPr marL="342900" indent="-342900">
              <a:buClr>
                <a:srgbClr val="7F4182"/>
              </a:buClr>
              <a:buFont typeface="Arial" charset="0"/>
              <a:buChar char="•"/>
            </a:pPr>
            <a:r>
              <a:rPr lang="en-US" sz="2000" dirty="0" err="1"/>
              <a:t>Está</a:t>
            </a:r>
            <a:r>
              <a:rPr lang="en-US" sz="2000" dirty="0"/>
              <a:t> a ser dada </a:t>
            </a:r>
            <a:r>
              <a:rPr lang="en-US" sz="2000" dirty="0" err="1"/>
              <a:t>cada</a:t>
            </a:r>
            <a:r>
              <a:rPr lang="en-US" sz="2000" dirty="0"/>
              <a:t> </a:t>
            </a:r>
            <a:r>
              <a:rPr lang="en-US" sz="2000" dirty="0" err="1"/>
              <a:t>vez</a:t>
            </a:r>
            <a:r>
              <a:rPr lang="en-US" sz="2000" dirty="0"/>
              <a:t> </a:t>
            </a:r>
            <a:r>
              <a:rPr lang="en-US" sz="2000" dirty="0" err="1"/>
              <a:t>mais</a:t>
            </a:r>
            <a:r>
              <a:rPr lang="en-US" sz="2000" dirty="0"/>
              <a:t> </a:t>
            </a:r>
            <a:r>
              <a:rPr lang="en-US" sz="2000" dirty="0" err="1"/>
              <a:t>atenção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acreditação</a:t>
            </a:r>
            <a:r>
              <a:rPr lang="en-US" sz="2000" dirty="0"/>
              <a:t> da </a:t>
            </a:r>
            <a:r>
              <a:rPr lang="en-US" sz="2000" dirty="0" err="1"/>
              <a:t>formação</a:t>
            </a:r>
            <a:r>
              <a:rPr lang="en-US" sz="2000" dirty="0"/>
              <a:t> de </a:t>
            </a:r>
            <a:r>
              <a:rPr lang="en-US" sz="2000" dirty="0" err="1"/>
              <a:t>voluntários</a:t>
            </a:r>
            <a:r>
              <a:rPr lang="en-US" sz="2000" dirty="0"/>
              <a:t>. Se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seus</a:t>
            </a:r>
            <a:r>
              <a:rPr lang="en-US" sz="2000" dirty="0"/>
              <a:t> </a:t>
            </a:r>
            <a:r>
              <a:rPr lang="en-US" sz="2000" dirty="0" err="1"/>
              <a:t>voluntários</a:t>
            </a:r>
            <a:r>
              <a:rPr lang="en-US" sz="2000" dirty="0"/>
              <a:t> </a:t>
            </a:r>
            <a:r>
              <a:rPr lang="en-US" sz="2000" dirty="0" err="1"/>
              <a:t>deverão</a:t>
            </a:r>
            <a:r>
              <a:rPr lang="en-US" sz="2000" dirty="0"/>
              <a:t> </a:t>
            </a:r>
            <a:r>
              <a:rPr lang="en-US" sz="2000" dirty="0" err="1"/>
              <a:t>completar</a:t>
            </a:r>
            <a:r>
              <a:rPr lang="en-US" sz="2000" dirty="0"/>
              <a:t> um </a:t>
            </a:r>
            <a:r>
              <a:rPr lang="en-US" sz="2000" dirty="0" err="1"/>
              <a:t>grande</a:t>
            </a:r>
            <a:r>
              <a:rPr lang="en-US" sz="2000" dirty="0"/>
              <a:t> </a:t>
            </a:r>
            <a:r>
              <a:rPr lang="en-US" sz="2000" dirty="0" err="1"/>
              <a:t>programa</a:t>
            </a:r>
            <a:r>
              <a:rPr lang="en-US" sz="2000" dirty="0"/>
              <a:t> de </a:t>
            </a:r>
            <a:r>
              <a:rPr lang="en-US" sz="2000" dirty="0" err="1"/>
              <a:t>formação</a:t>
            </a:r>
            <a:r>
              <a:rPr lang="en-US" sz="2000" dirty="0"/>
              <a:t>, vale </a:t>
            </a:r>
            <a:r>
              <a:rPr lang="en-US" sz="2000" dirty="0" err="1"/>
              <a:t>bem</a:t>
            </a:r>
            <a:r>
              <a:rPr lang="en-US" sz="2000" dirty="0"/>
              <a:t> a </a:t>
            </a:r>
            <a:r>
              <a:rPr lang="en-US" sz="2000" dirty="0" err="1"/>
              <a:t>pena</a:t>
            </a:r>
            <a:r>
              <a:rPr lang="en-US" sz="2000" dirty="0"/>
              <a:t> </a:t>
            </a:r>
            <a:r>
              <a:rPr lang="en-US" sz="2000" dirty="0" err="1"/>
              <a:t>investigar</a:t>
            </a:r>
            <a:r>
              <a:rPr lang="en-US" sz="2000" dirty="0"/>
              <a:t> </a:t>
            </a:r>
            <a:r>
              <a:rPr lang="en-US" sz="2000" dirty="0" err="1"/>
              <a:t>esta</a:t>
            </a:r>
            <a:r>
              <a:rPr lang="en-US" sz="2000" dirty="0"/>
              <a:t> </a:t>
            </a:r>
            <a:r>
              <a:rPr lang="en-US" sz="2000" dirty="0" err="1"/>
              <a:t>questão</a:t>
            </a:r>
            <a:r>
              <a:rPr lang="en-US" sz="2000" dirty="0"/>
              <a:t>.</a:t>
            </a:r>
          </a:p>
          <a:p>
            <a:pPr marL="342900" indent="-342900">
              <a:buClr>
                <a:srgbClr val="7F4182"/>
              </a:buClr>
              <a:buFont typeface="Arial" charset="0"/>
              <a:buChar char="•"/>
            </a:pPr>
            <a:r>
              <a:rPr lang="en-US" sz="2000" dirty="0" err="1"/>
              <a:t>Assegure</a:t>
            </a:r>
            <a:r>
              <a:rPr lang="en-US" sz="2000" dirty="0"/>
              <a:t>-se sempre de que </a:t>
            </a:r>
            <a:r>
              <a:rPr lang="en-US" sz="2000" dirty="0" err="1"/>
              <a:t>qualquer</a:t>
            </a:r>
            <a:r>
              <a:rPr lang="en-US" sz="2000" dirty="0"/>
              <a:t> </a:t>
            </a:r>
            <a:r>
              <a:rPr lang="en-US" sz="2000" dirty="0" err="1"/>
              <a:t>formação</a:t>
            </a:r>
            <a:r>
              <a:rPr lang="en-US" sz="2000" dirty="0"/>
              <a:t> de </a:t>
            </a:r>
            <a:r>
              <a:rPr lang="en-US" sz="2000" dirty="0" err="1"/>
              <a:t>voluntários</a:t>
            </a:r>
            <a:r>
              <a:rPr lang="en-US" sz="2000" dirty="0"/>
              <a:t> </a:t>
            </a:r>
            <a:r>
              <a:rPr lang="en-US" sz="2000" dirty="0" err="1"/>
              <a:t>é</a:t>
            </a:r>
            <a:r>
              <a:rPr lang="en-US" sz="2000" dirty="0"/>
              <a:t> </a:t>
            </a:r>
            <a:r>
              <a:rPr lang="en-US" sz="2000" dirty="0" err="1"/>
              <a:t>acompanhada</a:t>
            </a:r>
            <a:r>
              <a:rPr lang="en-US" sz="2000" dirty="0"/>
              <a:t> e </a:t>
            </a:r>
            <a:r>
              <a:rPr lang="en-US" sz="2000" dirty="0" err="1"/>
              <a:t>avaliada</a:t>
            </a:r>
            <a:r>
              <a:rPr lang="en-US" sz="2000" dirty="0"/>
              <a:t> de </a:t>
            </a:r>
            <a:r>
              <a:rPr lang="en-US" sz="2000" dirty="0" err="1"/>
              <a:t>perto</a:t>
            </a:r>
            <a:r>
              <a:rPr lang="en-US" sz="2000" dirty="0"/>
              <a:t>. </a:t>
            </a:r>
            <a:r>
              <a:rPr lang="en-US" sz="2000" dirty="0" err="1"/>
              <a:t>Não</a:t>
            </a:r>
            <a:r>
              <a:rPr lang="en-US" sz="2000" dirty="0"/>
              <a:t> vale a </a:t>
            </a:r>
            <a:r>
              <a:rPr lang="en-US" sz="2000" dirty="0" err="1"/>
              <a:t>pena</a:t>
            </a:r>
            <a:r>
              <a:rPr lang="en-US" sz="2000" dirty="0"/>
              <a:t> </a:t>
            </a:r>
            <a:r>
              <a:rPr lang="en-US" sz="2000" dirty="0" err="1"/>
              <a:t>dedicar</a:t>
            </a:r>
            <a:r>
              <a:rPr lang="en-US" sz="2000" dirty="0"/>
              <a:t> </a:t>
            </a:r>
            <a:r>
              <a:rPr lang="en-US" sz="2000" dirty="0" err="1"/>
              <a:t>recursos</a:t>
            </a:r>
            <a:r>
              <a:rPr lang="en-US" sz="2000" dirty="0"/>
              <a:t> a algo que </a:t>
            </a:r>
            <a:r>
              <a:rPr lang="en-US" sz="2000" dirty="0" err="1"/>
              <a:t>não</a:t>
            </a:r>
            <a:r>
              <a:rPr lang="en-US" sz="2000" dirty="0"/>
              <a:t> </a:t>
            </a:r>
            <a:r>
              <a:rPr lang="en-US" sz="2000" dirty="0" err="1"/>
              <a:t>está</a:t>
            </a:r>
            <a:r>
              <a:rPr lang="en-US" sz="2000" dirty="0"/>
              <a:t> a </a:t>
            </a:r>
            <a:r>
              <a:rPr lang="en-US" sz="2000" dirty="0" err="1"/>
              <a:t>provar</a:t>
            </a:r>
            <a:r>
              <a:rPr lang="en-US" sz="2000" dirty="0"/>
              <a:t> </a:t>
            </a:r>
            <a:r>
              <a:rPr lang="en-US" sz="2000" dirty="0" err="1"/>
              <a:t>valer</a:t>
            </a:r>
            <a:r>
              <a:rPr lang="en-US" sz="2000" dirty="0"/>
              <a:t> a </a:t>
            </a:r>
            <a:r>
              <a:rPr lang="en-US" sz="2000" dirty="0" err="1"/>
              <a:t>pena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2401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6BA81-998B-406E-9C98-D3B4299293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6900" y="1981566"/>
            <a:ext cx="6315075" cy="4266833"/>
          </a:xfrm>
        </p:spPr>
        <p:txBody>
          <a:bodyPr/>
          <a:lstStyle/>
          <a:p>
            <a:r>
              <a:rPr lang="en-IE" sz="2300" dirty="0" err="1"/>
              <a:t>Considerando</a:t>
            </a:r>
            <a:r>
              <a:rPr lang="en-IE" sz="2300" dirty="0"/>
              <a:t>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contributos</a:t>
            </a:r>
            <a:r>
              <a:rPr lang="en-IE" sz="2300" dirty="0"/>
              <a:t> que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voluntários</a:t>
            </a:r>
            <a:r>
              <a:rPr lang="en-IE" sz="2300" dirty="0"/>
              <a:t> </a:t>
            </a:r>
            <a:r>
              <a:rPr lang="en-IE" sz="2300" dirty="0" err="1"/>
              <a:t>dão</a:t>
            </a:r>
            <a:r>
              <a:rPr lang="en-IE" sz="2300" dirty="0"/>
              <a:t> </a:t>
            </a:r>
            <a:r>
              <a:rPr lang="en-IE" sz="2300" dirty="0" err="1"/>
              <a:t>à</a:t>
            </a:r>
            <a:r>
              <a:rPr lang="en-IE" sz="2300" dirty="0"/>
              <a:t> </a:t>
            </a:r>
            <a:r>
              <a:rPr lang="en-IE" sz="2300" dirty="0" err="1"/>
              <a:t>sua</a:t>
            </a:r>
            <a:r>
              <a:rPr lang="en-IE" sz="2300" dirty="0"/>
              <a:t> </a:t>
            </a:r>
            <a:r>
              <a:rPr lang="en-IE" sz="2300" dirty="0" err="1"/>
              <a:t>comunidade</a:t>
            </a:r>
            <a:r>
              <a:rPr lang="en-IE" sz="2300" dirty="0"/>
              <a:t> e a </a:t>
            </a:r>
            <a:r>
              <a:rPr lang="en-IE" sz="2300" dirty="0" err="1"/>
              <a:t>necessidade</a:t>
            </a:r>
            <a:r>
              <a:rPr lang="en-IE" sz="2300" dirty="0"/>
              <a:t> de </a:t>
            </a:r>
            <a:r>
              <a:rPr lang="en-IE" sz="2300" dirty="0" err="1"/>
              <a:t>incentivar</a:t>
            </a:r>
            <a:r>
              <a:rPr lang="en-IE" sz="2300" dirty="0"/>
              <a:t>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participação</a:t>
            </a:r>
            <a:r>
              <a:rPr lang="en-IE" sz="2300" dirty="0"/>
              <a:t> </a:t>
            </a:r>
            <a:r>
              <a:rPr lang="en-IE" sz="2300" dirty="0" err="1"/>
              <a:t>acrescida</a:t>
            </a:r>
            <a:r>
              <a:rPr lang="en-IE" sz="2300" dirty="0"/>
              <a:t> dos </a:t>
            </a:r>
            <a:r>
              <a:rPr lang="en-IE" sz="2300" dirty="0" err="1"/>
              <a:t>cidadãos</a:t>
            </a:r>
            <a:r>
              <a:rPr lang="en-IE" sz="2300" dirty="0"/>
              <a:t>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comunidade</a:t>
            </a:r>
            <a:r>
              <a:rPr lang="en-IE" sz="2300" dirty="0"/>
              <a:t>, o </a:t>
            </a:r>
            <a:r>
              <a:rPr lang="en-IE" sz="2300" dirty="0" err="1"/>
              <a:t>reconhecimento</a:t>
            </a:r>
            <a:r>
              <a:rPr lang="en-IE" sz="2300" dirty="0"/>
              <a:t> formal das </a:t>
            </a:r>
            <a:r>
              <a:rPr lang="en-IE" sz="2300" dirty="0" err="1"/>
              <a:t>ações</a:t>
            </a:r>
            <a:r>
              <a:rPr lang="en-IE" sz="2300" dirty="0"/>
              <a:t> </a:t>
            </a:r>
            <a:r>
              <a:rPr lang="en-IE" sz="2300" dirty="0" err="1"/>
              <a:t>positivas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</a:t>
            </a:r>
            <a:r>
              <a:rPr lang="en-IE" sz="2300" dirty="0" err="1"/>
              <a:t>prol</a:t>
            </a:r>
            <a:r>
              <a:rPr lang="en-IE" sz="2300" dirty="0"/>
              <a:t> da </a:t>
            </a:r>
            <a:r>
              <a:rPr lang="en-IE" sz="2300" dirty="0" err="1"/>
              <a:t>melhoria</a:t>
            </a:r>
            <a:r>
              <a:rPr lang="en-IE" sz="2300" dirty="0"/>
              <a:t> da </a:t>
            </a:r>
            <a:r>
              <a:rPr lang="en-IE" sz="2300" dirty="0" err="1"/>
              <a:t>sociedade</a:t>
            </a:r>
            <a:r>
              <a:rPr lang="en-IE" sz="2300" dirty="0"/>
              <a:t> </a:t>
            </a:r>
            <a:r>
              <a:rPr lang="en-IE" sz="2300" dirty="0" err="1"/>
              <a:t>deve</a:t>
            </a:r>
            <a:r>
              <a:rPr lang="en-IE" sz="2300" dirty="0"/>
              <a:t> ser </a:t>
            </a:r>
            <a:r>
              <a:rPr lang="en-IE" sz="2300" dirty="0" err="1"/>
              <a:t>amplamente</a:t>
            </a:r>
            <a:r>
              <a:rPr lang="en-IE" sz="2300" dirty="0"/>
              <a:t> </a:t>
            </a:r>
            <a:r>
              <a:rPr lang="en-IE" sz="2300" dirty="0" err="1"/>
              <a:t>valorizado</a:t>
            </a:r>
            <a:r>
              <a:rPr lang="en-IE" sz="2300" dirty="0"/>
              <a:t> e </a:t>
            </a:r>
            <a:r>
              <a:rPr lang="en-IE" sz="2300" dirty="0" err="1"/>
              <a:t>reconhecido</a:t>
            </a:r>
            <a:r>
              <a:rPr lang="en-IE" sz="2300" dirty="0"/>
              <a:t>. </a:t>
            </a:r>
          </a:p>
          <a:p>
            <a:r>
              <a:rPr lang="en-IE" sz="2300" dirty="0" err="1"/>
              <a:t>Trata</a:t>
            </a:r>
            <a:r>
              <a:rPr lang="en-IE" sz="2300" dirty="0"/>
              <a:t>-se de </a:t>
            </a:r>
            <a:r>
              <a:rPr lang="en-IE" sz="2300" dirty="0" err="1"/>
              <a:t>respeitar</a:t>
            </a:r>
            <a:r>
              <a:rPr lang="en-IE" sz="2300" dirty="0"/>
              <a:t> e </a:t>
            </a:r>
            <a:r>
              <a:rPr lang="en-IE" sz="2300" dirty="0" err="1"/>
              <a:t>valorizar</a:t>
            </a:r>
            <a:r>
              <a:rPr lang="en-IE" sz="2300" dirty="0"/>
              <a:t> </a:t>
            </a:r>
            <a:r>
              <a:rPr lang="en-IE" sz="2300" dirty="0" err="1"/>
              <a:t>todas</a:t>
            </a:r>
            <a:r>
              <a:rPr lang="en-IE" sz="2300" dirty="0"/>
              <a:t> as </a:t>
            </a:r>
            <a:r>
              <a:rPr lang="en-IE" sz="2300" dirty="0" err="1"/>
              <a:t>modalidades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que as </a:t>
            </a:r>
            <a:r>
              <a:rPr lang="en-IE" sz="2300" dirty="0" err="1"/>
              <a:t>pessoas</a:t>
            </a:r>
            <a:r>
              <a:rPr lang="en-IE" sz="2300" dirty="0"/>
              <a:t> </a:t>
            </a:r>
            <a:r>
              <a:rPr lang="en-IE" sz="2300" dirty="0" err="1"/>
              <a:t>estão</a:t>
            </a:r>
            <a:r>
              <a:rPr lang="en-IE" sz="2300" dirty="0"/>
              <a:t> </a:t>
            </a:r>
            <a:r>
              <a:rPr lang="en-IE" sz="2300" dirty="0" err="1"/>
              <a:t>dispostas</a:t>
            </a:r>
            <a:r>
              <a:rPr lang="en-IE" sz="2300" dirty="0"/>
              <a:t> a </a:t>
            </a:r>
            <a:r>
              <a:rPr lang="en-IE" sz="2300" dirty="0" err="1"/>
              <a:t>dedicar</a:t>
            </a:r>
            <a:r>
              <a:rPr lang="en-IE" sz="2300" dirty="0"/>
              <a:t> o </a:t>
            </a:r>
            <a:r>
              <a:rPr lang="en-IE" sz="2300" dirty="0" err="1"/>
              <a:t>seu</a:t>
            </a:r>
            <a:r>
              <a:rPr lang="en-IE" sz="2300" dirty="0"/>
              <a:t> tempo. </a:t>
            </a:r>
          </a:p>
          <a:p>
            <a:r>
              <a:rPr lang="en-IE" sz="2300" dirty="0" err="1"/>
              <a:t>Ao</a:t>
            </a:r>
            <a:r>
              <a:rPr lang="en-IE" sz="2300" dirty="0"/>
              <a:t> </a:t>
            </a:r>
            <a:r>
              <a:rPr lang="en-IE" sz="2300" dirty="0" err="1"/>
              <a:t>celebrar</a:t>
            </a:r>
            <a:r>
              <a:rPr lang="en-IE" sz="2300" dirty="0"/>
              <a:t> o </a:t>
            </a:r>
            <a:r>
              <a:rPr lang="en-IE" sz="2300" dirty="0" err="1"/>
              <a:t>voluntariado</a:t>
            </a:r>
            <a:r>
              <a:rPr lang="en-IE" sz="2300" dirty="0"/>
              <a:t>, </a:t>
            </a:r>
            <a:r>
              <a:rPr lang="en-IE" sz="2300" dirty="0" err="1"/>
              <a:t>é</a:t>
            </a:r>
            <a:r>
              <a:rPr lang="en-IE" sz="2300" dirty="0"/>
              <a:t> </a:t>
            </a:r>
            <a:r>
              <a:rPr lang="en-IE" sz="2300" dirty="0" err="1"/>
              <a:t>também</a:t>
            </a:r>
            <a:r>
              <a:rPr lang="en-IE" sz="2300" dirty="0"/>
              <a:t> </a:t>
            </a:r>
            <a:r>
              <a:rPr lang="en-IE" sz="2300" dirty="0" err="1"/>
              <a:t>importante</a:t>
            </a:r>
            <a:r>
              <a:rPr lang="en-IE" sz="2300" dirty="0"/>
              <a:t> </a:t>
            </a:r>
            <a:r>
              <a:rPr lang="en-IE" sz="2300" dirty="0" err="1"/>
              <a:t>prestar</a:t>
            </a:r>
            <a:r>
              <a:rPr lang="en-IE" sz="2300" dirty="0"/>
              <a:t> </a:t>
            </a:r>
            <a:r>
              <a:rPr lang="en-IE" sz="2300" dirty="0" err="1"/>
              <a:t>homenagem</a:t>
            </a:r>
            <a:r>
              <a:rPr lang="en-IE" sz="2300" dirty="0"/>
              <a:t> </a:t>
            </a:r>
            <a:r>
              <a:rPr lang="en-IE" sz="2300" dirty="0" err="1"/>
              <a:t>às</a:t>
            </a:r>
            <a:r>
              <a:rPr lang="en-IE" sz="2300" dirty="0"/>
              <a:t> </a:t>
            </a:r>
            <a:r>
              <a:rPr lang="en-IE" sz="2300" dirty="0" err="1"/>
              <a:t>contribuições</a:t>
            </a:r>
            <a:r>
              <a:rPr lang="en-IE" sz="2300" dirty="0"/>
              <a:t> </a:t>
            </a:r>
            <a:r>
              <a:rPr lang="en-IE" sz="2300" dirty="0" err="1"/>
              <a:t>informais</a:t>
            </a:r>
            <a:r>
              <a:rPr lang="en-IE" sz="2300" dirty="0"/>
              <a:t>,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vez</a:t>
            </a:r>
            <a:r>
              <a:rPr lang="en-IE" sz="2300" dirty="0"/>
              <a:t> que </a:t>
            </a:r>
            <a:r>
              <a:rPr lang="en-IE" sz="2300" dirty="0" err="1"/>
              <a:t>estes</a:t>
            </a:r>
            <a:r>
              <a:rPr lang="en-IE" sz="2300" dirty="0"/>
              <a:t> </a:t>
            </a:r>
            <a:r>
              <a:rPr lang="en-IE" sz="2300" dirty="0" err="1"/>
              <a:t>tipos</a:t>
            </a:r>
            <a:r>
              <a:rPr lang="en-IE" sz="2300" dirty="0"/>
              <a:t> de </a:t>
            </a:r>
            <a:r>
              <a:rPr lang="en-IE" sz="2300" dirty="0" err="1"/>
              <a:t>participação</a:t>
            </a:r>
            <a:r>
              <a:rPr lang="en-IE" sz="2300" dirty="0"/>
              <a:t> </a:t>
            </a:r>
            <a:r>
              <a:rPr lang="en-IE" sz="2300" dirty="0" err="1"/>
              <a:t>são</a:t>
            </a:r>
            <a:r>
              <a:rPr lang="en-IE" sz="2300" dirty="0"/>
              <a:t> </a:t>
            </a:r>
            <a:r>
              <a:rPr lang="en-IE" sz="2300" dirty="0" err="1"/>
              <a:t>frequentemente</a:t>
            </a:r>
            <a:r>
              <a:rPr lang="en-IE" sz="2300" dirty="0"/>
              <a:t> </a:t>
            </a:r>
            <a:r>
              <a:rPr lang="en-IE" sz="2300" dirty="0" err="1"/>
              <a:t>negligenciados</a:t>
            </a:r>
            <a:r>
              <a:rPr lang="en-IE" sz="2300" dirty="0"/>
              <a:t>. </a:t>
            </a:r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1A64CE1F-E012-47CA-ACDE-16BCD21D7D0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D7DCC-A511-49F4-A9F8-78D91C81E8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91200" y="381000"/>
            <a:ext cx="5910263" cy="1244041"/>
          </a:xfrm>
        </p:spPr>
        <p:txBody>
          <a:bodyPr>
            <a:normAutofit/>
          </a:bodyPr>
          <a:lstStyle/>
          <a:p>
            <a:r>
              <a:rPr lang="en-IE" dirty="0" err="1"/>
              <a:t>Reconhecimento</a:t>
            </a:r>
            <a:r>
              <a:rPr lang="en-IE" dirty="0"/>
              <a:t> de </a:t>
            </a:r>
            <a:r>
              <a:rPr lang="en-IE" dirty="0" err="1"/>
              <a:t>Voluntariado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Comunidade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3E516-1C30-482F-A8A8-CFFF1F059DBC}"/>
              </a:ext>
            </a:extLst>
          </p:cNvPr>
          <p:cNvSpPr txBox="1"/>
          <p:nvPr/>
        </p:nvSpPr>
        <p:spPr>
          <a:xfrm>
            <a:off x="0" y="5627132"/>
            <a:ext cx="5543550" cy="1200329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solidFill>
                  <a:schemeClr val="bg1"/>
                </a:solidFill>
              </a:rPr>
              <a:t>A </a:t>
            </a:r>
            <a:r>
              <a:rPr lang="en-IE" dirty="0" err="1">
                <a:solidFill>
                  <a:schemeClr val="bg1"/>
                </a:solidFill>
              </a:rPr>
              <a:t>nomeação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voluntários</a:t>
            </a:r>
            <a:r>
              <a:rPr lang="en-IE" dirty="0">
                <a:solidFill>
                  <a:schemeClr val="bg1"/>
                </a:solidFill>
              </a:rPr>
              <a:t> da </a:t>
            </a:r>
            <a:r>
              <a:rPr lang="en-IE" dirty="0" err="1">
                <a:solidFill>
                  <a:schemeClr val="bg1"/>
                </a:solidFill>
              </a:rPr>
              <a:t>comunidade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receberem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prémios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é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boa forma de </a:t>
            </a:r>
            <a:r>
              <a:rPr lang="en-IE" dirty="0" err="1">
                <a:solidFill>
                  <a:schemeClr val="bg1"/>
                </a:solidFill>
              </a:rPr>
              <a:t>lhes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dar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reconhecimento</a:t>
            </a:r>
            <a:r>
              <a:rPr lang="en-IE" dirty="0">
                <a:solidFill>
                  <a:schemeClr val="bg1"/>
                </a:solidFill>
              </a:rPr>
              <a:t>. </a:t>
            </a:r>
            <a:r>
              <a:rPr lang="en-IE" dirty="0" err="1">
                <a:solidFill>
                  <a:schemeClr val="bg1"/>
                </a:solidFill>
              </a:rPr>
              <a:t>Veja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seção</a:t>
            </a:r>
            <a:r>
              <a:rPr lang="en-IE" dirty="0">
                <a:solidFill>
                  <a:schemeClr val="bg1"/>
                </a:solidFill>
              </a:rPr>
              <a:t> 3 </a:t>
            </a:r>
            <a:r>
              <a:rPr lang="en-IE" dirty="0" err="1">
                <a:solidFill>
                  <a:schemeClr val="bg1"/>
                </a:solidFill>
              </a:rPr>
              <a:t>deste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módulo</a:t>
            </a:r>
            <a:r>
              <a:rPr lang="en-IE" dirty="0">
                <a:solidFill>
                  <a:schemeClr val="bg1"/>
                </a:solidFill>
              </a:rPr>
              <a:t> para </a:t>
            </a:r>
            <a:r>
              <a:rPr lang="en-IE" dirty="0" err="1">
                <a:solidFill>
                  <a:schemeClr val="bg1"/>
                </a:solidFill>
              </a:rPr>
              <a:t>mais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informações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71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2E9EEA-822F-4FBC-A011-C3A92C555EF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838182"/>
            <a:ext cx="11545518" cy="1450428"/>
          </a:xfrm>
        </p:spPr>
        <p:txBody>
          <a:bodyPr>
            <a:normAutofit/>
          </a:bodyPr>
          <a:lstStyle/>
          <a:p>
            <a:r>
              <a:rPr lang="en-IE" dirty="0" err="1"/>
              <a:t>Técnicas</a:t>
            </a:r>
            <a:r>
              <a:rPr lang="en-IE" dirty="0"/>
              <a:t> e </a:t>
            </a:r>
            <a:r>
              <a:rPr lang="en-IE" dirty="0" err="1"/>
              <a:t>abordagens</a:t>
            </a:r>
            <a:r>
              <a:rPr lang="en-IE" dirty="0"/>
              <a:t> </a:t>
            </a:r>
            <a:r>
              <a:rPr lang="en-IE" dirty="0" err="1"/>
              <a:t>inovadoras</a:t>
            </a:r>
            <a:r>
              <a:rPr lang="en-IE" dirty="0"/>
              <a:t> de marketing </a:t>
            </a:r>
            <a:r>
              <a:rPr lang="en-IE" dirty="0" err="1"/>
              <a:t>ipara</a:t>
            </a:r>
            <a:r>
              <a:rPr lang="en-IE" dirty="0"/>
              <a:t> </a:t>
            </a:r>
            <a:r>
              <a:rPr lang="en-IE" dirty="0" err="1"/>
              <a:t>promover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seus</a:t>
            </a:r>
            <a:r>
              <a:rPr lang="en-IE" dirty="0"/>
              <a:t> </a:t>
            </a:r>
            <a:r>
              <a:rPr lang="en-IE" dirty="0" err="1"/>
              <a:t>projetos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8A50A-F225-48FE-BE4E-62998D6DE2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162460"/>
            <a:ext cx="11545518" cy="793030"/>
          </a:xfrm>
        </p:spPr>
        <p:txBody>
          <a:bodyPr/>
          <a:lstStyle/>
          <a:p>
            <a:r>
              <a:rPr lang="en-IE" sz="4800" dirty="0">
                <a:latin typeface="+mn-lt"/>
              </a:rPr>
              <a:t>SEÇÃO TRÊS: CELEBRAR, PARTILHAR E RECONHECER O SUCESSO</a:t>
            </a:r>
          </a:p>
        </p:txBody>
      </p:sp>
      <p:pic>
        <p:nvPicPr>
          <p:cNvPr id="14" name="Picture Placeholder 13" descr="A crowd of people&#10;&#10;Description automatically generated">
            <a:extLst>
              <a:ext uri="{FF2B5EF4-FFF2-40B4-BE49-F238E27FC236}">
                <a16:creationId xmlns:a16="http://schemas.microsoft.com/office/drawing/2014/main" id="{D0C805DA-5D47-4AFF-A20A-134ED8FB900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05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0EFD3F-ABC6-4688-AAF6-F8C46710C0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476251"/>
            <a:ext cx="5279028" cy="1198792"/>
          </a:xfrm>
        </p:spPr>
        <p:txBody>
          <a:bodyPr>
            <a:normAutofit fontScale="92500"/>
          </a:bodyPr>
          <a:lstStyle/>
          <a:p>
            <a:r>
              <a:rPr lang="en-IE" dirty="0"/>
              <a:t>SUCESSO DA REGENERAÇÃO COMUNITÁRIA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5A4C4-F29B-413C-9AE1-575027834C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355" y="2041318"/>
            <a:ext cx="7131045" cy="4344492"/>
          </a:xfrm>
        </p:spPr>
        <p:txBody>
          <a:bodyPr/>
          <a:lstStyle/>
          <a:p>
            <a:pPr algn="just"/>
            <a:r>
              <a:rPr lang="en-IE" dirty="0"/>
              <a:t>Uma </a:t>
            </a:r>
            <a:r>
              <a:rPr lang="en-IE" dirty="0" err="1"/>
              <a:t>vez</a:t>
            </a:r>
            <a:r>
              <a:rPr lang="en-IE" dirty="0"/>
              <a:t> </a:t>
            </a:r>
            <a:r>
              <a:rPr lang="en-IE" dirty="0" err="1"/>
              <a:t>concluído</a:t>
            </a:r>
            <a:r>
              <a:rPr lang="en-IE" dirty="0"/>
              <a:t> 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projeto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r>
              <a:rPr lang="en-IE" dirty="0"/>
              <a:t>, </a:t>
            </a:r>
            <a:r>
              <a:rPr lang="en-IE" dirty="0" err="1"/>
              <a:t>medir</a:t>
            </a:r>
            <a:r>
              <a:rPr lang="en-IE" dirty="0"/>
              <a:t> o </a:t>
            </a:r>
            <a:r>
              <a:rPr lang="en-IE" dirty="0" err="1"/>
              <a:t>progresso</a:t>
            </a:r>
            <a:r>
              <a:rPr lang="en-IE" dirty="0"/>
              <a:t> e o </a:t>
            </a:r>
            <a:r>
              <a:rPr lang="en-IE" dirty="0" err="1"/>
              <a:t>impacto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um </a:t>
            </a:r>
            <a:r>
              <a:rPr lang="en-IE" dirty="0" err="1"/>
              <a:t>procedimento</a:t>
            </a:r>
            <a:r>
              <a:rPr lang="en-IE" dirty="0"/>
              <a:t> </a:t>
            </a:r>
            <a:r>
              <a:rPr lang="en-IE" dirty="0" err="1"/>
              <a:t>essencial</a:t>
            </a:r>
            <a:r>
              <a:rPr lang="en-IE" dirty="0"/>
              <a:t>. </a:t>
            </a:r>
            <a:r>
              <a:rPr lang="en-IE" dirty="0" err="1"/>
              <a:t>Constitui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oportunidade</a:t>
            </a:r>
            <a:r>
              <a:rPr lang="en-IE" dirty="0"/>
              <a:t> de </a:t>
            </a:r>
            <a:r>
              <a:rPr lang="en-IE" dirty="0" err="1"/>
              <a:t>aprendizagem</a:t>
            </a:r>
            <a:r>
              <a:rPr lang="en-IE" dirty="0"/>
              <a:t> para </a:t>
            </a:r>
            <a:r>
              <a:rPr lang="en-IE" dirty="0" err="1"/>
              <a:t>futuros</a:t>
            </a:r>
            <a:r>
              <a:rPr lang="en-IE" dirty="0"/>
              <a:t> </a:t>
            </a:r>
            <a:r>
              <a:rPr lang="en-IE" dirty="0" err="1"/>
              <a:t>empreendimentos</a:t>
            </a:r>
            <a:r>
              <a:rPr lang="en-IE" dirty="0"/>
              <a:t>, e a </a:t>
            </a:r>
            <a:r>
              <a:rPr lang="en-IE" dirty="0" err="1"/>
              <a:t>oportunidade</a:t>
            </a:r>
            <a:r>
              <a:rPr lang="en-IE" dirty="0"/>
              <a:t> de </a:t>
            </a:r>
            <a:r>
              <a:rPr lang="en-IE" dirty="0" err="1"/>
              <a:t>avaliar</a:t>
            </a:r>
            <a:r>
              <a:rPr lang="en-IE" dirty="0"/>
              <a:t> a </a:t>
            </a:r>
            <a:r>
              <a:rPr lang="en-IE" dirty="0" err="1"/>
              <a:t>verdadeira</a:t>
            </a:r>
            <a:r>
              <a:rPr lang="en-IE" dirty="0"/>
              <a:t> </a:t>
            </a:r>
            <a:r>
              <a:rPr lang="en-IE" dirty="0" err="1"/>
              <a:t>eficácia</a:t>
            </a:r>
            <a:r>
              <a:rPr lang="en-IE" dirty="0"/>
              <a:t> do </a:t>
            </a:r>
            <a:r>
              <a:rPr lang="en-IE" dirty="0" err="1"/>
              <a:t>projeto</a:t>
            </a:r>
            <a:r>
              <a:rPr lang="en-IE" dirty="0"/>
              <a:t>.   A </a:t>
            </a:r>
            <a:r>
              <a:rPr lang="en-IE" dirty="0" err="1"/>
              <a:t>avaliação</a:t>
            </a:r>
            <a:r>
              <a:rPr lang="en-IE" dirty="0"/>
              <a:t> profunda do </a:t>
            </a:r>
            <a:r>
              <a:rPr lang="en-IE" dirty="0" err="1"/>
              <a:t>impacto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crucial. </a:t>
            </a:r>
          </a:p>
          <a:p>
            <a:pPr algn="just"/>
            <a:endParaRPr lang="en-IE" dirty="0"/>
          </a:p>
          <a:p>
            <a:pPr algn="just"/>
            <a:r>
              <a:rPr lang="en-IE" dirty="0"/>
              <a:t> A </a:t>
            </a:r>
            <a:r>
              <a:rPr lang="en-IE" dirty="0" err="1"/>
              <a:t>avaliação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um </a:t>
            </a:r>
            <a:r>
              <a:rPr lang="en-IE" dirty="0" err="1"/>
              <a:t>processo</a:t>
            </a:r>
            <a:r>
              <a:rPr lang="en-IE" dirty="0"/>
              <a:t> que </a:t>
            </a:r>
            <a:r>
              <a:rPr lang="en-IE" dirty="0" err="1"/>
              <a:t>pode</a:t>
            </a:r>
            <a:r>
              <a:rPr lang="en-IE" dirty="0"/>
              <a:t> ser </a:t>
            </a:r>
            <a:r>
              <a:rPr lang="en-IE" dirty="0" err="1"/>
              <a:t>utilizado</a:t>
            </a:r>
            <a:r>
              <a:rPr lang="en-IE" dirty="0"/>
              <a:t> para </a:t>
            </a:r>
            <a:r>
              <a:rPr lang="en-IE" dirty="0" err="1"/>
              <a:t>medir</a:t>
            </a:r>
            <a:r>
              <a:rPr lang="en-IE" dirty="0"/>
              <a:t> o </a:t>
            </a:r>
            <a:r>
              <a:rPr lang="en-IE" dirty="0" err="1"/>
              <a:t>sucesso</a:t>
            </a:r>
            <a:r>
              <a:rPr lang="en-IE" dirty="0"/>
              <a:t> dos </a:t>
            </a:r>
            <a:r>
              <a:rPr lang="en-IE" dirty="0" err="1"/>
              <a:t>seus</a:t>
            </a:r>
            <a:r>
              <a:rPr lang="en-IE" dirty="0"/>
              <a:t> </a:t>
            </a:r>
            <a:r>
              <a:rPr lang="en-IE" dirty="0" err="1"/>
              <a:t>projetos</a:t>
            </a:r>
            <a:r>
              <a:rPr lang="en-IE" dirty="0"/>
              <a:t>. A </a:t>
            </a:r>
            <a:r>
              <a:rPr lang="en-IE" dirty="0" err="1"/>
              <a:t>avaliação</a:t>
            </a:r>
            <a:r>
              <a:rPr lang="en-IE" dirty="0"/>
              <a:t> </a:t>
            </a:r>
            <a:r>
              <a:rPr lang="en-IE" dirty="0" err="1"/>
              <a:t>permite-lhe</a:t>
            </a:r>
            <a:r>
              <a:rPr lang="en-IE" dirty="0"/>
              <a:t> </a:t>
            </a:r>
            <a:r>
              <a:rPr lang="en-IE" dirty="0" err="1"/>
              <a:t>reunir</a:t>
            </a:r>
            <a:r>
              <a:rPr lang="en-IE" dirty="0"/>
              <a:t> </a:t>
            </a:r>
            <a:r>
              <a:rPr lang="en-IE" dirty="0" err="1"/>
              <a:t>informações</a:t>
            </a:r>
            <a:r>
              <a:rPr lang="en-IE" dirty="0"/>
              <a:t> e </a:t>
            </a:r>
            <a:r>
              <a:rPr lang="en-IE" dirty="0" err="1"/>
              <a:t>evidências</a:t>
            </a:r>
            <a:r>
              <a:rPr lang="en-IE" dirty="0"/>
              <a:t> para </a:t>
            </a:r>
            <a:r>
              <a:rPr lang="en-IE" dirty="0" err="1"/>
              <a:t>quantificar</a:t>
            </a:r>
            <a:r>
              <a:rPr lang="en-IE" dirty="0"/>
              <a:t> o </a:t>
            </a:r>
            <a:r>
              <a:rPr lang="en-IE" dirty="0" err="1"/>
              <a:t>valor</a:t>
            </a:r>
            <a:r>
              <a:rPr lang="en-IE" dirty="0"/>
              <a:t> e a </a:t>
            </a:r>
            <a:r>
              <a:rPr lang="en-IE" dirty="0" err="1"/>
              <a:t>qualidade</a:t>
            </a:r>
            <a:r>
              <a:rPr lang="en-IE" dirty="0"/>
              <a:t> do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projeto</a:t>
            </a:r>
            <a:r>
              <a:rPr lang="en-IE" dirty="0"/>
              <a:t>. </a:t>
            </a:r>
          </a:p>
        </p:txBody>
      </p:sp>
      <p:pic>
        <p:nvPicPr>
          <p:cNvPr id="9" name="Picture Placeholder 8" descr="A person standing on a rocky hill&#10;&#10;Description automatically generated">
            <a:extLst>
              <a:ext uri="{FF2B5EF4-FFF2-40B4-BE49-F238E27FC236}">
                <a16:creationId xmlns:a16="http://schemas.microsoft.com/office/drawing/2014/main" id="{FD845749-FCAE-4CA2-9B33-FB3360EDA0E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2132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C9BBB5-278D-41A0-B42D-D6643F193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4036" y="303411"/>
            <a:ext cx="5773480" cy="1031358"/>
          </a:xfrm>
        </p:spPr>
        <p:txBody>
          <a:bodyPr>
            <a:normAutofit fontScale="77500" lnSpcReduction="20000"/>
          </a:bodyPr>
          <a:lstStyle/>
          <a:p>
            <a:r>
              <a:rPr lang="en-IE" dirty="0" err="1"/>
              <a:t>Porque</a:t>
            </a:r>
            <a:r>
              <a:rPr lang="en-IE" dirty="0"/>
              <a:t> </a:t>
            </a:r>
            <a:r>
              <a:rPr lang="en-IE" dirty="0" err="1"/>
              <a:t>é</a:t>
            </a:r>
            <a:r>
              <a:rPr lang="en-IE" dirty="0"/>
              <a:t> que o </a:t>
            </a:r>
            <a:r>
              <a:rPr lang="en-IE" dirty="0" err="1"/>
              <a:t>seu</a:t>
            </a:r>
            <a:r>
              <a:rPr lang="en-IE" dirty="0"/>
              <a:t> </a:t>
            </a:r>
            <a:r>
              <a:rPr lang="en-IE" dirty="0" err="1"/>
              <a:t>grupo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r>
              <a:rPr lang="en-IE" dirty="0"/>
              <a:t> </a:t>
            </a:r>
            <a:r>
              <a:rPr lang="en-IE" dirty="0" err="1"/>
              <a:t>deve</a:t>
            </a:r>
            <a:r>
              <a:rPr lang="en-IE" dirty="0"/>
              <a:t> </a:t>
            </a:r>
            <a:r>
              <a:rPr lang="en-IE" dirty="0" err="1"/>
              <a:t>celebrar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sucessos</a:t>
            </a:r>
            <a:r>
              <a:rPr lang="en-I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1A108-FD44-445E-A69F-9E77F410DC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4036" y="1430462"/>
            <a:ext cx="6251945" cy="4935169"/>
          </a:xfrm>
        </p:spPr>
        <p:txBody>
          <a:bodyPr/>
          <a:lstStyle/>
          <a:p>
            <a:pPr algn="just"/>
            <a:r>
              <a:rPr lang="pt-PT" sz="2300" dirty="0"/>
              <a:t>Os projetos de regeneração comunitária representam um trabalho árduo. É aquele trabalho que é feito no seu tempo livre (fim de tarde e fins de semana) e, ao contrário do seu trabalho/carreira, não chega com recompensas financeiras individuais. As recompensas vêm do impacto positivo que o seu trabalho/o seu comité deixa na comunidade, pelo que é muito importante celebrar e partilhar os seus sucessos, marcos e realizações. </a:t>
            </a:r>
          </a:p>
          <a:p>
            <a:pPr algn="just"/>
            <a:r>
              <a:rPr lang="pt-PT" sz="2300" dirty="0"/>
              <a:t>Celebrar o sucesso é uma rotina valiosa para entrar na sua comunidade, que pode ajudar a aumentar o moral e a produtividade, bem como dar aos seus voluntários um incentivo para se envolverem novamente ou permanecerem envolvidos! </a:t>
            </a:r>
          </a:p>
          <a:p>
            <a:pPr algn="just"/>
            <a:endParaRPr lang="pt-PT" dirty="0"/>
          </a:p>
        </p:txBody>
      </p:sp>
      <p:pic>
        <p:nvPicPr>
          <p:cNvPr id="6" name="Picture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21FD706-B435-4058-A92F-EA62B67643A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749" r="18749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CF1B74-FD4A-441B-9AFD-DDB0FDCD9AE8}"/>
              </a:ext>
            </a:extLst>
          </p:cNvPr>
          <p:cNvSpPr txBox="1"/>
          <p:nvPr/>
        </p:nvSpPr>
        <p:spPr>
          <a:xfrm>
            <a:off x="7060019" y="4694526"/>
            <a:ext cx="5050465" cy="2308324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chemeClr val="bg1"/>
                </a:solidFill>
              </a:rPr>
              <a:t>O </a:t>
            </a:r>
            <a:r>
              <a:rPr lang="en-IE" sz="2400" dirty="0" err="1">
                <a:solidFill>
                  <a:schemeClr val="bg1"/>
                </a:solidFill>
              </a:rPr>
              <a:t>sucesso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tem</a:t>
            </a:r>
            <a:r>
              <a:rPr lang="en-IE" sz="2400" dirty="0">
                <a:solidFill>
                  <a:schemeClr val="bg1"/>
                </a:solidFill>
              </a:rPr>
              <a:t> que ser </a:t>
            </a:r>
            <a:r>
              <a:rPr lang="en-IE" sz="2400" dirty="0" err="1">
                <a:solidFill>
                  <a:schemeClr val="bg1"/>
                </a:solidFill>
              </a:rPr>
              <a:t>uma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grande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realização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ou</a:t>
            </a:r>
            <a:r>
              <a:rPr lang="en-IE" sz="2400" dirty="0">
                <a:solidFill>
                  <a:schemeClr val="bg1"/>
                </a:solidFill>
              </a:rPr>
              <a:t> um </a:t>
            </a:r>
            <a:r>
              <a:rPr lang="en-IE" sz="2400" dirty="0" err="1">
                <a:solidFill>
                  <a:schemeClr val="bg1"/>
                </a:solidFill>
              </a:rPr>
              <a:t>grande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projeto</a:t>
            </a:r>
            <a:r>
              <a:rPr lang="en-IE" sz="2400" dirty="0">
                <a:solidFill>
                  <a:schemeClr val="bg1"/>
                </a:solidFill>
              </a:rPr>
              <a:t>. O </a:t>
            </a:r>
            <a:r>
              <a:rPr lang="en-IE" sz="2400" dirty="0" err="1">
                <a:solidFill>
                  <a:schemeClr val="bg1"/>
                </a:solidFill>
              </a:rPr>
              <a:t>sucesso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pode</a:t>
            </a:r>
            <a:r>
              <a:rPr lang="en-IE" sz="2400" dirty="0">
                <a:solidFill>
                  <a:schemeClr val="bg1"/>
                </a:solidFill>
              </a:rPr>
              <a:t> ser </a:t>
            </a:r>
            <a:r>
              <a:rPr lang="en-IE" sz="2400" dirty="0" err="1">
                <a:solidFill>
                  <a:schemeClr val="bg1"/>
                </a:solidFill>
              </a:rPr>
              <a:t>aquele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pequeno</a:t>
            </a:r>
            <a:r>
              <a:rPr lang="en-IE" sz="2400" dirty="0">
                <a:solidFill>
                  <a:schemeClr val="bg1"/>
                </a:solidFill>
              </a:rPr>
              <a:t> mas </a:t>
            </a:r>
            <a:r>
              <a:rPr lang="en-IE" sz="2400" dirty="0" err="1">
                <a:solidFill>
                  <a:schemeClr val="bg1"/>
                </a:solidFill>
              </a:rPr>
              <a:t>concreto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passo</a:t>
            </a:r>
            <a:r>
              <a:rPr lang="en-IE" sz="2400" dirty="0">
                <a:solidFill>
                  <a:schemeClr val="bg1"/>
                </a:solidFill>
              </a:rPr>
              <a:t> que </a:t>
            </a:r>
            <a:r>
              <a:rPr lang="en-IE" sz="2400" dirty="0" err="1">
                <a:solidFill>
                  <a:schemeClr val="bg1"/>
                </a:solidFill>
              </a:rPr>
              <a:t>você</a:t>
            </a:r>
            <a:r>
              <a:rPr lang="en-IE" sz="2400" dirty="0">
                <a:solidFill>
                  <a:schemeClr val="bg1"/>
                </a:solidFill>
              </a:rPr>
              <a:t> e a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deram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em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direção</a:t>
            </a:r>
            <a:r>
              <a:rPr lang="en-IE" sz="2400" dirty="0">
                <a:solidFill>
                  <a:schemeClr val="bg1"/>
                </a:solidFill>
              </a:rPr>
              <a:t> a um </a:t>
            </a:r>
            <a:r>
              <a:rPr lang="en-IE" sz="2400" dirty="0" err="1">
                <a:solidFill>
                  <a:schemeClr val="bg1"/>
                </a:solidFill>
              </a:rPr>
              <a:t>objetivo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longo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prazo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0102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197DE-354B-41F1-8868-4123E3A8BC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0316" y="1826939"/>
            <a:ext cx="5981147" cy="4585584"/>
          </a:xfrm>
        </p:spPr>
        <p:txBody>
          <a:bodyPr/>
          <a:lstStyle/>
          <a:p>
            <a:r>
              <a:rPr lang="en-US" sz="2200" dirty="0"/>
              <a:t>Blogs de </a:t>
            </a:r>
            <a:r>
              <a:rPr lang="en-US" sz="2200" dirty="0" err="1"/>
              <a:t>vídeo</a:t>
            </a:r>
            <a:r>
              <a:rPr lang="en-US" sz="2200" dirty="0"/>
              <a:t> - </a:t>
            </a:r>
            <a:r>
              <a:rPr lang="en-US" sz="2200" dirty="0" err="1"/>
              <a:t>normalmente</a:t>
            </a:r>
            <a:r>
              <a:rPr lang="en-US" sz="2200" dirty="0"/>
              <a:t> </a:t>
            </a:r>
            <a:r>
              <a:rPr lang="en-US" sz="2200" dirty="0" err="1"/>
              <a:t>hospedados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plataforma</a:t>
            </a:r>
            <a:r>
              <a:rPr lang="en-US" sz="2200" dirty="0"/>
              <a:t> YouTube </a:t>
            </a:r>
            <a:r>
              <a:rPr lang="en-US" sz="2200" dirty="0" err="1"/>
              <a:t>ou</a:t>
            </a:r>
            <a:r>
              <a:rPr lang="en-US" sz="2200" dirty="0"/>
              <a:t> </a:t>
            </a:r>
            <a:r>
              <a:rPr lang="en-US" sz="2200" dirty="0" err="1"/>
              <a:t>outras</a:t>
            </a:r>
            <a:r>
              <a:rPr lang="en-US" sz="2200" dirty="0"/>
              <a:t> redes </a:t>
            </a:r>
            <a:r>
              <a:rPr lang="en-US" sz="2200" dirty="0" err="1"/>
              <a:t>sociais</a:t>
            </a:r>
            <a:r>
              <a:rPr lang="en-US" sz="2200" dirty="0"/>
              <a:t> - </a:t>
            </a:r>
            <a:r>
              <a:rPr lang="en-US" sz="2200" dirty="0" err="1"/>
              <a:t>servem</a:t>
            </a:r>
            <a:r>
              <a:rPr lang="en-US" sz="2200" dirty="0"/>
              <a:t> </a:t>
            </a:r>
            <a:r>
              <a:rPr lang="en-US" sz="2200" dirty="0" err="1"/>
              <a:t>como</a:t>
            </a:r>
            <a:r>
              <a:rPr lang="en-US" sz="2200" dirty="0"/>
              <a:t> </a:t>
            </a:r>
            <a:r>
              <a:rPr lang="en-US" sz="2200" dirty="0" err="1"/>
              <a:t>diários</a:t>
            </a:r>
            <a:r>
              <a:rPr lang="en-US" sz="2200" dirty="0"/>
              <a:t> de </a:t>
            </a:r>
            <a:r>
              <a:rPr lang="en-US" sz="2200" dirty="0" err="1"/>
              <a:t>vídeo</a:t>
            </a:r>
            <a:r>
              <a:rPr lang="en-US" sz="2200" dirty="0"/>
              <a:t> e </a:t>
            </a:r>
            <a:r>
              <a:rPr lang="en-US" sz="2200" dirty="0" err="1"/>
              <a:t>constituem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excelente</a:t>
            </a:r>
            <a:r>
              <a:rPr lang="en-US" sz="2200" dirty="0"/>
              <a:t> ferramenta para </a:t>
            </a:r>
            <a:r>
              <a:rPr lang="en-US" sz="2200" dirty="0" err="1"/>
              <a:t>grupos</a:t>
            </a:r>
            <a:r>
              <a:rPr lang="en-US" sz="2200" dirty="0"/>
              <a:t> </a:t>
            </a:r>
            <a:r>
              <a:rPr lang="en-US" sz="2200" dirty="0" err="1"/>
              <a:t>comunitários</a:t>
            </a:r>
            <a:r>
              <a:rPr lang="en-US" sz="2200" dirty="0"/>
              <a:t> </a:t>
            </a:r>
            <a:r>
              <a:rPr lang="en-US" sz="2200" dirty="0" err="1"/>
              <a:t>registarem</a:t>
            </a:r>
            <a:r>
              <a:rPr lang="en-US" sz="2200" dirty="0"/>
              <a:t> e </a:t>
            </a:r>
            <a:r>
              <a:rPr lang="en-US" sz="2200" dirty="0" err="1"/>
              <a:t>partilharem</a:t>
            </a:r>
            <a:r>
              <a:rPr lang="en-US" sz="2200" dirty="0"/>
              <a:t>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sucessos</a:t>
            </a:r>
            <a:r>
              <a:rPr lang="en-US" sz="2200" dirty="0"/>
              <a:t> da </a:t>
            </a:r>
            <a:r>
              <a:rPr lang="en-US" sz="2200" dirty="0" err="1"/>
              <a:t>regeneração</a:t>
            </a:r>
            <a:r>
              <a:rPr lang="en-US" sz="2200" dirty="0"/>
              <a:t> da </a:t>
            </a:r>
            <a:r>
              <a:rPr lang="en-US" sz="2200" dirty="0" err="1"/>
              <a:t>sua</a:t>
            </a:r>
            <a:r>
              <a:rPr lang="en-US" sz="2200" dirty="0"/>
              <a:t> </a:t>
            </a:r>
            <a:r>
              <a:rPr lang="en-US" sz="2200" dirty="0" err="1"/>
              <a:t>comunidade</a:t>
            </a:r>
            <a:r>
              <a:rPr lang="en-US" sz="2200" dirty="0"/>
              <a:t>. O </a:t>
            </a:r>
            <a:r>
              <a:rPr lang="en-US" sz="2200" dirty="0" err="1"/>
              <a:t>vídeo</a:t>
            </a:r>
            <a:r>
              <a:rPr lang="en-US" sz="2200" dirty="0"/>
              <a:t> </a:t>
            </a:r>
            <a:r>
              <a:rPr lang="en-US" sz="2200" dirty="0" err="1"/>
              <a:t>é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ferramenta de </a:t>
            </a:r>
            <a:r>
              <a:rPr lang="en-US" sz="2200" dirty="0" err="1"/>
              <a:t>comunicação</a:t>
            </a:r>
            <a:r>
              <a:rPr lang="en-US" sz="2200" dirty="0"/>
              <a:t> </a:t>
            </a:r>
            <a:r>
              <a:rPr lang="en-US" sz="2200" dirty="0" err="1"/>
              <a:t>realmente</a:t>
            </a:r>
            <a:r>
              <a:rPr lang="en-US" sz="2200" dirty="0"/>
              <a:t> </a:t>
            </a:r>
            <a:r>
              <a:rPr lang="en-US" sz="2200" dirty="0" err="1"/>
              <a:t>poderosa</a:t>
            </a:r>
            <a:r>
              <a:rPr lang="en-US" sz="2200" dirty="0"/>
              <a:t>... Sabia que..:</a:t>
            </a:r>
          </a:p>
          <a:p>
            <a:r>
              <a:rPr lang="en-US" sz="2200" dirty="0"/>
              <a:t>O Facebook </a:t>
            </a:r>
            <a:r>
              <a:rPr lang="en-US" sz="2200" dirty="0" err="1"/>
              <a:t>gera</a:t>
            </a:r>
            <a:r>
              <a:rPr lang="en-US" sz="2200" dirty="0"/>
              <a:t> </a:t>
            </a:r>
            <a:r>
              <a:rPr lang="en-US" sz="2200" b="1" dirty="0"/>
              <a:t>8 mil </a:t>
            </a:r>
            <a:r>
              <a:rPr lang="en-US" sz="2200" b="1" dirty="0" err="1"/>
              <a:t>milhões</a:t>
            </a:r>
            <a:r>
              <a:rPr lang="en-US" sz="2200" b="1" dirty="0"/>
              <a:t> de </a:t>
            </a:r>
            <a:r>
              <a:rPr lang="en-US" sz="2200" b="1" dirty="0" err="1"/>
              <a:t>visualizações</a:t>
            </a:r>
            <a:r>
              <a:rPr lang="en-US" sz="2200" b="1" dirty="0"/>
              <a:t> </a:t>
            </a:r>
            <a:r>
              <a:rPr lang="en-US" sz="2200" dirty="0"/>
              <a:t>de </a:t>
            </a:r>
            <a:r>
              <a:rPr lang="en-US" sz="2200" dirty="0" err="1"/>
              <a:t>vídeo</a:t>
            </a:r>
            <a:r>
              <a:rPr lang="en-US" sz="2200" dirty="0"/>
              <a:t> por </a:t>
            </a:r>
            <a:r>
              <a:rPr lang="en-US" sz="2200" dirty="0" err="1"/>
              <a:t>dia</a:t>
            </a:r>
            <a:r>
              <a:rPr lang="en-US" sz="2200" dirty="0"/>
              <a:t>,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média</a:t>
            </a:r>
            <a:endParaRPr lang="en-US" sz="2200" dirty="0"/>
          </a:p>
          <a:p>
            <a:r>
              <a:rPr lang="en-US" sz="2200" dirty="0"/>
              <a:t>O YouTube relata que o </a:t>
            </a:r>
            <a:r>
              <a:rPr lang="en-US" sz="2200" dirty="0" err="1"/>
              <a:t>consumo</a:t>
            </a:r>
            <a:r>
              <a:rPr lang="en-US" sz="2200" dirty="0"/>
              <a:t> de </a:t>
            </a:r>
            <a:r>
              <a:rPr lang="en-US" sz="2200" dirty="0" err="1"/>
              <a:t>vídeo</a:t>
            </a:r>
            <a:r>
              <a:rPr lang="en-US" sz="2200" dirty="0"/>
              <a:t> </a:t>
            </a:r>
            <a:r>
              <a:rPr lang="en-US" sz="2200" dirty="0" err="1"/>
              <a:t>está</a:t>
            </a:r>
            <a:r>
              <a:rPr lang="en-US" sz="2200" dirty="0"/>
              <a:t> a </a:t>
            </a:r>
            <a:r>
              <a:rPr lang="en-US" sz="2200" b="1" dirty="0" err="1"/>
              <a:t>aumentar</a:t>
            </a:r>
            <a:r>
              <a:rPr lang="en-US" sz="2200" b="1" dirty="0"/>
              <a:t> 100% </a:t>
            </a:r>
            <a:r>
              <a:rPr lang="en-US" sz="2200" b="1" dirty="0" err="1"/>
              <a:t>todos</a:t>
            </a:r>
            <a:r>
              <a:rPr lang="en-US" sz="2200" b="1" dirty="0"/>
              <a:t> </a:t>
            </a:r>
            <a:r>
              <a:rPr lang="en-US" sz="2200" b="1" dirty="0" err="1"/>
              <a:t>os</a:t>
            </a:r>
            <a:r>
              <a:rPr lang="en-US" sz="2200" b="1" dirty="0"/>
              <a:t> </a:t>
            </a:r>
            <a:r>
              <a:rPr lang="en-US" sz="2200" b="1" dirty="0" err="1"/>
              <a:t>anos</a:t>
            </a:r>
            <a:endParaRPr lang="en-US" sz="2200" b="1" dirty="0"/>
          </a:p>
          <a:p>
            <a:r>
              <a:rPr lang="en-US" sz="2200" b="1" dirty="0"/>
              <a:t>55% das </a:t>
            </a:r>
            <a:r>
              <a:rPr lang="en-US" sz="2200" b="1" dirty="0" err="1"/>
              <a:t>pessoas</a:t>
            </a:r>
            <a:r>
              <a:rPr lang="en-US" sz="2200" b="1" dirty="0"/>
              <a:t> </a:t>
            </a:r>
            <a:r>
              <a:rPr lang="en-US" sz="2200" b="1" dirty="0" err="1"/>
              <a:t>vêem</a:t>
            </a:r>
            <a:r>
              <a:rPr lang="en-US" sz="2200" b="1" dirty="0"/>
              <a:t> </a:t>
            </a:r>
            <a:r>
              <a:rPr lang="en-US" sz="2200" b="1" dirty="0" err="1"/>
              <a:t>vídeos</a:t>
            </a:r>
            <a:r>
              <a:rPr lang="en-US" sz="2200" b="1" dirty="0"/>
              <a:t> online </a:t>
            </a:r>
            <a:r>
              <a:rPr lang="en-US" sz="2200" b="1" dirty="0" err="1"/>
              <a:t>todos</a:t>
            </a:r>
            <a:r>
              <a:rPr lang="en-US" sz="2200" b="1" dirty="0"/>
              <a:t> </a:t>
            </a:r>
            <a:r>
              <a:rPr lang="en-US" sz="2200" b="1" dirty="0" err="1"/>
              <a:t>os</a:t>
            </a:r>
            <a:r>
              <a:rPr lang="en-US" sz="2200" b="1" dirty="0"/>
              <a:t> </a:t>
            </a:r>
            <a:r>
              <a:rPr lang="en-US" sz="2200" b="1" dirty="0" err="1"/>
              <a:t>dias</a:t>
            </a:r>
            <a:endParaRPr lang="en-US" sz="2200" b="1" dirty="0">
              <a:effectLst/>
            </a:endParaRPr>
          </a:p>
        </p:txBody>
      </p:sp>
      <p:pic>
        <p:nvPicPr>
          <p:cNvPr id="8" name="Picture Placeholder 7" descr="Camera lens">
            <a:extLst>
              <a:ext uri="{FF2B5EF4-FFF2-40B4-BE49-F238E27FC236}">
                <a16:creationId xmlns:a16="http://schemas.microsoft.com/office/drawing/2014/main" id="{A249C6B0-1179-4646-8CC4-6F3C81BF475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6870" r="16870"/>
          <a:stretch>
            <a:fillRect/>
          </a:stretch>
        </p:blipFill>
        <p:spPr>
          <a:xfrm>
            <a:off x="608013" y="1479550"/>
            <a:ext cx="4849812" cy="48783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21EFE-4E92-4837-8E31-7F5F345E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0316" y="767883"/>
            <a:ext cx="5579898" cy="857158"/>
          </a:xfrm>
        </p:spPr>
        <p:txBody>
          <a:bodyPr/>
          <a:lstStyle/>
          <a:p>
            <a:r>
              <a:rPr lang="en-IE" dirty="0"/>
              <a:t>Blogs </a:t>
            </a:r>
            <a:r>
              <a:rPr lang="en-IE" dirty="0" err="1"/>
              <a:t>em</a:t>
            </a:r>
            <a:r>
              <a:rPr lang="en-IE" dirty="0"/>
              <a:t> </a:t>
            </a:r>
            <a:r>
              <a:rPr lang="en-IE" dirty="0" err="1"/>
              <a:t>Vídeo</a:t>
            </a: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AB45B-8717-4319-BFC7-C4E760297B65}"/>
              </a:ext>
            </a:extLst>
          </p:cNvPr>
          <p:cNvSpPr txBox="1"/>
          <p:nvPr/>
        </p:nvSpPr>
        <p:spPr>
          <a:xfrm>
            <a:off x="-18546" y="135221"/>
            <a:ext cx="7971700" cy="461665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CELEBRAR, PARTILHAR E RECONHECER O SUCESSO</a:t>
            </a:r>
          </a:p>
        </p:txBody>
      </p:sp>
    </p:spTree>
    <p:extLst>
      <p:ext uri="{BB962C8B-B14F-4D97-AF65-F5344CB8AC3E}">
        <p14:creationId xmlns:p14="http://schemas.microsoft.com/office/powerpoint/2010/main" val="4069444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FF214-B7BC-4BB4-ACB1-511A59018F28}"/>
              </a:ext>
            </a:extLst>
          </p:cNvPr>
          <p:cNvSpPr txBox="1"/>
          <p:nvPr/>
        </p:nvSpPr>
        <p:spPr>
          <a:xfrm>
            <a:off x="300185" y="5475764"/>
            <a:ext cx="11706224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 Sutton Community Farm que </a:t>
            </a:r>
            <a:r>
              <a:rPr lang="en-US" sz="2400" dirty="0" err="1">
                <a:solidFill>
                  <a:schemeClr val="bg1"/>
                </a:solidFill>
              </a:rPr>
              <a:t>conhecemos</a:t>
            </a:r>
            <a:r>
              <a:rPr lang="en-US" sz="2400" dirty="0">
                <a:solidFill>
                  <a:schemeClr val="bg1"/>
                </a:solidFill>
              </a:rPr>
              <a:t> no </a:t>
            </a:r>
            <a:r>
              <a:rPr lang="en-US" sz="2400" dirty="0" err="1">
                <a:solidFill>
                  <a:schemeClr val="bg1"/>
                </a:solidFill>
              </a:rPr>
              <a:t>Módulo</a:t>
            </a:r>
            <a:r>
              <a:rPr lang="en-US" sz="2400" dirty="0">
                <a:solidFill>
                  <a:schemeClr val="bg1"/>
                </a:solidFill>
              </a:rPr>
              <a:t> 5, </a:t>
            </a:r>
            <a:r>
              <a:rPr lang="en-US" sz="2400" dirty="0" err="1">
                <a:solidFill>
                  <a:schemeClr val="bg1"/>
                </a:solidFill>
              </a:rPr>
              <a:t>recorre</a:t>
            </a:r>
            <a:r>
              <a:rPr lang="en-US" sz="2400" dirty="0">
                <a:solidFill>
                  <a:schemeClr val="bg1"/>
                </a:solidFill>
              </a:rPr>
              <a:t> a blogs de </a:t>
            </a:r>
            <a:r>
              <a:rPr lang="en-US" sz="2400" dirty="0" err="1">
                <a:solidFill>
                  <a:schemeClr val="bg1"/>
                </a:solidFill>
              </a:rPr>
              <a:t>vídeo</a:t>
            </a:r>
            <a:r>
              <a:rPr lang="en-US" sz="2400" dirty="0">
                <a:solidFill>
                  <a:schemeClr val="bg1"/>
                </a:solidFill>
              </a:rPr>
              <a:t> para </a:t>
            </a:r>
            <a:r>
              <a:rPr lang="en-US" sz="2400" dirty="0" err="1">
                <a:solidFill>
                  <a:schemeClr val="bg1"/>
                </a:solidFill>
              </a:rPr>
              <a:t>apresentar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sua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equipa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expor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celebrar</a:t>
            </a:r>
            <a:r>
              <a:rPr lang="en-US" sz="2400" dirty="0">
                <a:solidFill>
                  <a:schemeClr val="bg1"/>
                </a:solidFill>
              </a:rPr>
              <a:t> o que </a:t>
            </a:r>
            <a:r>
              <a:rPr lang="en-US" sz="2400" dirty="0" err="1">
                <a:solidFill>
                  <a:schemeClr val="bg1"/>
                </a:solidFill>
              </a:rPr>
              <a:t>fazem</a:t>
            </a:r>
            <a:r>
              <a:rPr lang="en-US" sz="2400" dirty="0">
                <a:solidFill>
                  <a:schemeClr val="bg1"/>
                </a:solidFill>
              </a:rPr>
              <a:t> e </a:t>
            </a:r>
            <a:r>
              <a:rPr lang="en-US" sz="2400" dirty="0" err="1">
                <a:solidFill>
                  <a:schemeClr val="bg1"/>
                </a:solidFill>
              </a:rPr>
              <a:t>aumentar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ainda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mais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sua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comunidade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Assista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vídeos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aqui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  <a:r>
              <a:rPr lang="en-IE" sz="2400" dirty="0">
                <a:hlinkClick r:id="rId2"/>
              </a:rPr>
              <a:t>Sutton Community Farm - YouTube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3C8B4-1ED9-4563-B1C0-60C04C2B0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0" t="16900" r="1522" b="5736"/>
          <a:stretch/>
        </p:blipFill>
        <p:spPr>
          <a:xfrm>
            <a:off x="1052623" y="0"/>
            <a:ext cx="9911795" cy="53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29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197DE-354B-41F1-8868-4123E3A8BC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0316" y="1826938"/>
            <a:ext cx="6326372" cy="4620753"/>
          </a:xfrm>
        </p:spPr>
        <p:txBody>
          <a:bodyPr/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infográficos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são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uma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excelente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ferramenta que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pode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utilizar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transmitir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com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rapidez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precisão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clareza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um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tópico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complexo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tal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como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o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impacto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potencial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ou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comprovado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) que o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seu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projeto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regeneração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comunitária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tem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ou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terá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.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A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infografia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pode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ajudar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contar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uma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história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impressionante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regeneração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através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de imagens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cativantes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memoráveis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Graças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a ferramentas simples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como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o Canva, por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exemplo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pode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facilmente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criar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uma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infografia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personalizada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para o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seu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projeto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regeneração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com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apenas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alguns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cliques. </a:t>
            </a:r>
          </a:p>
          <a:p>
            <a:r>
              <a:rPr lang="en-US" dirty="0" err="1">
                <a:solidFill>
                  <a:srgbClr val="BA0A94"/>
                </a:solidFill>
              </a:rPr>
              <a:t>Veja</a:t>
            </a:r>
            <a:r>
              <a:rPr lang="en-US" dirty="0">
                <a:solidFill>
                  <a:srgbClr val="BA0A94"/>
                </a:solidFill>
              </a:rPr>
              <a:t> o pack de </a:t>
            </a:r>
            <a:r>
              <a:rPr lang="en-US" dirty="0" err="1">
                <a:solidFill>
                  <a:srgbClr val="BA0A94"/>
                </a:solidFill>
              </a:rPr>
              <a:t>recursos</a:t>
            </a:r>
            <a:r>
              <a:rPr lang="en-US" dirty="0">
                <a:solidFill>
                  <a:srgbClr val="BA0A94"/>
                </a:solidFill>
              </a:rPr>
              <a:t> para </a:t>
            </a:r>
            <a:r>
              <a:rPr lang="en-US" dirty="0" err="1">
                <a:solidFill>
                  <a:srgbClr val="BA0A94"/>
                </a:solidFill>
              </a:rPr>
              <a:t>mais</a:t>
            </a:r>
            <a:r>
              <a:rPr lang="en-US" dirty="0">
                <a:solidFill>
                  <a:srgbClr val="BA0A94"/>
                </a:solidFill>
              </a:rPr>
              <a:t> </a:t>
            </a:r>
            <a:r>
              <a:rPr lang="en-US" dirty="0" err="1">
                <a:solidFill>
                  <a:srgbClr val="BA0A94"/>
                </a:solidFill>
              </a:rPr>
              <a:t>informações</a:t>
            </a:r>
            <a:r>
              <a:rPr lang="en-US" dirty="0">
                <a:solidFill>
                  <a:srgbClr val="BA0A94"/>
                </a:solidFill>
              </a:rPr>
              <a:t> </a:t>
            </a:r>
            <a:r>
              <a:rPr lang="en-US" dirty="0" err="1">
                <a:solidFill>
                  <a:srgbClr val="BA0A94"/>
                </a:solidFill>
              </a:rPr>
              <a:t>sobre</a:t>
            </a:r>
            <a:r>
              <a:rPr lang="en-US" dirty="0">
                <a:solidFill>
                  <a:srgbClr val="BA0A94"/>
                </a:solidFill>
              </a:rPr>
              <a:t> o Canva.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21EFE-4E92-4837-8E31-7F5F345E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0316" y="767883"/>
            <a:ext cx="5579898" cy="857158"/>
          </a:xfrm>
        </p:spPr>
        <p:txBody>
          <a:bodyPr/>
          <a:lstStyle/>
          <a:p>
            <a:r>
              <a:rPr lang="en-IE" dirty="0" err="1"/>
              <a:t>Infografia</a:t>
            </a:r>
            <a:r>
              <a:rPr lang="en-IE" dirty="0"/>
              <a:t> para o </a:t>
            </a:r>
            <a:r>
              <a:rPr lang="en-IE" dirty="0" err="1"/>
              <a:t>Impacto</a:t>
            </a: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AB45B-8717-4319-BFC7-C4E760297B65}"/>
              </a:ext>
            </a:extLst>
          </p:cNvPr>
          <p:cNvSpPr txBox="1"/>
          <p:nvPr/>
        </p:nvSpPr>
        <p:spPr>
          <a:xfrm>
            <a:off x="-18546" y="135221"/>
            <a:ext cx="7971700" cy="461665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CELEBRAR, PARTILHAR E RECONHECER O SUCESSO</a:t>
            </a:r>
          </a:p>
        </p:txBody>
      </p:sp>
      <p:pic>
        <p:nvPicPr>
          <p:cNvPr id="11" name="Picture Placeholder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D52195-D2F5-414D-9E12-F1CAB793C47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931" r="169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2186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FF214-B7BC-4BB4-ACB1-511A59018F28}"/>
              </a:ext>
            </a:extLst>
          </p:cNvPr>
          <p:cNvSpPr txBox="1"/>
          <p:nvPr/>
        </p:nvSpPr>
        <p:spPr>
          <a:xfrm>
            <a:off x="300185" y="5475764"/>
            <a:ext cx="11706224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infográficos</a:t>
            </a:r>
            <a:r>
              <a:rPr lang="en-IE" sz="2400" dirty="0">
                <a:solidFill>
                  <a:schemeClr val="bg1"/>
                </a:solidFill>
              </a:rPr>
              <a:t> ( </a:t>
            </a:r>
            <a:r>
              <a:rPr lang="en-IE" sz="2400" dirty="0" err="1">
                <a:solidFill>
                  <a:schemeClr val="bg1"/>
                </a:solidFill>
              </a:rPr>
              <a:t>tal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dois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exemplos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acima</a:t>
            </a:r>
            <a:r>
              <a:rPr lang="en-IE" sz="2400" dirty="0">
                <a:solidFill>
                  <a:schemeClr val="bg1"/>
                </a:solidFill>
              </a:rPr>
              <a:t>) </a:t>
            </a:r>
            <a:r>
              <a:rPr lang="en-IE" sz="2400" dirty="0" err="1">
                <a:solidFill>
                  <a:schemeClr val="bg1"/>
                </a:solidFill>
              </a:rPr>
              <a:t>são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excelente</a:t>
            </a:r>
            <a:r>
              <a:rPr lang="en-IE" sz="2400" dirty="0">
                <a:solidFill>
                  <a:schemeClr val="bg1"/>
                </a:solidFill>
              </a:rPr>
              <a:t> forma de </a:t>
            </a:r>
            <a:r>
              <a:rPr lang="en-IE" sz="2400" dirty="0" err="1">
                <a:solidFill>
                  <a:schemeClr val="bg1"/>
                </a:solidFill>
              </a:rPr>
              <a:t>partilhar</a:t>
            </a:r>
            <a:r>
              <a:rPr lang="en-IE" sz="2400" dirty="0">
                <a:solidFill>
                  <a:schemeClr val="bg1"/>
                </a:solidFill>
              </a:rPr>
              <a:t> de forma </a:t>
            </a:r>
            <a:r>
              <a:rPr lang="en-IE" sz="2400" dirty="0" err="1">
                <a:solidFill>
                  <a:schemeClr val="bg1"/>
                </a:solidFill>
              </a:rPr>
              <a:t>rápida</a:t>
            </a:r>
            <a:r>
              <a:rPr lang="en-IE" sz="2400" dirty="0">
                <a:solidFill>
                  <a:schemeClr val="bg1"/>
                </a:solidFill>
              </a:rPr>
              <a:t> e simples o </a:t>
            </a:r>
            <a:r>
              <a:rPr lang="en-IE" sz="2400" dirty="0" err="1">
                <a:solidFill>
                  <a:schemeClr val="bg1"/>
                </a:solidFill>
              </a:rPr>
              <a:t>impacto</a:t>
            </a:r>
            <a:r>
              <a:rPr lang="en-IE" sz="2400" dirty="0">
                <a:solidFill>
                  <a:schemeClr val="bg1"/>
                </a:solidFill>
              </a:rPr>
              <a:t> dos </a:t>
            </a:r>
            <a:r>
              <a:rPr lang="en-IE" sz="2400" dirty="0" err="1">
                <a:solidFill>
                  <a:schemeClr val="bg1"/>
                </a:solidFill>
              </a:rPr>
              <a:t>seus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projetos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regeneração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comunitária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37200-1D90-4FE7-B194-89E8F0236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"/>
          <a:stretch/>
        </p:blipFill>
        <p:spPr>
          <a:xfrm>
            <a:off x="4226921" y="1549908"/>
            <a:ext cx="7779488" cy="3134400"/>
          </a:xfrm>
          <a:prstGeom prst="rect">
            <a:avLst/>
          </a:prstGeom>
          <a:ln w="57150">
            <a:solidFill>
              <a:srgbClr val="7F4182"/>
            </a:solidFill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6CD7934-C2EA-42CF-9B3C-CA3AF1AEDB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E377CD-ED60-4BEC-A550-E9806B528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743"/>
          <a:stretch/>
        </p:blipFill>
        <p:spPr>
          <a:xfrm>
            <a:off x="132546" y="327833"/>
            <a:ext cx="3891345" cy="4658837"/>
          </a:xfrm>
          <a:prstGeom prst="rect">
            <a:avLst/>
          </a:prstGeom>
          <a:ln w="76200">
            <a:solidFill>
              <a:srgbClr val="68BBAF"/>
            </a:solidFill>
          </a:ln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8C4A2F-2986-4142-9B06-8787E0AD96A2}"/>
              </a:ext>
            </a:extLst>
          </p:cNvPr>
          <p:cNvSpPr txBox="1">
            <a:spLocks/>
          </p:cNvSpPr>
          <p:nvPr/>
        </p:nvSpPr>
        <p:spPr>
          <a:xfrm>
            <a:off x="4316819" y="122660"/>
            <a:ext cx="6932428" cy="1100084"/>
          </a:xfrm>
          <a:prstGeom prst="rect">
            <a:avLst/>
          </a:prstGeom>
          <a:solidFill>
            <a:srgbClr val="7F4182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>
                <a:solidFill>
                  <a:schemeClr val="bg1"/>
                </a:solidFill>
              </a:rPr>
              <a:t>Infografia</a:t>
            </a:r>
            <a:r>
              <a:rPr lang="en-IE" dirty="0">
                <a:solidFill>
                  <a:schemeClr val="bg1"/>
                </a:solidFill>
              </a:rPr>
              <a:t> para o </a:t>
            </a:r>
            <a:r>
              <a:rPr lang="en-IE" dirty="0" err="1">
                <a:solidFill>
                  <a:schemeClr val="bg1"/>
                </a:solidFill>
              </a:rPr>
              <a:t>Impacto</a:t>
            </a:r>
            <a:r>
              <a:rPr lang="en-IE" dirty="0">
                <a:solidFill>
                  <a:schemeClr val="bg1"/>
                </a:solidFill>
              </a:rPr>
              <a:t> – </a:t>
            </a:r>
            <a:r>
              <a:rPr lang="en-IE" dirty="0" err="1">
                <a:solidFill>
                  <a:schemeClr val="bg1"/>
                </a:solidFill>
              </a:rPr>
              <a:t>exemplos</a:t>
            </a:r>
            <a:r>
              <a:rPr lang="en-IE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3139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197DE-354B-41F1-8868-4123E3A8BC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3174" y="2005097"/>
            <a:ext cx="5605463" cy="4383979"/>
          </a:xfrm>
        </p:spPr>
        <p:txBody>
          <a:bodyPr/>
          <a:lstStyle/>
          <a:p>
            <a:r>
              <a:rPr lang="en-IE" dirty="0" err="1"/>
              <a:t>É</a:t>
            </a:r>
            <a:r>
              <a:rPr lang="en-IE" dirty="0"/>
              <a:t> sempre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excelente</a:t>
            </a:r>
            <a:r>
              <a:rPr lang="en-IE" dirty="0"/>
              <a:t> </a:t>
            </a:r>
            <a:r>
              <a:rPr lang="en-IE" dirty="0" err="1"/>
              <a:t>ideia</a:t>
            </a:r>
            <a:r>
              <a:rPr lang="en-IE" dirty="0"/>
              <a:t> </a:t>
            </a:r>
            <a:r>
              <a:rPr lang="en-IE" dirty="0" err="1"/>
              <a:t>apresentar</a:t>
            </a:r>
            <a:r>
              <a:rPr lang="en-IE" dirty="0"/>
              <a:t> a </a:t>
            </a:r>
            <a:r>
              <a:rPr lang="en-IE" dirty="0" err="1"/>
              <a:t>sua</a:t>
            </a:r>
            <a:r>
              <a:rPr lang="en-IE" dirty="0"/>
              <a:t> </a:t>
            </a:r>
            <a:r>
              <a:rPr lang="en-IE" dirty="0" err="1"/>
              <a:t>história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da </a:t>
            </a:r>
            <a:r>
              <a:rPr lang="en-IE" dirty="0" err="1"/>
              <a:t>comunidade</a:t>
            </a:r>
            <a:r>
              <a:rPr lang="en-IE" dirty="0"/>
              <a:t> </a:t>
            </a:r>
            <a:r>
              <a:rPr lang="en-IE" dirty="0" err="1"/>
              <a:t>aos</a:t>
            </a:r>
            <a:r>
              <a:rPr lang="en-IE" dirty="0"/>
              <a:t> </a:t>
            </a:r>
            <a:r>
              <a:rPr lang="en-IE" dirty="0" err="1"/>
              <a:t>meios</a:t>
            </a:r>
            <a:r>
              <a:rPr lang="en-IE" dirty="0"/>
              <a:t> de </a:t>
            </a:r>
            <a:r>
              <a:rPr lang="en-IE" dirty="0" err="1"/>
              <a:t>comunicação</a:t>
            </a:r>
            <a:r>
              <a:rPr lang="en-IE" dirty="0"/>
              <a:t> social </a:t>
            </a:r>
            <a:r>
              <a:rPr lang="en-IE" dirty="0" err="1"/>
              <a:t>locais</a:t>
            </a:r>
            <a:r>
              <a:rPr lang="en-IE" dirty="0"/>
              <a:t> (</a:t>
            </a:r>
            <a:r>
              <a:rPr lang="en-IE" dirty="0" err="1"/>
              <a:t>imprensa</a:t>
            </a:r>
            <a:r>
              <a:rPr lang="en-IE" dirty="0"/>
              <a:t>/</a:t>
            </a:r>
            <a:r>
              <a:rPr lang="en-IE" dirty="0" err="1"/>
              <a:t>rádio</a:t>
            </a:r>
            <a:r>
              <a:rPr lang="en-IE" dirty="0"/>
              <a:t>). </a:t>
            </a:r>
            <a:r>
              <a:rPr lang="en-IE" dirty="0" err="1"/>
              <a:t>Poderá</a:t>
            </a:r>
            <a:r>
              <a:rPr lang="en-IE" dirty="0"/>
              <a:t> </a:t>
            </a:r>
            <a:r>
              <a:rPr lang="en-IE" dirty="0" err="1"/>
              <a:t>mesmo</a:t>
            </a:r>
            <a:r>
              <a:rPr lang="en-IE" dirty="0"/>
              <a:t> </a:t>
            </a:r>
            <a:r>
              <a:rPr lang="en-IE" dirty="0" err="1"/>
              <a:t>fazê</a:t>
            </a:r>
            <a:r>
              <a:rPr lang="en-IE" dirty="0"/>
              <a:t>-lo </a:t>
            </a:r>
            <a:r>
              <a:rPr lang="en-IE" dirty="0" err="1"/>
              <a:t>mais</a:t>
            </a:r>
            <a:r>
              <a:rPr lang="en-IE" dirty="0"/>
              <a:t> do que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vez</a:t>
            </a:r>
            <a:r>
              <a:rPr lang="en-IE" dirty="0"/>
              <a:t> </a:t>
            </a:r>
            <a:r>
              <a:rPr lang="en-IE" dirty="0" err="1"/>
              <a:t>durante</a:t>
            </a:r>
            <a:r>
              <a:rPr lang="en-IE" dirty="0"/>
              <a:t> o </a:t>
            </a:r>
            <a:r>
              <a:rPr lang="en-IE" dirty="0" err="1"/>
              <a:t>período</a:t>
            </a:r>
            <a:r>
              <a:rPr lang="en-IE" dirty="0"/>
              <a:t> do </a:t>
            </a:r>
            <a:r>
              <a:rPr lang="en-IE" dirty="0" err="1"/>
              <a:t>projeto</a:t>
            </a:r>
            <a:r>
              <a:rPr lang="en-IE" dirty="0"/>
              <a:t>.</a:t>
            </a:r>
          </a:p>
          <a:p>
            <a:r>
              <a:rPr lang="en-IE" dirty="0" err="1"/>
              <a:t>Comece</a:t>
            </a:r>
            <a:r>
              <a:rPr lang="en-IE" dirty="0"/>
              <a:t> com um </a:t>
            </a:r>
            <a:r>
              <a:rPr lang="en-IE" dirty="0" err="1"/>
              <a:t>comunicado</a:t>
            </a:r>
            <a:r>
              <a:rPr lang="en-IE" dirty="0"/>
              <a:t> de </a:t>
            </a:r>
            <a:r>
              <a:rPr lang="en-IE" dirty="0" err="1"/>
              <a:t>imprensa</a:t>
            </a:r>
            <a:r>
              <a:rPr lang="en-IE" dirty="0"/>
              <a:t> para </a:t>
            </a:r>
            <a:r>
              <a:rPr lang="en-IE" dirty="0" err="1"/>
              <a:t>anunciar</a:t>
            </a:r>
            <a:r>
              <a:rPr lang="en-IE" dirty="0"/>
              <a:t> o </a:t>
            </a:r>
            <a:r>
              <a:rPr lang="en-IE" dirty="0" err="1"/>
              <a:t>projeto</a:t>
            </a:r>
            <a:r>
              <a:rPr lang="en-IE" dirty="0"/>
              <a:t> e/</a:t>
            </a:r>
            <a:r>
              <a:rPr lang="en-IE" dirty="0" err="1"/>
              <a:t>ou</a:t>
            </a:r>
            <a:r>
              <a:rPr lang="en-IE" dirty="0"/>
              <a:t> </a:t>
            </a:r>
            <a:r>
              <a:rPr lang="en-IE" dirty="0" err="1"/>
              <a:t>campanha</a:t>
            </a:r>
            <a:r>
              <a:rPr lang="en-IE" dirty="0"/>
              <a:t> de </a:t>
            </a:r>
            <a:r>
              <a:rPr lang="en-IE" dirty="0" err="1"/>
              <a:t>angariação</a:t>
            </a:r>
            <a:r>
              <a:rPr lang="en-IE" dirty="0"/>
              <a:t> de </a:t>
            </a:r>
            <a:r>
              <a:rPr lang="en-IE" dirty="0" err="1"/>
              <a:t>fundos</a:t>
            </a:r>
            <a:r>
              <a:rPr lang="en-IE" dirty="0"/>
              <a:t>. De </a:t>
            </a:r>
            <a:r>
              <a:rPr lang="en-IE" dirty="0" err="1"/>
              <a:t>seguida</a:t>
            </a:r>
            <a:r>
              <a:rPr lang="en-IE" dirty="0"/>
              <a:t>, </a:t>
            </a:r>
            <a:r>
              <a:rPr lang="en-IE" dirty="0" err="1"/>
              <a:t>esboce</a:t>
            </a:r>
            <a:r>
              <a:rPr lang="en-IE" dirty="0"/>
              <a:t> um Segundo </a:t>
            </a:r>
            <a:r>
              <a:rPr lang="en-IE" dirty="0" err="1"/>
              <a:t>comunicado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conclusão</a:t>
            </a:r>
            <a:r>
              <a:rPr lang="en-IE" dirty="0"/>
              <a:t> do </a:t>
            </a:r>
            <a:r>
              <a:rPr lang="en-IE" dirty="0" err="1"/>
              <a:t>projeto</a:t>
            </a:r>
            <a:r>
              <a:rPr lang="en-IE" dirty="0"/>
              <a:t> , com </a:t>
            </a:r>
            <a:r>
              <a:rPr lang="en-IE" dirty="0" err="1"/>
              <a:t>detalhes</a:t>
            </a:r>
            <a:r>
              <a:rPr lang="en-IE" dirty="0"/>
              <a:t> da </a:t>
            </a:r>
            <a:r>
              <a:rPr lang="en-IE" dirty="0" err="1"/>
              <a:t>conclusão</a:t>
            </a:r>
            <a:r>
              <a:rPr lang="en-IE" dirty="0"/>
              <a:t>, </a:t>
            </a:r>
            <a:r>
              <a:rPr lang="en-IE" dirty="0" err="1"/>
              <a:t>lançamento</a:t>
            </a:r>
            <a:r>
              <a:rPr lang="en-IE" dirty="0"/>
              <a:t> e </a:t>
            </a:r>
            <a:r>
              <a:rPr lang="en-IE" dirty="0" err="1"/>
              <a:t>impacto</a:t>
            </a:r>
            <a:r>
              <a:rPr lang="en-IE" dirty="0"/>
              <a:t>/</a:t>
            </a:r>
            <a:r>
              <a:rPr lang="en-IE" dirty="0" err="1"/>
              <a:t>benefícios</a:t>
            </a:r>
            <a:r>
              <a:rPr lang="en-IE" dirty="0"/>
              <a:t> do </a:t>
            </a:r>
            <a:r>
              <a:rPr lang="en-IE" dirty="0" err="1"/>
              <a:t>projeto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comunidade</a:t>
            </a:r>
            <a:r>
              <a:rPr lang="en-IE" dirty="0"/>
              <a:t>.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21EFE-4E92-4837-8E31-7F5F345E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77016" y="780854"/>
            <a:ext cx="5579898" cy="857158"/>
          </a:xfrm>
        </p:spPr>
        <p:txBody>
          <a:bodyPr/>
          <a:lstStyle/>
          <a:p>
            <a:r>
              <a:rPr lang="en-IE" dirty="0"/>
              <a:t>Media Local/Regional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AB45B-8717-4319-BFC7-C4E760297B65}"/>
              </a:ext>
            </a:extLst>
          </p:cNvPr>
          <p:cNvSpPr txBox="1"/>
          <p:nvPr/>
        </p:nvSpPr>
        <p:spPr>
          <a:xfrm>
            <a:off x="-18546" y="135221"/>
            <a:ext cx="7971700" cy="461665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CELEBRAR, PARTILHAR E RECONHECER O SUCESSO</a:t>
            </a:r>
          </a:p>
        </p:txBody>
      </p:sp>
      <p:pic>
        <p:nvPicPr>
          <p:cNvPr id="9" name="Picture Placeholder 8" descr="Text&#10;&#10;Description automatically generated">
            <a:extLst>
              <a:ext uri="{FF2B5EF4-FFF2-40B4-BE49-F238E27FC236}">
                <a16:creationId xmlns:a16="http://schemas.microsoft.com/office/drawing/2014/main" id="{DA6B866E-F37A-4EA2-9D1E-8996765BFD3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857" r="16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8167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FF214-B7BC-4BB4-ACB1-511A59018F28}"/>
              </a:ext>
            </a:extLst>
          </p:cNvPr>
          <p:cNvSpPr txBox="1"/>
          <p:nvPr/>
        </p:nvSpPr>
        <p:spPr>
          <a:xfrm>
            <a:off x="300185" y="5475764"/>
            <a:ext cx="11706224" cy="1154162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300" dirty="0" err="1">
                <a:solidFill>
                  <a:schemeClr val="bg1"/>
                </a:solidFill>
              </a:rPr>
              <a:t>Os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jornais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locais</a:t>
            </a:r>
            <a:r>
              <a:rPr lang="en-IE" sz="2300" dirty="0">
                <a:solidFill>
                  <a:schemeClr val="bg1"/>
                </a:solidFill>
              </a:rPr>
              <a:t> e </a:t>
            </a:r>
            <a:r>
              <a:rPr lang="en-IE" sz="2300" dirty="0" err="1">
                <a:solidFill>
                  <a:schemeClr val="bg1"/>
                </a:solidFill>
              </a:rPr>
              <a:t>regionais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procuram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regularmente</a:t>
            </a:r>
            <a:r>
              <a:rPr lang="en-IE" sz="2300" dirty="0">
                <a:solidFill>
                  <a:schemeClr val="bg1"/>
                </a:solidFill>
              </a:rPr>
              <a:t> por boas </a:t>
            </a:r>
            <a:r>
              <a:rPr lang="en-IE" sz="2300" dirty="0" err="1">
                <a:solidFill>
                  <a:schemeClr val="bg1"/>
                </a:solidFill>
              </a:rPr>
              <a:t>notícias</a:t>
            </a:r>
            <a:r>
              <a:rPr lang="en-IE" sz="2300" dirty="0">
                <a:solidFill>
                  <a:schemeClr val="bg1"/>
                </a:solidFill>
              </a:rPr>
              <a:t> que </a:t>
            </a:r>
            <a:r>
              <a:rPr lang="en-IE" sz="2300" dirty="0" err="1">
                <a:solidFill>
                  <a:schemeClr val="bg1"/>
                </a:solidFill>
              </a:rPr>
              <a:t>sejam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relevantes</a:t>
            </a:r>
            <a:r>
              <a:rPr lang="en-IE" sz="2300" dirty="0">
                <a:solidFill>
                  <a:schemeClr val="bg1"/>
                </a:solidFill>
              </a:rPr>
              <a:t> para </a:t>
            </a:r>
            <a:r>
              <a:rPr lang="en-IE" sz="2300" dirty="0" err="1">
                <a:solidFill>
                  <a:schemeClr val="bg1"/>
                </a:solidFill>
              </a:rPr>
              <a:t>os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seus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leitores</a:t>
            </a:r>
            <a:r>
              <a:rPr lang="en-IE" sz="2300" dirty="0">
                <a:solidFill>
                  <a:schemeClr val="bg1"/>
                </a:solidFill>
              </a:rPr>
              <a:t>. O que </a:t>
            </a:r>
            <a:r>
              <a:rPr lang="en-IE" sz="2300" dirty="0" err="1">
                <a:solidFill>
                  <a:schemeClr val="bg1"/>
                </a:solidFill>
              </a:rPr>
              <a:t>poderia</a:t>
            </a:r>
            <a:r>
              <a:rPr lang="en-IE" sz="2300" dirty="0">
                <a:solidFill>
                  <a:schemeClr val="bg1"/>
                </a:solidFill>
              </a:rPr>
              <a:t> ser </a:t>
            </a:r>
            <a:r>
              <a:rPr lang="en-IE" sz="2300" dirty="0" err="1">
                <a:solidFill>
                  <a:schemeClr val="bg1"/>
                </a:solidFill>
              </a:rPr>
              <a:t>mais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relevante</a:t>
            </a:r>
            <a:r>
              <a:rPr lang="en-IE" sz="2300" dirty="0">
                <a:solidFill>
                  <a:schemeClr val="bg1"/>
                </a:solidFill>
              </a:rPr>
              <a:t> do que </a:t>
            </a:r>
            <a:r>
              <a:rPr lang="en-IE" sz="2300" dirty="0" err="1">
                <a:solidFill>
                  <a:schemeClr val="bg1"/>
                </a:solidFill>
              </a:rPr>
              <a:t>os</a:t>
            </a:r>
            <a:r>
              <a:rPr lang="en-IE" sz="2300" dirty="0">
                <a:solidFill>
                  <a:schemeClr val="bg1"/>
                </a:solidFill>
              </a:rPr>
              <a:t> </a:t>
            </a:r>
            <a:r>
              <a:rPr lang="en-IE" sz="2300" dirty="0" err="1">
                <a:solidFill>
                  <a:schemeClr val="bg1"/>
                </a:solidFill>
              </a:rPr>
              <a:t>projetos</a:t>
            </a:r>
            <a:r>
              <a:rPr lang="en-IE" sz="2300" dirty="0">
                <a:solidFill>
                  <a:schemeClr val="bg1"/>
                </a:solidFill>
              </a:rPr>
              <a:t> de </a:t>
            </a:r>
            <a:r>
              <a:rPr lang="en-IE" sz="2300" dirty="0" err="1">
                <a:solidFill>
                  <a:schemeClr val="bg1"/>
                </a:solidFill>
              </a:rPr>
              <a:t>regeneração</a:t>
            </a:r>
            <a:r>
              <a:rPr lang="en-IE" sz="2300" dirty="0">
                <a:solidFill>
                  <a:schemeClr val="bg1"/>
                </a:solidFill>
              </a:rPr>
              <a:t> da </a:t>
            </a:r>
            <a:r>
              <a:rPr lang="en-IE" sz="2300" dirty="0" err="1">
                <a:solidFill>
                  <a:schemeClr val="bg1"/>
                </a:solidFill>
              </a:rPr>
              <a:t>comunidade</a:t>
            </a:r>
            <a:r>
              <a:rPr lang="en-IE" sz="2300" dirty="0">
                <a:solidFill>
                  <a:schemeClr val="bg1"/>
                </a:solidFill>
              </a:rPr>
              <a:t> local?!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55613-B605-4690-AE3B-CB9878993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53" y="0"/>
            <a:ext cx="11005288" cy="52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97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510-5BE3-4C67-B9EB-EF88823685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4525" y="1881188"/>
            <a:ext cx="6467475" cy="3631644"/>
          </a:xfrm>
        </p:spPr>
        <p:txBody>
          <a:bodyPr/>
          <a:lstStyle/>
          <a:p>
            <a:r>
              <a:rPr lang="en-US" dirty="0"/>
              <a:t>O Pride of Place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concurso</a:t>
            </a:r>
            <a:r>
              <a:rPr lang="en-US" dirty="0"/>
              <a:t> que </a:t>
            </a:r>
            <a:r>
              <a:rPr lang="en-US" dirty="0" err="1"/>
              <a:t>reconhece</a:t>
            </a:r>
            <a:r>
              <a:rPr lang="en-US" dirty="0"/>
              <a:t> e </a:t>
            </a:r>
            <a:r>
              <a:rPr lang="en-US" dirty="0" err="1"/>
              <a:t>celebra</a:t>
            </a:r>
            <a:r>
              <a:rPr lang="en-US" dirty="0"/>
              <a:t> o </a:t>
            </a:r>
            <a:r>
              <a:rPr lang="en-US" dirty="0" err="1"/>
              <a:t>trabalho</a:t>
            </a:r>
            <a:r>
              <a:rPr lang="en-US" dirty="0"/>
              <a:t> que as </a:t>
            </a:r>
            <a:r>
              <a:rPr lang="en-US" dirty="0" err="1"/>
              <a:t>comunidades</a:t>
            </a:r>
            <a:r>
              <a:rPr lang="en-US" dirty="0"/>
              <a:t> </a:t>
            </a:r>
            <a:r>
              <a:rPr lang="en-US" dirty="0" err="1"/>
              <a:t>desenvolvem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toda</a:t>
            </a:r>
            <a:r>
              <a:rPr lang="en-US" dirty="0"/>
              <a:t> a </a:t>
            </a:r>
            <a:r>
              <a:rPr lang="en-US" dirty="0" err="1"/>
              <a:t>Irlanda</a:t>
            </a:r>
            <a:r>
              <a:rPr lang="en-US" dirty="0"/>
              <a:t>. O </a:t>
            </a:r>
            <a:r>
              <a:rPr lang="en-US" dirty="0" err="1"/>
              <a:t>concurso</a:t>
            </a:r>
            <a:r>
              <a:rPr lang="en-US" dirty="0"/>
              <a:t> centra-se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pessoas</a:t>
            </a:r>
            <a:r>
              <a:rPr lang="en-US" dirty="0"/>
              <a:t> que se </a:t>
            </a:r>
            <a:r>
              <a:rPr lang="en-US" dirty="0" err="1"/>
              <a:t>juntam</a:t>
            </a:r>
            <a:r>
              <a:rPr lang="en-US" dirty="0"/>
              <a:t> para mudar e </a:t>
            </a:r>
            <a:r>
              <a:rPr lang="en-US" dirty="0" err="1"/>
              <a:t>melhorar</a:t>
            </a:r>
            <a:r>
              <a:rPr lang="en-US" dirty="0"/>
              <a:t> a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quotidiana</a:t>
            </a:r>
            <a:r>
              <a:rPr lang="en-US" dirty="0"/>
              <a:t> das </a:t>
            </a:r>
            <a:r>
              <a:rPr lang="en-US" dirty="0" err="1"/>
              <a:t>suas</a:t>
            </a:r>
            <a:r>
              <a:rPr lang="en-US" dirty="0"/>
              <a:t> </a:t>
            </a:r>
            <a:r>
              <a:rPr lang="en-US" dirty="0" err="1"/>
              <a:t>comunidades</a:t>
            </a:r>
            <a:r>
              <a:rPr lang="en-US" dirty="0"/>
              <a:t>. </a:t>
            </a:r>
            <a:r>
              <a:rPr lang="en-US" dirty="0" err="1"/>
              <a:t>Existem</a:t>
            </a:r>
            <a:r>
              <a:rPr lang="en-US" dirty="0"/>
              <a:t> </a:t>
            </a:r>
            <a:r>
              <a:rPr lang="en-US" dirty="0" err="1"/>
              <a:t>várias</a:t>
            </a:r>
            <a:r>
              <a:rPr lang="en-US" dirty="0"/>
              <a:t> </a:t>
            </a:r>
            <a:r>
              <a:rPr lang="en-US" dirty="0" err="1"/>
              <a:t>categorias</a:t>
            </a:r>
            <a:r>
              <a:rPr lang="en-US" dirty="0"/>
              <a:t> </a:t>
            </a:r>
            <a:r>
              <a:rPr lang="en-US" dirty="0" err="1"/>
              <a:t>premiadas</a:t>
            </a:r>
            <a:r>
              <a:rPr lang="en-US" dirty="0"/>
              <a:t>, entre </a:t>
            </a:r>
            <a:r>
              <a:rPr lang="en-US" dirty="0" err="1"/>
              <a:t>categorias</a:t>
            </a:r>
            <a:r>
              <a:rPr lang="en-US" dirty="0"/>
              <a:t> de </a:t>
            </a:r>
            <a:r>
              <a:rPr lang="en-US" dirty="0" err="1"/>
              <a:t>população</a:t>
            </a:r>
            <a:r>
              <a:rPr lang="en-US" dirty="0"/>
              <a:t>, </a:t>
            </a:r>
            <a:r>
              <a:rPr lang="en-US" dirty="0" err="1"/>
              <a:t>categorias</a:t>
            </a:r>
            <a:r>
              <a:rPr lang="en-US" dirty="0"/>
              <a:t> </a:t>
            </a:r>
            <a:r>
              <a:rPr lang="en-US" dirty="0" err="1"/>
              <a:t>temáticas</a:t>
            </a:r>
            <a:r>
              <a:rPr lang="en-US" dirty="0"/>
              <a:t> de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única</a:t>
            </a:r>
            <a:r>
              <a:rPr lang="en-US" dirty="0"/>
              <a:t> </a:t>
            </a:r>
            <a:r>
              <a:rPr lang="en-US" dirty="0" err="1"/>
              <a:t>edição</a:t>
            </a:r>
            <a:r>
              <a:rPr lang="en-US" dirty="0"/>
              <a:t> (Creative Place Initiative, Community Wellbeing Initiative &amp; Community Tourism Initiative),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Condomínios</a:t>
            </a:r>
            <a:r>
              <a:rPr lang="en-US" dirty="0"/>
              <a:t> </a:t>
            </a:r>
            <a:r>
              <a:rPr lang="en-US" dirty="0" err="1"/>
              <a:t>Habitacionais</a:t>
            </a:r>
            <a:r>
              <a:rPr lang="en-US" dirty="0"/>
              <a:t>, </a:t>
            </a:r>
            <a:r>
              <a:rPr lang="en-US" dirty="0" err="1"/>
              <a:t>Ilhas</a:t>
            </a:r>
            <a:r>
              <a:rPr lang="en-US" dirty="0"/>
              <a:t> e </a:t>
            </a:r>
            <a:r>
              <a:rPr lang="en-US" dirty="0" err="1"/>
              <a:t>Comunidades</a:t>
            </a:r>
            <a:r>
              <a:rPr lang="en-US" dirty="0"/>
              <a:t> </a:t>
            </a:r>
            <a:r>
              <a:rPr lang="en-US" dirty="0" err="1"/>
              <a:t>Costeiras</a:t>
            </a:r>
            <a:r>
              <a:rPr lang="en-US" dirty="0"/>
              <a:t> e </a:t>
            </a:r>
            <a:r>
              <a:rPr lang="en-US" dirty="0" err="1"/>
              <a:t>Bairros</a:t>
            </a:r>
            <a:r>
              <a:rPr lang="en-US" dirty="0"/>
              <a:t> Urbanos.</a:t>
            </a:r>
            <a:endParaRPr lang="en-US" dirty="0">
              <a:hlinkClick r:id="rId2"/>
            </a:endParaRPr>
          </a:p>
          <a:p>
            <a:r>
              <a:rPr lang="en-US" dirty="0">
                <a:hlinkClick r:id="rId2"/>
              </a:rPr>
              <a:t>IPB Pride of Place Awards</a:t>
            </a:r>
            <a:endParaRPr lang="en-US" dirty="0"/>
          </a:p>
        </p:txBody>
      </p:sp>
      <p:pic>
        <p:nvPicPr>
          <p:cNvPr id="6" name="Picture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16AA8F-7950-4AA8-98DE-0D797632656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D5DB9-43D8-4156-9BAB-632EFDA5BB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43575" y="1196462"/>
            <a:ext cx="5579898" cy="857158"/>
          </a:xfrm>
        </p:spPr>
        <p:txBody>
          <a:bodyPr>
            <a:normAutofit fontScale="92500"/>
          </a:bodyPr>
          <a:lstStyle/>
          <a:p>
            <a:r>
              <a:rPr lang="en-IE" dirty="0"/>
              <a:t>Pride of Place Awards - </a:t>
            </a:r>
            <a:r>
              <a:rPr lang="en-IE" dirty="0" err="1"/>
              <a:t>Irlanda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BA6F7-8173-4ED1-8E5F-A7DA79B40E50}"/>
              </a:ext>
            </a:extLst>
          </p:cNvPr>
          <p:cNvSpPr txBox="1"/>
          <p:nvPr/>
        </p:nvSpPr>
        <p:spPr>
          <a:xfrm>
            <a:off x="0" y="96237"/>
            <a:ext cx="119443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Participar </a:t>
            </a:r>
            <a:r>
              <a:rPr lang="en-IE" sz="2400" dirty="0" err="1">
                <a:solidFill>
                  <a:schemeClr val="bg1"/>
                </a:solidFill>
              </a:rPr>
              <a:t>nos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Prémios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Comunitários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é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excelente</a:t>
            </a:r>
            <a:r>
              <a:rPr lang="en-IE" sz="2400" dirty="0">
                <a:solidFill>
                  <a:schemeClr val="bg1"/>
                </a:solidFill>
              </a:rPr>
              <a:t> forma de </a:t>
            </a:r>
            <a:r>
              <a:rPr lang="en-IE" sz="2400" dirty="0" err="1">
                <a:solidFill>
                  <a:schemeClr val="bg1"/>
                </a:solidFill>
              </a:rPr>
              <a:t>ajudar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 a ser </a:t>
            </a:r>
            <a:r>
              <a:rPr lang="en-IE" sz="2400" dirty="0" err="1">
                <a:solidFill>
                  <a:schemeClr val="bg1"/>
                </a:solidFill>
              </a:rPr>
              <a:t>reconhecida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pelos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seus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sucessos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214ED585-BF74-42A6-A1D1-1A4C74D6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0559" y="1196462"/>
            <a:ext cx="2116867" cy="11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93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Kilmuckridge Pride of Place 2020">
            <a:hlinkClick r:id="" action="ppaction://media"/>
            <a:extLst>
              <a:ext uri="{FF2B5EF4-FFF2-40B4-BE49-F238E27FC236}">
                <a16:creationId xmlns:a16="http://schemas.microsoft.com/office/drawing/2014/main" id="{68781D3F-6EE7-428A-9421-D0D3A815B6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2199" y="0"/>
            <a:ext cx="10122195" cy="5693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5CEA2D-749B-43B0-B349-EBBAF8673B01}"/>
              </a:ext>
            </a:extLst>
          </p:cNvPr>
          <p:cNvSpPr txBox="1"/>
          <p:nvPr/>
        </p:nvSpPr>
        <p:spPr>
          <a:xfrm>
            <a:off x="300185" y="5475764"/>
            <a:ext cx="11706224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Em</a:t>
            </a:r>
            <a:r>
              <a:rPr lang="en-IE" sz="2400" dirty="0">
                <a:solidFill>
                  <a:schemeClr val="bg1"/>
                </a:solidFill>
              </a:rPr>
              <a:t> 2020, </a:t>
            </a:r>
            <a:r>
              <a:rPr lang="en-IE" sz="2400" dirty="0" err="1">
                <a:solidFill>
                  <a:schemeClr val="bg1"/>
                </a:solidFill>
              </a:rPr>
              <a:t>Kilmuckridge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ganhou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prémio</a:t>
            </a:r>
            <a:r>
              <a:rPr lang="en-IE" sz="2400" dirty="0">
                <a:solidFill>
                  <a:schemeClr val="bg1"/>
                </a:solidFill>
              </a:rPr>
              <a:t> Pride of Place Islands and Coastal Communities </a:t>
            </a:r>
            <a:r>
              <a:rPr lang="en-IE" sz="2400" dirty="0" err="1">
                <a:solidFill>
                  <a:schemeClr val="bg1"/>
                </a:solidFill>
              </a:rPr>
              <a:t>devido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numerosos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projetos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realizados</a:t>
            </a:r>
            <a:r>
              <a:rPr lang="en-IE" sz="2400" dirty="0">
                <a:solidFill>
                  <a:schemeClr val="bg1"/>
                </a:solidFill>
              </a:rPr>
              <a:t> com </a:t>
            </a:r>
            <a:r>
              <a:rPr lang="en-IE" sz="2400" dirty="0" err="1">
                <a:solidFill>
                  <a:schemeClr val="bg1"/>
                </a:solidFill>
              </a:rPr>
              <a:t>sucesso</a:t>
            </a:r>
            <a:r>
              <a:rPr lang="en-IE" sz="2400" dirty="0">
                <a:solidFill>
                  <a:schemeClr val="bg1"/>
                </a:solidFill>
              </a:rPr>
              <a:t> por um </a:t>
            </a:r>
            <a:r>
              <a:rPr lang="en-IE" sz="2400" dirty="0" err="1">
                <a:solidFill>
                  <a:schemeClr val="bg1"/>
                </a:solidFill>
              </a:rPr>
              <a:t>grupo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comunitário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extremamente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eficaz</a:t>
            </a:r>
            <a:r>
              <a:rPr lang="en-IE" sz="2400" dirty="0">
                <a:solidFill>
                  <a:schemeClr val="bg1"/>
                </a:solidFill>
              </a:rPr>
              <a:t>, que </a:t>
            </a:r>
            <a:r>
              <a:rPr lang="en-IE" sz="2400" dirty="0" err="1">
                <a:solidFill>
                  <a:schemeClr val="bg1"/>
                </a:solidFill>
              </a:rPr>
              <a:t>trabalha</a:t>
            </a:r>
            <a:r>
              <a:rPr lang="en-IE" sz="2400" dirty="0">
                <a:solidFill>
                  <a:schemeClr val="bg1"/>
                </a:solidFill>
              </a:rPr>
              <a:t> para o </a:t>
            </a:r>
            <a:r>
              <a:rPr lang="en-IE" sz="2400" dirty="0" err="1">
                <a:solidFill>
                  <a:schemeClr val="bg1"/>
                </a:solidFill>
              </a:rPr>
              <a:t>bem-estar</a:t>
            </a:r>
            <a:r>
              <a:rPr lang="en-IE" sz="2400" dirty="0">
                <a:solidFill>
                  <a:schemeClr val="bg1"/>
                </a:solidFill>
              </a:rPr>
              <a:t> da </a:t>
            </a:r>
            <a:r>
              <a:rPr lang="en-IE" sz="2400" dirty="0" err="1">
                <a:solidFill>
                  <a:schemeClr val="bg1"/>
                </a:solidFill>
              </a:rPr>
              <a:t>população</a:t>
            </a:r>
            <a:r>
              <a:rPr lang="en-IE" sz="2400" dirty="0">
                <a:solidFill>
                  <a:schemeClr val="bg1"/>
                </a:solidFill>
              </a:rPr>
              <a:t> local. </a:t>
            </a:r>
          </a:p>
        </p:txBody>
      </p:sp>
    </p:spTree>
    <p:extLst>
      <p:ext uri="{BB962C8B-B14F-4D97-AF65-F5344CB8AC3E}">
        <p14:creationId xmlns:p14="http://schemas.microsoft.com/office/powerpoint/2010/main" val="21899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510-5BE3-4C67-B9EB-EF88823685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4525" y="1881187"/>
            <a:ext cx="6467475" cy="4789243"/>
          </a:xfrm>
        </p:spPr>
        <p:txBody>
          <a:bodyPr/>
          <a:lstStyle/>
          <a:p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prémios</a:t>
            </a:r>
            <a:r>
              <a:rPr lang="en-US" sz="2000" dirty="0"/>
              <a:t> Volunteer Ireland </a:t>
            </a:r>
            <a:r>
              <a:rPr lang="en-US" sz="2000" dirty="0" err="1"/>
              <a:t>visam</a:t>
            </a:r>
            <a:r>
              <a:rPr lang="en-US" sz="2000" dirty="0"/>
              <a:t> </a:t>
            </a:r>
            <a:r>
              <a:rPr lang="en-US" sz="2000" dirty="0" err="1"/>
              <a:t>celebrar</a:t>
            </a:r>
            <a:r>
              <a:rPr lang="en-US" sz="2000" dirty="0"/>
              <a:t> e </a:t>
            </a:r>
            <a:r>
              <a:rPr lang="en-US" sz="2000" dirty="0" err="1"/>
              <a:t>reconhecer</a:t>
            </a:r>
            <a:r>
              <a:rPr lang="en-US" sz="2000" dirty="0"/>
              <a:t>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milhares</a:t>
            </a:r>
            <a:r>
              <a:rPr lang="en-US" sz="2000" dirty="0"/>
              <a:t> de </a:t>
            </a:r>
            <a:r>
              <a:rPr lang="en-US" sz="2000" dirty="0" err="1"/>
              <a:t>voluntários</a:t>
            </a:r>
            <a:r>
              <a:rPr lang="en-US" sz="2000" dirty="0"/>
              <a:t> por </a:t>
            </a:r>
            <a:r>
              <a:rPr lang="en-US" sz="2000" dirty="0" err="1"/>
              <a:t>toda</a:t>
            </a:r>
            <a:r>
              <a:rPr lang="en-US" sz="2000" dirty="0"/>
              <a:t> a </a:t>
            </a:r>
            <a:r>
              <a:rPr lang="en-US" sz="2000" dirty="0" err="1"/>
              <a:t>Irlanda</a:t>
            </a:r>
            <a:r>
              <a:rPr lang="en-US" sz="2000" dirty="0"/>
              <a:t> que </a:t>
            </a:r>
            <a:r>
              <a:rPr lang="en-US" sz="2000" dirty="0" err="1"/>
              <a:t>dedicam</a:t>
            </a:r>
            <a:r>
              <a:rPr lang="en-US" sz="2000" dirty="0"/>
              <a:t> o </a:t>
            </a:r>
            <a:r>
              <a:rPr lang="en-US" sz="2000" dirty="0" err="1"/>
              <a:t>seu</a:t>
            </a:r>
            <a:r>
              <a:rPr lang="en-US" sz="2000" dirty="0"/>
              <a:t> tempo e </a:t>
            </a:r>
            <a:r>
              <a:rPr lang="en-US" sz="2000" dirty="0" err="1"/>
              <a:t>talento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benefício</a:t>
            </a:r>
            <a:r>
              <a:rPr lang="en-US" sz="2000" dirty="0"/>
              <a:t> dos outros. </a:t>
            </a:r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Prémios</a:t>
            </a:r>
            <a:r>
              <a:rPr lang="en-US" sz="2000" dirty="0"/>
              <a:t> Volunteer Ireland </a:t>
            </a:r>
            <a:r>
              <a:rPr lang="en-US" sz="2000" dirty="0" err="1"/>
              <a:t>estão</a:t>
            </a:r>
            <a:r>
              <a:rPr lang="en-US" sz="2000" dirty="0"/>
              <a:t> </a:t>
            </a:r>
            <a:r>
              <a:rPr lang="en-US" sz="2000" dirty="0" err="1"/>
              <a:t>abertos</a:t>
            </a:r>
            <a:r>
              <a:rPr lang="en-US" sz="2000" dirty="0"/>
              <a:t> a </a:t>
            </a:r>
            <a:r>
              <a:rPr lang="en-US" sz="2000" dirty="0" err="1"/>
              <a:t>pessoas</a:t>
            </a:r>
            <a:r>
              <a:rPr lang="en-US" sz="2000" dirty="0"/>
              <a:t> de </a:t>
            </a:r>
            <a:r>
              <a:rPr lang="en-US" sz="2000" dirty="0" err="1"/>
              <a:t>todas</a:t>
            </a:r>
            <a:r>
              <a:rPr lang="en-US" sz="2000" dirty="0"/>
              <a:t> as </a:t>
            </a:r>
            <a:r>
              <a:rPr lang="en-US" sz="2000" dirty="0" err="1"/>
              <a:t>idades</a:t>
            </a:r>
            <a:r>
              <a:rPr lang="en-US" sz="2000" dirty="0"/>
              <a:t> que se </a:t>
            </a:r>
            <a:r>
              <a:rPr lang="en-US" sz="2000" dirty="0" err="1"/>
              <a:t>voluntariem</a:t>
            </a:r>
            <a:r>
              <a:rPr lang="en-US" sz="2000" dirty="0"/>
              <a:t> com </a:t>
            </a:r>
            <a:r>
              <a:rPr lang="en-US" sz="2000" dirty="0" err="1"/>
              <a:t>organizações</a:t>
            </a:r>
            <a:r>
              <a:rPr lang="en-US" sz="2000" dirty="0"/>
              <a:t> </a:t>
            </a:r>
            <a:r>
              <a:rPr lang="en-US" sz="2000" dirty="0" err="1"/>
              <a:t>irlandesas</a:t>
            </a:r>
            <a:r>
              <a:rPr lang="en-US" sz="2000" dirty="0"/>
              <a:t> </a:t>
            </a:r>
            <a:r>
              <a:rPr lang="en-US" sz="2000" dirty="0" err="1"/>
              <a:t>envolvidas</a:t>
            </a:r>
            <a:r>
              <a:rPr lang="en-US" sz="2000" dirty="0"/>
              <a:t> no </a:t>
            </a:r>
            <a:r>
              <a:rPr lang="en-US" sz="2000" dirty="0" err="1"/>
              <a:t>voluntariado</a:t>
            </a:r>
            <a:r>
              <a:rPr lang="en-US" sz="2000" dirty="0"/>
              <a:t>. </a:t>
            </a:r>
          </a:p>
          <a:p>
            <a:r>
              <a:rPr lang="en-US" sz="2000" dirty="0"/>
              <a:t>O Volunteer Ireland </a:t>
            </a:r>
            <a:r>
              <a:rPr lang="en-US" sz="2000" dirty="0" err="1"/>
              <a:t>tem</a:t>
            </a:r>
            <a:r>
              <a:rPr lang="en-US" sz="2000" dirty="0"/>
              <a:t> 11 </a:t>
            </a:r>
            <a:r>
              <a:rPr lang="en-US" sz="2000" dirty="0" err="1"/>
              <a:t>categorias</a:t>
            </a:r>
            <a:r>
              <a:rPr lang="en-US" sz="2000" dirty="0"/>
              <a:t> de </a:t>
            </a:r>
            <a:r>
              <a:rPr lang="en-US" sz="2000" dirty="0" err="1"/>
              <a:t>prémios</a:t>
            </a:r>
            <a:r>
              <a:rPr lang="en-US" sz="2000" dirty="0"/>
              <a:t> - </a:t>
            </a:r>
            <a:r>
              <a:rPr lang="en-US" sz="2000" dirty="0" err="1"/>
              <a:t>Comunidade</a:t>
            </a:r>
            <a:r>
              <a:rPr lang="en-US" sz="2000" dirty="0"/>
              <a:t>, </a:t>
            </a:r>
            <a:r>
              <a:rPr lang="en-US" sz="2000" dirty="0" err="1"/>
              <a:t>Animais</a:t>
            </a:r>
            <a:r>
              <a:rPr lang="en-US" sz="2000" dirty="0"/>
              <a:t> e </a:t>
            </a:r>
            <a:r>
              <a:rPr lang="en-US" sz="2000" dirty="0" err="1"/>
              <a:t>Ambiente</a:t>
            </a:r>
            <a:r>
              <a:rPr lang="en-US" sz="2000" dirty="0"/>
              <a:t>, Artes, </a:t>
            </a:r>
            <a:r>
              <a:rPr lang="en-US" sz="2000" dirty="0" err="1"/>
              <a:t>Cultura</a:t>
            </a:r>
            <a:r>
              <a:rPr lang="en-US" sz="2000" dirty="0"/>
              <a:t> e </a:t>
            </a:r>
            <a:r>
              <a:rPr lang="en-US" sz="2000" dirty="0" err="1"/>
              <a:t>Meios</a:t>
            </a:r>
            <a:r>
              <a:rPr lang="en-US" sz="2000" dirty="0"/>
              <a:t> de </a:t>
            </a:r>
            <a:r>
              <a:rPr lang="en-US" sz="2000" dirty="0" err="1"/>
              <a:t>Comunicação</a:t>
            </a:r>
            <a:r>
              <a:rPr lang="en-US" sz="2000" dirty="0"/>
              <a:t>, </a:t>
            </a:r>
            <a:r>
              <a:rPr lang="en-US" sz="2000" dirty="0" err="1"/>
              <a:t>Campanha</a:t>
            </a:r>
            <a:r>
              <a:rPr lang="en-US" sz="2000" dirty="0"/>
              <a:t> e </a:t>
            </a:r>
            <a:r>
              <a:rPr lang="en-US" sz="2000" dirty="0" err="1"/>
              <a:t>Sensibilização</a:t>
            </a:r>
            <a:r>
              <a:rPr lang="en-US" sz="2000" dirty="0"/>
              <a:t>, </a:t>
            </a:r>
            <a:r>
              <a:rPr lang="en-US" sz="2000" dirty="0" err="1"/>
              <a:t>Crianças</a:t>
            </a:r>
            <a:r>
              <a:rPr lang="en-US" sz="2000" dirty="0"/>
              <a:t> e </a:t>
            </a:r>
            <a:r>
              <a:rPr lang="en-US" sz="2000" dirty="0" err="1"/>
              <a:t>Jovens</a:t>
            </a:r>
            <a:r>
              <a:rPr lang="en-US" sz="2000" dirty="0"/>
              <a:t>, </a:t>
            </a:r>
            <a:r>
              <a:rPr lang="en-US" sz="2000" dirty="0" err="1"/>
              <a:t>Serviços</a:t>
            </a:r>
            <a:r>
              <a:rPr lang="en-US" sz="2000" dirty="0"/>
              <a:t> de </a:t>
            </a:r>
            <a:r>
              <a:rPr lang="en-US" sz="2000" dirty="0" err="1"/>
              <a:t>Segurança</a:t>
            </a:r>
            <a:r>
              <a:rPr lang="en-US" sz="2000" dirty="0"/>
              <a:t> e </a:t>
            </a:r>
            <a:r>
              <a:rPr lang="en-US" sz="2000" dirty="0" err="1"/>
              <a:t>Emergência</a:t>
            </a:r>
            <a:r>
              <a:rPr lang="en-US" sz="2000" dirty="0"/>
              <a:t>, </a:t>
            </a:r>
            <a:r>
              <a:rPr lang="en-US" sz="2000" dirty="0" err="1"/>
              <a:t>Saúde</a:t>
            </a:r>
            <a:r>
              <a:rPr lang="en-US" sz="2000" dirty="0"/>
              <a:t> e </a:t>
            </a:r>
            <a:r>
              <a:rPr lang="en-US" sz="2000" dirty="0" err="1"/>
              <a:t>Deficiência</a:t>
            </a:r>
            <a:r>
              <a:rPr lang="en-US" sz="2000" dirty="0"/>
              <a:t>, </a:t>
            </a:r>
            <a:r>
              <a:rPr lang="en-US" sz="2000" dirty="0" err="1"/>
              <a:t>Trabalho</a:t>
            </a:r>
            <a:r>
              <a:rPr lang="en-US" sz="2000" dirty="0"/>
              <a:t> Social e </a:t>
            </a:r>
            <a:r>
              <a:rPr lang="en-US" sz="2000" dirty="0" err="1"/>
              <a:t>Inclusão</a:t>
            </a:r>
            <a:r>
              <a:rPr lang="en-US" sz="2000" dirty="0"/>
              <a:t> Social, </a:t>
            </a:r>
            <a:r>
              <a:rPr lang="en-US" sz="2000" dirty="0" err="1"/>
              <a:t>Desporto</a:t>
            </a:r>
            <a:r>
              <a:rPr lang="en-US" sz="2000" dirty="0"/>
              <a:t> e </a:t>
            </a:r>
            <a:r>
              <a:rPr lang="en-US" sz="2000" dirty="0" err="1"/>
              <a:t>Recreio</a:t>
            </a:r>
            <a:r>
              <a:rPr lang="en-US" sz="2000" dirty="0"/>
              <a:t>, </a:t>
            </a:r>
            <a:r>
              <a:rPr lang="en-US" sz="2000" dirty="0" err="1"/>
              <a:t>Prémio</a:t>
            </a:r>
            <a:r>
              <a:rPr lang="en-US" sz="2000" dirty="0"/>
              <a:t> Grupo de </a:t>
            </a:r>
            <a:r>
              <a:rPr lang="en-US" sz="2000" dirty="0" err="1"/>
              <a:t>Destaque</a:t>
            </a:r>
            <a:r>
              <a:rPr lang="en-US" sz="2000" dirty="0"/>
              <a:t> e Gestor de </a:t>
            </a:r>
            <a:r>
              <a:rPr lang="en-US" sz="2000" dirty="0" err="1"/>
              <a:t>Voluntários</a:t>
            </a:r>
            <a:r>
              <a:rPr lang="en-US" sz="2000" dirty="0"/>
              <a:t> de </a:t>
            </a:r>
            <a:r>
              <a:rPr lang="en-US" sz="2000" dirty="0" err="1"/>
              <a:t>Destaque</a:t>
            </a:r>
            <a:r>
              <a:rPr lang="en-US" sz="2000" dirty="0"/>
              <a:t>. </a:t>
            </a:r>
            <a:endParaRPr lang="en-US" dirty="0"/>
          </a:p>
          <a:p>
            <a:r>
              <a:rPr lang="en-US" dirty="0">
                <a:hlinkClick r:id="rId2"/>
              </a:rPr>
              <a:t>Sobre as categorias – Volunteer Ireland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D5DB9-43D8-4156-9BAB-632EFDA5BB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43575" y="1196462"/>
            <a:ext cx="6200776" cy="857158"/>
          </a:xfrm>
        </p:spPr>
        <p:txBody>
          <a:bodyPr>
            <a:normAutofit fontScale="92500"/>
          </a:bodyPr>
          <a:lstStyle/>
          <a:p>
            <a:r>
              <a:rPr lang="en-IE" dirty="0"/>
              <a:t>Volunteer Ireland Award -</a:t>
            </a:r>
            <a:r>
              <a:rPr lang="en-IE" dirty="0" err="1"/>
              <a:t>Irlanda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BA6F7-8173-4ED1-8E5F-A7DA79B40E50}"/>
              </a:ext>
            </a:extLst>
          </p:cNvPr>
          <p:cNvSpPr txBox="1"/>
          <p:nvPr/>
        </p:nvSpPr>
        <p:spPr>
          <a:xfrm>
            <a:off x="0" y="96237"/>
            <a:ext cx="119443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Participar </a:t>
            </a:r>
            <a:r>
              <a:rPr lang="en-IE" sz="2400" dirty="0" err="1">
                <a:solidFill>
                  <a:schemeClr val="bg1"/>
                </a:solidFill>
              </a:rPr>
              <a:t>nos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Prémios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Comunitários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é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excelente</a:t>
            </a:r>
            <a:r>
              <a:rPr lang="en-IE" sz="2400" dirty="0">
                <a:solidFill>
                  <a:schemeClr val="bg1"/>
                </a:solidFill>
              </a:rPr>
              <a:t> forma de </a:t>
            </a:r>
            <a:r>
              <a:rPr lang="en-IE" sz="2400" dirty="0" err="1">
                <a:solidFill>
                  <a:schemeClr val="bg1"/>
                </a:solidFill>
              </a:rPr>
              <a:t>ajudar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 a ser </a:t>
            </a:r>
            <a:r>
              <a:rPr lang="en-IE" sz="2400" dirty="0" err="1">
                <a:solidFill>
                  <a:schemeClr val="bg1"/>
                </a:solidFill>
              </a:rPr>
              <a:t>reconhecida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pelos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seus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sucessos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C707FA25-C7F5-46C5-96A3-4000F1B118D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59FC29E-9582-4362-B264-1D9ECCB758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0559" y="1196462"/>
            <a:ext cx="2116867" cy="11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3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398709" y="1594531"/>
            <a:ext cx="8088914" cy="486488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 </a:t>
            </a: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Avaliação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contribuir</a:t>
            </a:r>
            <a:r>
              <a:rPr lang="en-US" dirty="0"/>
              <a:t> para </a:t>
            </a:r>
            <a:r>
              <a:rPr lang="en-US" dirty="0" err="1"/>
              <a:t>revelar</a:t>
            </a:r>
            <a:r>
              <a:rPr lang="en-US" dirty="0"/>
              <a:t>:</a:t>
            </a:r>
          </a:p>
          <a:p>
            <a:r>
              <a:rPr lang="en-US" dirty="0"/>
              <a:t>o que </a:t>
            </a:r>
            <a:r>
              <a:rPr lang="en-US" dirty="0" err="1"/>
              <a:t>funciona</a:t>
            </a:r>
            <a:r>
              <a:rPr lang="en-US" dirty="0"/>
              <a:t> e por que </a:t>
            </a:r>
            <a:r>
              <a:rPr lang="en-US" dirty="0" err="1"/>
              <a:t>razão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funcionado</a:t>
            </a:r>
            <a:r>
              <a:rPr lang="en-US" dirty="0"/>
              <a:t>;</a:t>
            </a:r>
          </a:p>
          <a:p>
            <a:r>
              <a:rPr lang="en-US" dirty="0"/>
              <a:t>o que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funcionou</a:t>
            </a:r>
            <a:r>
              <a:rPr lang="en-US" dirty="0"/>
              <a:t> e </a:t>
            </a:r>
            <a:r>
              <a:rPr lang="en-US" dirty="0" err="1"/>
              <a:t>porquê</a:t>
            </a:r>
            <a:r>
              <a:rPr lang="en-US" dirty="0"/>
              <a:t>;</a:t>
            </a:r>
          </a:p>
          <a:p>
            <a:r>
              <a:rPr lang="en-US" dirty="0"/>
              <a:t>o que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feito</a:t>
            </a:r>
            <a:r>
              <a:rPr lang="en-US" dirty="0"/>
              <a:t> por </a:t>
            </a:r>
            <a:r>
              <a:rPr lang="en-US" dirty="0" err="1"/>
              <a:t>aqueles</a:t>
            </a:r>
            <a:r>
              <a:rPr lang="en-US" dirty="0"/>
              <a:t> que </a:t>
            </a:r>
            <a:r>
              <a:rPr lang="en-US" dirty="0" err="1"/>
              <a:t>participaram</a:t>
            </a:r>
            <a:r>
              <a:rPr lang="en-US" dirty="0"/>
              <a:t>;</a:t>
            </a:r>
          </a:p>
          <a:p>
            <a:r>
              <a:rPr lang="en-US" dirty="0"/>
              <a:t>que </a:t>
            </a:r>
            <a:r>
              <a:rPr lang="en-US" dirty="0" err="1"/>
              <a:t>diferença</a:t>
            </a:r>
            <a:r>
              <a:rPr lang="en-US" dirty="0"/>
              <a:t> fez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indivíduos</a:t>
            </a:r>
            <a:r>
              <a:rPr lang="en-US" dirty="0"/>
              <a:t>, </a:t>
            </a:r>
            <a:r>
              <a:rPr lang="en-US" dirty="0" err="1"/>
              <a:t>grupos-alvo</a:t>
            </a:r>
            <a:r>
              <a:rPr lang="en-US" dirty="0"/>
              <a:t> e, claro, para a </a:t>
            </a:r>
            <a:r>
              <a:rPr lang="en-US" dirty="0" err="1"/>
              <a:t>comunidade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;</a:t>
            </a:r>
          </a:p>
          <a:p>
            <a:r>
              <a:rPr lang="en-US" dirty="0"/>
              <a:t>o que </a:t>
            </a:r>
            <a:r>
              <a:rPr lang="en-US" dirty="0" err="1"/>
              <a:t>foi</a:t>
            </a:r>
            <a:r>
              <a:rPr lang="en-US" dirty="0"/>
              <a:t> </a:t>
            </a:r>
            <a:r>
              <a:rPr lang="en-US" dirty="0" err="1"/>
              <a:t>descoberto</a:t>
            </a:r>
            <a:r>
              <a:rPr lang="en-US" dirty="0"/>
              <a:t> pela </a:t>
            </a:r>
            <a:r>
              <a:rPr lang="en-US" dirty="0" err="1"/>
              <a:t>organização</a:t>
            </a:r>
            <a:r>
              <a:rPr lang="en-US" dirty="0"/>
              <a:t> </a:t>
            </a:r>
            <a:r>
              <a:rPr lang="en-US" dirty="0" err="1"/>
              <a:t>comunitária</a:t>
            </a:r>
            <a:r>
              <a:rPr lang="en-US" dirty="0"/>
              <a:t> e </a:t>
            </a:r>
            <a:r>
              <a:rPr lang="en-US" dirty="0" err="1"/>
              <a:t>pelos</a:t>
            </a:r>
            <a:r>
              <a:rPr lang="en-US" dirty="0"/>
              <a:t> </a:t>
            </a:r>
            <a:r>
              <a:rPr lang="en-US" dirty="0" err="1"/>
              <a:t>voluntários</a:t>
            </a:r>
            <a:r>
              <a:rPr lang="en-US" dirty="0"/>
              <a:t>;</a:t>
            </a:r>
          </a:p>
          <a:p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que o </a:t>
            </a:r>
            <a:r>
              <a:rPr lang="en-US" dirty="0" err="1"/>
              <a:t>financiamento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sido</a:t>
            </a:r>
            <a:r>
              <a:rPr lang="en-US" dirty="0"/>
              <a:t> </a:t>
            </a:r>
            <a:r>
              <a:rPr lang="en-US" dirty="0" err="1"/>
              <a:t>bem</a:t>
            </a:r>
            <a:r>
              <a:rPr lang="en-US" dirty="0"/>
              <a:t> </a:t>
            </a:r>
            <a:r>
              <a:rPr lang="en-US" dirty="0" err="1"/>
              <a:t>aplicado</a:t>
            </a:r>
            <a:r>
              <a:rPr lang="en-US" dirty="0"/>
              <a:t>;</a:t>
            </a:r>
          </a:p>
          <a:p>
            <a:r>
              <a:rPr lang="en-US" dirty="0"/>
              <a:t>o que se </a:t>
            </a:r>
            <a:r>
              <a:rPr lang="en-US" dirty="0" err="1"/>
              <a:t>faria</a:t>
            </a:r>
            <a:r>
              <a:rPr lang="en-US" dirty="0"/>
              <a:t> de </a:t>
            </a:r>
            <a:r>
              <a:rPr lang="en-US" dirty="0" err="1"/>
              <a:t>diferente</a:t>
            </a:r>
            <a:r>
              <a:rPr lang="en-US" dirty="0"/>
              <a:t> da </a:t>
            </a:r>
            <a:r>
              <a:rPr lang="en-US" dirty="0" err="1"/>
              <a:t>próxima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.</a:t>
            </a:r>
          </a:p>
          <a:p>
            <a:r>
              <a:rPr lang="en-US" dirty="0" err="1"/>
              <a:t>Quais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impactos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comunidade</a:t>
            </a:r>
            <a:r>
              <a:rPr lang="en-US" dirty="0"/>
              <a:t>/</a:t>
            </a:r>
            <a:r>
              <a:rPr lang="en-US" dirty="0" err="1"/>
              <a:t>região</a:t>
            </a:r>
            <a:r>
              <a:rPr lang="en-US" dirty="0"/>
              <a:t>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68BBAF"/>
                </a:solidFill>
              </a:rPr>
              <a:t>O QUE </a:t>
            </a:r>
            <a:r>
              <a:rPr lang="en-GB" dirty="0" err="1">
                <a:solidFill>
                  <a:srgbClr val="68BBAF"/>
                </a:solidFill>
              </a:rPr>
              <a:t>É</a:t>
            </a:r>
            <a:r>
              <a:rPr lang="en-GB" dirty="0">
                <a:solidFill>
                  <a:srgbClr val="68BBAF"/>
                </a:solidFill>
              </a:rPr>
              <a:t> A AVALIAÇÃO? </a:t>
            </a:r>
            <a:endParaRPr lang="en-US" dirty="0">
              <a:solidFill>
                <a:srgbClr val="68BBA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98709" y="1294107"/>
            <a:ext cx="11391509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429370F-C93B-47ED-AB11-0D5D20A0D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27" y="1961519"/>
            <a:ext cx="398147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991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510-5BE3-4C67-B9EB-EF88823685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4525" y="1881188"/>
            <a:ext cx="6467475" cy="3631644"/>
          </a:xfrm>
        </p:spPr>
        <p:txBody>
          <a:bodyPr/>
          <a:lstStyle/>
          <a:p>
            <a:r>
              <a:rPr lang="en-US" dirty="0"/>
              <a:t>O Community Hero Award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prémio</a:t>
            </a:r>
            <a:r>
              <a:rPr lang="en-US" dirty="0"/>
              <a:t> de </a:t>
            </a:r>
            <a:r>
              <a:rPr lang="en-US" dirty="0" err="1"/>
              <a:t>mérito</a:t>
            </a:r>
            <a:r>
              <a:rPr lang="en-US" dirty="0"/>
              <a:t> </a:t>
            </a:r>
            <a:r>
              <a:rPr lang="en-US" dirty="0" err="1"/>
              <a:t>vitalício</a:t>
            </a:r>
            <a:r>
              <a:rPr lang="en-US" dirty="0"/>
              <a:t> que </a:t>
            </a:r>
            <a:r>
              <a:rPr lang="en-US" dirty="0" err="1"/>
              <a:t>homenageia</a:t>
            </a:r>
            <a:r>
              <a:rPr lang="en-US" dirty="0"/>
              <a:t> um </a:t>
            </a:r>
            <a:r>
              <a:rPr lang="en-US" dirty="0" err="1"/>
              <a:t>voluntário</a:t>
            </a:r>
            <a:r>
              <a:rPr lang="en-US" dirty="0"/>
              <a:t> que -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longo</a:t>
            </a:r>
            <a:r>
              <a:rPr lang="en-US" dirty="0"/>
              <a:t> da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- </a:t>
            </a:r>
            <a:r>
              <a:rPr lang="en-US" dirty="0" err="1"/>
              <a:t>contribuiu</a:t>
            </a:r>
            <a:r>
              <a:rPr lang="en-US" dirty="0"/>
              <a:t> </a:t>
            </a:r>
            <a:r>
              <a:rPr lang="en-US" dirty="0" err="1"/>
              <a:t>extraordinariamente</a:t>
            </a:r>
            <a:r>
              <a:rPr lang="en-US" dirty="0"/>
              <a:t> por </a:t>
            </a:r>
            <a:r>
              <a:rPr lang="en-US" dirty="0" err="1"/>
              <a:t>uma</a:t>
            </a:r>
            <a:r>
              <a:rPr lang="en-US" dirty="0"/>
              <a:t> boa causa. Este </a:t>
            </a:r>
            <a:r>
              <a:rPr lang="en-US" dirty="0" err="1"/>
              <a:t>prémio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colaboração</a:t>
            </a:r>
            <a:r>
              <a:rPr lang="en-US" dirty="0"/>
              <a:t> </a:t>
            </a:r>
            <a:r>
              <a:rPr lang="en-US" dirty="0" err="1"/>
              <a:t>única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Volunteer Ireland Awards e </a:t>
            </a:r>
            <a:r>
              <a:rPr lang="en-US" dirty="0" err="1"/>
              <a:t>os</a:t>
            </a:r>
            <a:r>
              <a:rPr lang="en-US" dirty="0"/>
              <a:t> The Wheel's Charity Impact Awards.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intuito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destacar</a:t>
            </a:r>
            <a:r>
              <a:rPr lang="en-US" dirty="0"/>
              <a:t> </a:t>
            </a:r>
            <a:r>
              <a:rPr lang="en-US" dirty="0" err="1"/>
              <a:t>indivíduos</a:t>
            </a:r>
            <a:r>
              <a:rPr lang="en-US" dirty="0"/>
              <a:t> que, </a:t>
            </a:r>
            <a:r>
              <a:rPr lang="en-US" dirty="0" err="1"/>
              <a:t>ano</a:t>
            </a:r>
            <a:r>
              <a:rPr lang="en-US" dirty="0"/>
              <a:t> </a:t>
            </a:r>
            <a:r>
              <a:rPr lang="en-US" dirty="0" err="1"/>
              <a:t>após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, </a:t>
            </a:r>
            <a:r>
              <a:rPr lang="en-US" dirty="0" err="1"/>
              <a:t>dedicam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tempo e </a:t>
            </a:r>
            <a:r>
              <a:rPr lang="en-US" dirty="0" err="1"/>
              <a:t>energia</a:t>
            </a:r>
            <a:r>
              <a:rPr lang="en-US" dirty="0"/>
              <a:t> a </a:t>
            </a:r>
            <a:r>
              <a:rPr lang="en-US" dirty="0" err="1"/>
              <a:t>apoiar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organização</a:t>
            </a:r>
            <a:r>
              <a:rPr lang="en-US" dirty="0"/>
              <a:t> </a:t>
            </a:r>
            <a:r>
              <a:rPr lang="en-US" dirty="0" err="1"/>
              <a:t>comunitária</a:t>
            </a:r>
            <a:r>
              <a:rPr lang="en-US" dirty="0"/>
              <a:t> e </a:t>
            </a:r>
            <a:r>
              <a:rPr lang="en-US" dirty="0" err="1"/>
              <a:t>voluntária</a:t>
            </a:r>
            <a:r>
              <a:rPr lang="en-US" dirty="0"/>
              <a:t>, um </a:t>
            </a:r>
            <a:r>
              <a:rPr lang="en-US" dirty="0" err="1"/>
              <a:t>clube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associação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Community Hero Award – Charity Impact Awards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D5DB9-43D8-4156-9BAB-632EFDA5BB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43575" y="1196462"/>
            <a:ext cx="6200776" cy="857158"/>
          </a:xfrm>
        </p:spPr>
        <p:txBody>
          <a:bodyPr>
            <a:normAutofit/>
          </a:bodyPr>
          <a:lstStyle/>
          <a:p>
            <a:r>
              <a:rPr lang="en-IE" dirty="0"/>
              <a:t>Community Hero Award -</a:t>
            </a:r>
            <a:r>
              <a:rPr lang="en-IE" dirty="0" err="1"/>
              <a:t>Irlanda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BA6F7-8173-4ED1-8E5F-A7DA79B40E50}"/>
              </a:ext>
            </a:extLst>
          </p:cNvPr>
          <p:cNvSpPr txBox="1"/>
          <p:nvPr/>
        </p:nvSpPr>
        <p:spPr>
          <a:xfrm>
            <a:off x="0" y="96237"/>
            <a:ext cx="119443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Participar </a:t>
            </a:r>
            <a:r>
              <a:rPr lang="en-IE" sz="2400" dirty="0" err="1">
                <a:solidFill>
                  <a:schemeClr val="bg1"/>
                </a:solidFill>
              </a:rPr>
              <a:t>nos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Prémios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Comunitários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é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excelente</a:t>
            </a:r>
            <a:r>
              <a:rPr lang="en-IE" sz="2400" dirty="0">
                <a:solidFill>
                  <a:schemeClr val="bg1"/>
                </a:solidFill>
              </a:rPr>
              <a:t> forma de </a:t>
            </a:r>
            <a:r>
              <a:rPr lang="en-IE" sz="2400" dirty="0" err="1">
                <a:solidFill>
                  <a:schemeClr val="bg1"/>
                </a:solidFill>
              </a:rPr>
              <a:t>ajudar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 a ser </a:t>
            </a:r>
            <a:r>
              <a:rPr lang="en-IE" sz="2400" dirty="0" err="1">
                <a:solidFill>
                  <a:schemeClr val="bg1"/>
                </a:solidFill>
              </a:rPr>
              <a:t>reconhecida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pelos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seus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sucessos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8" name="Picture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2792F3D-D718-49CA-9A63-64E0AEEAC21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E50022A8-38ED-4974-937B-BB9B0808CC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0559" y="1196462"/>
            <a:ext cx="2116867" cy="11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07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510-5BE3-4C67-B9EB-EF88823685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4525" y="1881188"/>
            <a:ext cx="6467475" cy="3631644"/>
          </a:xfrm>
        </p:spPr>
        <p:txBody>
          <a:bodyPr/>
          <a:lstStyle/>
          <a:p>
            <a:r>
              <a:rPr lang="en-US" dirty="0"/>
              <a:t>O Community Hero Award </a:t>
            </a:r>
            <a:r>
              <a:rPr lang="en-US" dirty="0" err="1"/>
              <a:t>é</a:t>
            </a:r>
            <a:r>
              <a:rPr lang="en-US" dirty="0"/>
              <a:t> um </a:t>
            </a:r>
            <a:r>
              <a:rPr lang="en-US" dirty="0" err="1"/>
              <a:t>prémio</a:t>
            </a:r>
            <a:r>
              <a:rPr lang="en-US" dirty="0"/>
              <a:t> de </a:t>
            </a:r>
            <a:r>
              <a:rPr lang="en-US" dirty="0" err="1"/>
              <a:t>mérito</a:t>
            </a:r>
            <a:r>
              <a:rPr lang="en-US" dirty="0"/>
              <a:t> </a:t>
            </a:r>
            <a:r>
              <a:rPr lang="en-US" dirty="0" err="1"/>
              <a:t>vitalício</a:t>
            </a:r>
            <a:r>
              <a:rPr lang="en-US" dirty="0"/>
              <a:t> que </a:t>
            </a:r>
            <a:r>
              <a:rPr lang="en-US" dirty="0" err="1"/>
              <a:t>homenageia</a:t>
            </a:r>
            <a:r>
              <a:rPr lang="en-US" dirty="0"/>
              <a:t> um </a:t>
            </a:r>
            <a:r>
              <a:rPr lang="en-US" dirty="0" err="1"/>
              <a:t>voluntário</a:t>
            </a:r>
            <a:r>
              <a:rPr lang="en-US" dirty="0"/>
              <a:t> que -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longo</a:t>
            </a:r>
            <a:r>
              <a:rPr lang="en-US" dirty="0"/>
              <a:t> da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vida</a:t>
            </a:r>
            <a:r>
              <a:rPr lang="en-US" dirty="0"/>
              <a:t> - </a:t>
            </a:r>
            <a:r>
              <a:rPr lang="en-US" dirty="0" err="1"/>
              <a:t>contribuiu</a:t>
            </a:r>
            <a:r>
              <a:rPr lang="en-US" dirty="0"/>
              <a:t> </a:t>
            </a:r>
            <a:r>
              <a:rPr lang="en-US" dirty="0" err="1"/>
              <a:t>extraordinariamente</a:t>
            </a:r>
            <a:r>
              <a:rPr lang="en-US" dirty="0"/>
              <a:t> por </a:t>
            </a:r>
            <a:r>
              <a:rPr lang="en-US" dirty="0" err="1"/>
              <a:t>uma</a:t>
            </a:r>
            <a:r>
              <a:rPr lang="en-US" dirty="0"/>
              <a:t> boa causa. Este </a:t>
            </a:r>
            <a:r>
              <a:rPr lang="en-US" dirty="0" err="1"/>
              <a:t>prémio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colaboração</a:t>
            </a:r>
            <a:r>
              <a:rPr lang="en-US" dirty="0"/>
              <a:t> </a:t>
            </a:r>
            <a:r>
              <a:rPr lang="en-US" dirty="0" err="1"/>
              <a:t>única</a:t>
            </a:r>
            <a:r>
              <a:rPr lang="en-US" dirty="0"/>
              <a:t> entre </a:t>
            </a:r>
            <a:r>
              <a:rPr lang="en-US" dirty="0" err="1"/>
              <a:t>os</a:t>
            </a:r>
            <a:r>
              <a:rPr lang="en-US" dirty="0"/>
              <a:t> Volunteer Ireland Awards e </a:t>
            </a:r>
            <a:r>
              <a:rPr lang="en-US" dirty="0" err="1"/>
              <a:t>os</a:t>
            </a:r>
            <a:r>
              <a:rPr lang="en-US" dirty="0"/>
              <a:t> The Wheel's Charity Impact Awards. O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intuito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</a:t>
            </a:r>
            <a:r>
              <a:rPr lang="en-US" dirty="0" err="1"/>
              <a:t>destacar</a:t>
            </a:r>
            <a:r>
              <a:rPr lang="en-US" dirty="0"/>
              <a:t> </a:t>
            </a:r>
            <a:r>
              <a:rPr lang="en-US" dirty="0" err="1"/>
              <a:t>indivíduos</a:t>
            </a:r>
            <a:r>
              <a:rPr lang="en-US" dirty="0"/>
              <a:t> que, </a:t>
            </a:r>
            <a:r>
              <a:rPr lang="en-US" dirty="0" err="1"/>
              <a:t>ano</a:t>
            </a:r>
            <a:r>
              <a:rPr lang="en-US" dirty="0"/>
              <a:t> </a:t>
            </a:r>
            <a:r>
              <a:rPr lang="en-US" dirty="0" err="1"/>
              <a:t>após</a:t>
            </a:r>
            <a:r>
              <a:rPr lang="en-US" dirty="0"/>
              <a:t> </a:t>
            </a:r>
            <a:r>
              <a:rPr lang="en-US" dirty="0" err="1"/>
              <a:t>ano</a:t>
            </a:r>
            <a:r>
              <a:rPr lang="en-US" dirty="0"/>
              <a:t>, </a:t>
            </a:r>
            <a:r>
              <a:rPr lang="en-US" dirty="0" err="1"/>
              <a:t>dedicam</a:t>
            </a:r>
            <a:r>
              <a:rPr lang="en-US" dirty="0"/>
              <a:t> o </a:t>
            </a:r>
            <a:r>
              <a:rPr lang="en-US" dirty="0" err="1"/>
              <a:t>seu</a:t>
            </a:r>
            <a:r>
              <a:rPr lang="en-US" dirty="0"/>
              <a:t> tempo e </a:t>
            </a:r>
            <a:r>
              <a:rPr lang="en-US" dirty="0" err="1"/>
              <a:t>energia</a:t>
            </a:r>
            <a:r>
              <a:rPr lang="en-US" dirty="0"/>
              <a:t> a </a:t>
            </a:r>
            <a:r>
              <a:rPr lang="en-US" dirty="0" err="1"/>
              <a:t>apoiar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organização</a:t>
            </a:r>
            <a:r>
              <a:rPr lang="en-US" dirty="0"/>
              <a:t> </a:t>
            </a:r>
            <a:r>
              <a:rPr lang="en-US" dirty="0" err="1"/>
              <a:t>comunitária</a:t>
            </a:r>
            <a:r>
              <a:rPr lang="en-US" dirty="0"/>
              <a:t> e </a:t>
            </a:r>
            <a:r>
              <a:rPr lang="en-US" dirty="0" err="1"/>
              <a:t>voluntária</a:t>
            </a:r>
            <a:r>
              <a:rPr lang="en-US" dirty="0"/>
              <a:t>, um </a:t>
            </a:r>
            <a:r>
              <a:rPr lang="en-US" dirty="0" err="1"/>
              <a:t>clube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associação</a:t>
            </a:r>
            <a:r>
              <a:rPr lang="en-US" dirty="0"/>
              <a:t>.  </a:t>
            </a:r>
            <a:r>
              <a:rPr lang="en-US" dirty="0">
                <a:hlinkClick r:id="rId2"/>
              </a:rPr>
              <a:t>Community Hero Award – Charity Impact Awards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D5DB9-43D8-4156-9BAB-632EFDA5BB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43574" y="1025012"/>
            <a:ext cx="6448425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British Citizen Awards for Community -  </a:t>
            </a:r>
            <a:r>
              <a:rPr lang="en-IE" dirty="0" err="1"/>
              <a:t>Reino</a:t>
            </a:r>
            <a:r>
              <a:rPr lang="en-IE" dirty="0"/>
              <a:t> </a:t>
            </a:r>
            <a:r>
              <a:rPr lang="en-IE" dirty="0" err="1"/>
              <a:t>Unido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BA6F7-8173-4ED1-8E5F-A7DA79B40E50}"/>
              </a:ext>
            </a:extLst>
          </p:cNvPr>
          <p:cNvSpPr txBox="1"/>
          <p:nvPr/>
        </p:nvSpPr>
        <p:spPr>
          <a:xfrm>
            <a:off x="0" y="96237"/>
            <a:ext cx="119443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Participar </a:t>
            </a:r>
            <a:r>
              <a:rPr lang="en-IE" sz="2400" dirty="0" err="1">
                <a:solidFill>
                  <a:schemeClr val="bg1"/>
                </a:solidFill>
              </a:rPr>
              <a:t>nos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Prémios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Comunitários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é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uma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excelente</a:t>
            </a:r>
            <a:r>
              <a:rPr lang="en-IE" sz="2400" dirty="0">
                <a:solidFill>
                  <a:schemeClr val="bg1"/>
                </a:solidFill>
              </a:rPr>
              <a:t> forma de </a:t>
            </a:r>
            <a:r>
              <a:rPr lang="en-IE" sz="2400" dirty="0" err="1">
                <a:solidFill>
                  <a:schemeClr val="bg1"/>
                </a:solidFill>
              </a:rPr>
              <a:t>ajudar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sua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comunidade</a:t>
            </a:r>
            <a:r>
              <a:rPr lang="en-IE" sz="2400" dirty="0">
                <a:solidFill>
                  <a:schemeClr val="bg1"/>
                </a:solidFill>
              </a:rPr>
              <a:t> a ser </a:t>
            </a:r>
            <a:r>
              <a:rPr lang="en-IE" sz="2400" dirty="0" err="1">
                <a:solidFill>
                  <a:schemeClr val="bg1"/>
                </a:solidFill>
              </a:rPr>
              <a:t>reconhecida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pelos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seus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sucessos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3" name="Picture Placeholder 12" descr="Text&#10;&#10;Description automatically generated">
            <a:extLst>
              <a:ext uri="{FF2B5EF4-FFF2-40B4-BE49-F238E27FC236}">
                <a16:creationId xmlns:a16="http://schemas.microsoft.com/office/drawing/2014/main" id="{263E0279-F4BA-45E5-A156-F71BC4FABA3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B25AA6A4-3C3D-4024-80C1-14C91C216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7171" y="1257300"/>
            <a:ext cx="1991705" cy="114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51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260559"/>
            <a:ext cx="11545518" cy="1730666"/>
          </a:xfrm>
        </p:spPr>
        <p:txBody>
          <a:bodyPr>
            <a:normAutofit/>
          </a:bodyPr>
          <a:lstStyle/>
          <a:p>
            <a:r>
              <a:rPr lang="en-IE" dirty="0"/>
              <a:t>Como </a:t>
            </a:r>
            <a:r>
              <a:rPr lang="en-IE" dirty="0" err="1"/>
              <a:t>consolidar</a:t>
            </a:r>
            <a:r>
              <a:rPr lang="en-IE" dirty="0"/>
              <a:t> o </a:t>
            </a:r>
            <a:r>
              <a:rPr lang="en-IE" dirty="0" err="1"/>
              <a:t>sucesso</a:t>
            </a:r>
            <a:r>
              <a:rPr lang="en-IE" dirty="0"/>
              <a:t> e </a:t>
            </a:r>
            <a:r>
              <a:rPr lang="en-IE" dirty="0" err="1"/>
              <a:t>reformular</a:t>
            </a:r>
            <a:r>
              <a:rPr lang="en-IE" dirty="0"/>
              <a:t> </a:t>
            </a:r>
            <a:r>
              <a:rPr lang="en-IE" dirty="0" err="1"/>
              <a:t>os</a:t>
            </a:r>
            <a:r>
              <a:rPr lang="en-IE" dirty="0"/>
              <a:t> </a:t>
            </a:r>
            <a:r>
              <a:rPr lang="en-IE" dirty="0" err="1"/>
              <a:t>seus</a:t>
            </a:r>
            <a:r>
              <a:rPr lang="en-IE" dirty="0"/>
              <a:t> </a:t>
            </a:r>
            <a:r>
              <a:rPr lang="en-IE" dirty="0" err="1"/>
              <a:t>projetos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r>
              <a:rPr lang="en-IE" dirty="0"/>
              <a:t> </a:t>
            </a:r>
            <a:r>
              <a:rPr lang="en-IE" dirty="0" err="1"/>
              <a:t>comunitária</a:t>
            </a:r>
            <a:r>
              <a:rPr lang="en-IE" dirty="0"/>
              <a:t> </a:t>
            </a:r>
            <a:r>
              <a:rPr lang="en-IE" dirty="0" err="1"/>
              <a:t>num</a:t>
            </a:r>
            <a:r>
              <a:rPr lang="en-IE" dirty="0"/>
              <a:t> </a:t>
            </a:r>
            <a:r>
              <a:rPr lang="en-IE" dirty="0" err="1"/>
              <a:t>mundo</a:t>
            </a:r>
            <a:r>
              <a:rPr lang="en-IE" dirty="0"/>
              <a:t> </a:t>
            </a:r>
            <a:r>
              <a:rPr lang="en-IE" dirty="0" err="1"/>
              <a:t>pós</a:t>
            </a:r>
            <a:r>
              <a:rPr lang="en-IE" dirty="0"/>
              <a:t>-COVID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158505"/>
            <a:ext cx="11545518" cy="1119830"/>
          </a:xfrm>
        </p:spPr>
        <p:txBody>
          <a:bodyPr/>
          <a:lstStyle/>
          <a:p>
            <a:r>
              <a:rPr lang="en-IE" sz="4800" dirty="0"/>
              <a:t>SEÇÃO QUATRO: PLANEAR O FUTURO</a:t>
            </a:r>
            <a:endParaRPr lang="en-IE" sz="4800" dirty="0">
              <a:solidFill>
                <a:schemeClr val="bg1"/>
              </a:solidFill>
            </a:endParaRPr>
          </a:p>
          <a:p>
            <a:endParaRPr lang="en-IE" sz="4800" dirty="0"/>
          </a:p>
        </p:txBody>
      </p:sp>
      <p:pic>
        <p:nvPicPr>
          <p:cNvPr id="7" name="Picture Placeholder 6" descr="Vintage bike parked on country road at sunset">
            <a:extLst>
              <a:ext uri="{FF2B5EF4-FFF2-40B4-BE49-F238E27FC236}">
                <a16:creationId xmlns:a16="http://schemas.microsoft.com/office/drawing/2014/main" id="{5598C25D-E3B4-4DB1-BFF1-783AA8858BD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462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E889F1-8606-465B-BBEA-7CE1D0E619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9746" y="352425"/>
            <a:ext cx="5453055" cy="1322617"/>
          </a:xfrm>
        </p:spPr>
        <p:txBody>
          <a:bodyPr>
            <a:normAutofit fontScale="92500" lnSpcReduction="10000"/>
          </a:bodyPr>
          <a:lstStyle/>
          <a:p>
            <a:r>
              <a:rPr lang="en-IE" dirty="0" err="1"/>
              <a:t>Poderá</a:t>
            </a:r>
            <a:r>
              <a:rPr lang="en-IE" dirty="0"/>
              <a:t> </a:t>
            </a:r>
            <a:r>
              <a:rPr lang="en-IE" dirty="0" err="1"/>
              <a:t>uma</a:t>
            </a:r>
            <a:r>
              <a:rPr lang="en-IE" dirty="0"/>
              <a:t> crise </a:t>
            </a:r>
            <a:r>
              <a:rPr lang="en-IE" dirty="0" err="1"/>
              <a:t>tornar</a:t>
            </a:r>
            <a:r>
              <a:rPr lang="en-IE" dirty="0"/>
              <a:t>-se </a:t>
            </a:r>
            <a:r>
              <a:rPr lang="en-IE" dirty="0" err="1"/>
              <a:t>uma</a:t>
            </a:r>
            <a:r>
              <a:rPr lang="en-IE" dirty="0"/>
              <a:t> </a:t>
            </a:r>
            <a:r>
              <a:rPr lang="en-IE" dirty="0" err="1"/>
              <a:t>oportunidade</a:t>
            </a:r>
            <a:r>
              <a:rPr lang="en-IE" dirty="0"/>
              <a:t> no </a:t>
            </a:r>
            <a:r>
              <a:rPr lang="en-IE" dirty="0" err="1"/>
              <a:t>planeamento</a:t>
            </a:r>
            <a:r>
              <a:rPr lang="en-IE" dirty="0"/>
              <a:t> do </a:t>
            </a:r>
            <a:r>
              <a:rPr lang="en-IE" dirty="0" err="1"/>
              <a:t>futuro</a:t>
            </a:r>
            <a:r>
              <a:rPr lang="en-I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7F248-5B38-4CBF-B96E-F05FAC3996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4971" y="2006393"/>
            <a:ext cx="6664954" cy="3947440"/>
          </a:xfrm>
        </p:spPr>
        <p:txBody>
          <a:bodyPr/>
          <a:lstStyle/>
          <a:p>
            <a:pPr algn="l"/>
            <a:r>
              <a:rPr lang="en-IE" sz="2300" dirty="0" err="1"/>
              <a:t>Após</a:t>
            </a:r>
            <a:r>
              <a:rPr lang="en-IE" sz="2300" dirty="0"/>
              <a:t> o </a:t>
            </a:r>
            <a:r>
              <a:rPr lang="en-IE" sz="2300" dirty="0" err="1"/>
              <a:t>abalo</a:t>
            </a:r>
            <a:r>
              <a:rPr lang="en-IE" sz="2300" dirty="0"/>
              <a:t> do Covid-19, </a:t>
            </a:r>
            <a:r>
              <a:rPr lang="en-IE" sz="2300" dirty="0" err="1"/>
              <a:t>muitos</a:t>
            </a:r>
            <a:r>
              <a:rPr lang="en-IE" sz="2300" dirty="0"/>
              <a:t> </a:t>
            </a:r>
            <a:r>
              <a:rPr lang="en-IE" sz="2300" dirty="0" err="1"/>
              <a:t>projetos</a:t>
            </a:r>
            <a:r>
              <a:rPr lang="en-IE" sz="2300" dirty="0"/>
              <a:t> de </a:t>
            </a:r>
            <a:r>
              <a:rPr lang="en-IE" sz="2300" dirty="0" err="1"/>
              <a:t>regeneração</a:t>
            </a:r>
            <a:r>
              <a:rPr lang="en-IE" sz="2300" dirty="0"/>
              <a:t> </a:t>
            </a:r>
            <a:r>
              <a:rPr lang="en-IE" sz="2300" dirty="0" err="1"/>
              <a:t>comunitária</a:t>
            </a:r>
            <a:r>
              <a:rPr lang="en-IE" sz="2300" dirty="0"/>
              <a:t> </a:t>
            </a:r>
            <a:r>
              <a:rPr lang="en-IE" sz="2300" dirty="0" err="1"/>
              <a:t>entraram</a:t>
            </a:r>
            <a:r>
              <a:rPr lang="en-IE" sz="2300" dirty="0"/>
              <a:t> </a:t>
            </a:r>
            <a:r>
              <a:rPr lang="en-IE" sz="2300" dirty="0" err="1"/>
              <a:t>em</a:t>
            </a:r>
            <a:r>
              <a:rPr lang="en-IE" sz="2300" dirty="0"/>
              <a:t> modo de </a:t>
            </a:r>
            <a:r>
              <a:rPr lang="en-IE" sz="2300" dirty="0" err="1"/>
              <a:t>sobrevivência</a:t>
            </a:r>
            <a:r>
              <a:rPr lang="en-IE" sz="2300" dirty="0"/>
              <a:t>. </a:t>
            </a:r>
            <a:r>
              <a:rPr lang="en-IE" sz="2300" dirty="0" err="1"/>
              <a:t>Porém</a:t>
            </a:r>
            <a:r>
              <a:rPr lang="en-IE" sz="2300" dirty="0"/>
              <a:t>, </a:t>
            </a:r>
            <a:r>
              <a:rPr lang="en-IE" sz="2300" dirty="0" err="1"/>
              <a:t>chegou</a:t>
            </a:r>
            <a:r>
              <a:rPr lang="en-IE" sz="2300" dirty="0"/>
              <a:t> o </a:t>
            </a:r>
            <a:r>
              <a:rPr lang="en-IE" sz="2300" dirty="0" err="1"/>
              <a:t>momento</a:t>
            </a:r>
            <a:r>
              <a:rPr lang="en-IE" sz="2300" dirty="0"/>
              <a:t> de se </a:t>
            </a:r>
            <a:r>
              <a:rPr lang="en-IE" sz="2300" dirty="0" err="1"/>
              <a:t>pensar</a:t>
            </a:r>
            <a:r>
              <a:rPr lang="en-IE" sz="2300" dirty="0"/>
              <a:t> no </a:t>
            </a:r>
            <a:r>
              <a:rPr lang="en-IE" sz="2300" dirty="0" err="1"/>
              <a:t>futuro</a:t>
            </a:r>
            <a:r>
              <a:rPr lang="en-IE" sz="2300" dirty="0"/>
              <a:t> e </a:t>
            </a:r>
            <a:r>
              <a:rPr lang="en-IE" sz="2300" dirty="0" err="1"/>
              <a:t>na</a:t>
            </a:r>
            <a:r>
              <a:rPr lang="en-IE" sz="2300" dirty="0"/>
              <a:t> </a:t>
            </a:r>
            <a:r>
              <a:rPr lang="en-IE" sz="2300" dirty="0" err="1"/>
              <a:t>fase</a:t>
            </a:r>
            <a:r>
              <a:rPr lang="en-IE" sz="2300" dirty="0"/>
              <a:t> de </a:t>
            </a:r>
            <a:r>
              <a:rPr lang="en-IE" sz="2300" dirty="0" err="1"/>
              <a:t>recuperação</a:t>
            </a:r>
            <a:r>
              <a:rPr lang="en-IE" sz="2300" dirty="0"/>
              <a:t>. </a:t>
            </a:r>
          </a:p>
          <a:p>
            <a:pPr algn="l"/>
            <a:r>
              <a:rPr lang="en-IE" sz="2300" dirty="0"/>
              <a:t>Nos </a:t>
            </a:r>
            <a:r>
              <a:rPr lang="en-IE" sz="2300" dirty="0" err="1"/>
              <a:t>próximos</a:t>
            </a:r>
            <a:r>
              <a:rPr lang="en-IE" sz="2300" dirty="0"/>
              <a:t> </a:t>
            </a:r>
            <a:r>
              <a:rPr lang="en-IE" sz="2300" dirty="0" err="1"/>
              <a:t>anos</a:t>
            </a:r>
            <a:r>
              <a:rPr lang="en-IE" sz="2300" dirty="0"/>
              <a:t>, </a:t>
            </a:r>
            <a:r>
              <a:rPr lang="en-IE" sz="2300" dirty="0" err="1"/>
              <a:t>haverá</a:t>
            </a:r>
            <a:r>
              <a:rPr lang="en-IE" sz="2300" dirty="0"/>
              <a:t> </a:t>
            </a:r>
            <a:r>
              <a:rPr lang="en-IE" sz="2300" dirty="0" err="1"/>
              <a:t>novas</a:t>
            </a:r>
            <a:r>
              <a:rPr lang="en-IE" sz="2300" dirty="0"/>
              <a:t> </a:t>
            </a:r>
            <a:r>
              <a:rPr lang="en-IE" sz="2300" dirty="0" err="1"/>
              <a:t>necessidades</a:t>
            </a:r>
            <a:r>
              <a:rPr lang="en-IE" sz="2300" dirty="0"/>
              <a:t> por </a:t>
            </a:r>
            <a:r>
              <a:rPr lang="en-IE" sz="2300" dirty="0" err="1"/>
              <a:t>parte</a:t>
            </a:r>
            <a:r>
              <a:rPr lang="en-IE" sz="2300" dirty="0"/>
              <a:t> das </a:t>
            </a:r>
            <a:r>
              <a:rPr lang="en-IE" sz="2300" dirty="0" err="1"/>
              <a:t>nossas</a:t>
            </a:r>
            <a:r>
              <a:rPr lang="en-IE" sz="2300" dirty="0"/>
              <a:t> </a:t>
            </a:r>
            <a:r>
              <a:rPr lang="en-IE" sz="2300" dirty="0" err="1"/>
              <a:t>comunidades</a:t>
            </a:r>
            <a:r>
              <a:rPr lang="en-IE" sz="2300" dirty="0"/>
              <a:t>, e </a:t>
            </a:r>
            <a:r>
              <a:rPr lang="en-IE" sz="2300" dirty="0" err="1"/>
              <a:t>uma</a:t>
            </a:r>
            <a:r>
              <a:rPr lang="en-IE" sz="2300" dirty="0"/>
              <a:t> </a:t>
            </a:r>
            <a:r>
              <a:rPr lang="en-IE" sz="2300" dirty="0" err="1"/>
              <a:t>necessidade</a:t>
            </a:r>
            <a:r>
              <a:rPr lang="en-IE" sz="2300" dirty="0"/>
              <a:t> de </a:t>
            </a:r>
            <a:r>
              <a:rPr lang="en-IE" sz="2300" dirty="0" err="1"/>
              <a:t>reimaginar</a:t>
            </a:r>
            <a:r>
              <a:rPr lang="en-IE" sz="2300" dirty="0"/>
              <a:t> </a:t>
            </a:r>
            <a:r>
              <a:rPr lang="en-IE" sz="2300" dirty="0" err="1"/>
              <a:t>os</a:t>
            </a:r>
            <a:r>
              <a:rPr lang="en-IE" sz="2300" dirty="0"/>
              <a:t> </a:t>
            </a:r>
            <a:r>
              <a:rPr lang="en-IE" sz="2300" dirty="0" err="1"/>
              <a:t>serviços</a:t>
            </a:r>
            <a:r>
              <a:rPr lang="en-IE" sz="2300" dirty="0"/>
              <a:t> e </a:t>
            </a:r>
            <a:r>
              <a:rPr lang="en-IE" sz="2300" dirty="0" err="1"/>
              <a:t>projetos</a:t>
            </a:r>
            <a:r>
              <a:rPr lang="en-IE" sz="2300" dirty="0"/>
              <a:t> </a:t>
            </a:r>
            <a:r>
              <a:rPr lang="en-IE" sz="2300" dirty="0" err="1"/>
              <a:t>comunitários</a:t>
            </a:r>
            <a:r>
              <a:rPr lang="en-IE" sz="2300" dirty="0"/>
              <a:t> </a:t>
            </a:r>
            <a:r>
              <a:rPr lang="en-IE" sz="2300" dirty="0" err="1"/>
              <a:t>existentes</a:t>
            </a:r>
            <a:r>
              <a:rPr lang="en-IE" sz="2300" dirty="0"/>
              <a:t>. </a:t>
            </a:r>
            <a:r>
              <a:rPr lang="en-IE" sz="2300" dirty="0" err="1"/>
              <a:t>Haverá</a:t>
            </a:r>
            <a:r>
              <a:rPr lang="en-IE" sz="2300" dirty="0"/>
              <a:t> </a:t>
            </a:r>
            <a:r>
              <a:rPr lang="en-IE" sz="2300" dirty="0" err="1"/>
              <a:t>também</a:t>
            </a:r>
            <a:r>
              <a:rPr lang="en-IE" sz="2300" dirty="0"/>
              <a:t> </a:t>
            </a:r>
            <a:r>
              <a:rPr lang="en-IE" sz="2300" dirty="0" err="1"/>
              <a:t>mais</a:t>
            </a:r>
            <a:r>
              <a:rPr lang="en-IE" sz="2300" dirty="0"/>
              <a:t> </a:t>
            </a:r>
            <a:r>
              <a:rPr lang="en-IE" sz="2300" dirty="0" err="1"/>
              <a:t>espaço</a:t>
            </a:r>
            <a:r>
              <a:rPr lang="en-IE" sz="2300" dirty="0"/>
              <a:t> para </a:t>
            </a:r>
            <a:r>
              <a:rPr lang="en-IE" sz="2300" dirty="0" err="1"/>
              <a:t>modelos</a:t>
            </a:r>
            <a:r>
              <a:rPr lang="en-IE" sz="2300" dirty="0"/>
              <a:t> </a:t>
            </a:r>
            <a:r>
              <a:rPr lang="en-IE" sz="2300" dirty="0" err="1"/>
              <a:t>empresariais</a:t>
            </a:r>
            <a:r>
              <a:rPr lang="en-IE" sz="2300" dirty="0"/>
              <a:t> </a:t>
            </a:r>
            <a:r>
              <a:rPr lang="en-IE" sz="2300" dirty="0" err="1"/>
              <a:t>comunitários</a:t>
            </a:r>
            <a:r>
              <a:rPr lang="en-IE" sz="2300" dirty="0"/>
              <a:t>.</a:t>
            </a:r>
          </a:p>
          <a:p>
            <a:pPr algn="l"/>
            <a:r>
              <a:rPr lang="en-IE" sz="2300" b="1" dirty="0"/>
              <a:t>A </a:t>
            </a:r>
            <a:r>
              <a:rPr lang="en-IE" sz="2300" b="1" dirty="0" err="1"/>
              <a:t>nossa</a:t>
            </a:r>
            <a:r>
              <a:rPr lang="en-IE" sz="2300" b="1" dirty="0"/>
              <a:t> </a:t>
            </a:r>
            <a:r>
              <a:rPr lang="en-IE" sz="2300" b="1" dirty="0" err="1"/>
              <a:t>economia</a:t>
            </a:r>
            <a:r>
              <a:rPr lang="en-IE" sz="2300" b="1" dirty="0"/>
              <a:t> </a:t>
            </a:r>
            <a:r>
              <a:rPr lang="en-IE" sz="2300" b="1" dirty="0" err="1"/>
              <a:t>necessita</a:t>
            </a:r>
            <a:r>
              <a:rPr lang="en-IE" sz="2300" b="1" dirty="0"/>
              <a:t> </a:t>
            </a:r>
            <a:r>
              <a:rPr lang="en-IE" sz="2300" b="1" dirty="0" err="1"/>
              <a:t>mais</a:t>
            </a:r>
            <a:r>
              <a:rPr lang="en-IE" sz="2300" b="1" dirty="0"/>
              <a:t> do que </a:t>
            </a:r>
            <a:r>
              <a:rPr lang="en-IE" sz="2300" b="1" dirty="0" err="1"/>
              <a:t>nunca</a:t>
            </a:r>
            <a:r>
              <a:rPr lang="en-IE" sz="2300" b="1" dirty="0"/>
              <a:t>, de </a:t>
            </a:r>
            <a:r>
              <a:rPr lang="en-IE" sz="2300" b="1" dirty="0" err="1"/>
              <a:t>grupos</a:t>
            </a:r>
            <a:r>
              <a:rPr lang="en-IE" sz="2300" b="1" dirty="0"/>
              <a:t> </a:t>
            </a:r>
            <a:r>
              <a:rPr lang="en-IE" sz="2300" b="1" dirty="0" err="1"/>
              <a:t>comunitários</a:t>
            </a:r>
            <a:r>
              <a:rPr lang="en-IE" sz="2300" b="1" dirty="0"/>
              <a:t> fortes e de </a:t>
            </a:r>
            <a:r>
              <a:rPr lang="en-IE" sz="2300" b="1" dirty="0" err="1"/>
              <a:t>uma</a:t>
            </a:r>
            <a:r>
              <a:rPr lang="en-IE" sz="2300" b="1" dirty="0"/>
              <a:t> </a:t>
            </a:r>
            <a:r>
              <a:rPr lang="en-IE" sz="2300" b="1" dirty="0" err="1"/>
              <a:t>regeneração</a:t>
            </a:r>
            <a:r>
              <a:rPr lang="en-IE" sz="2300" b="1" dirty="0"/>
              <a:t> bottom-up.</a:t>
            </a:r>
          </a:p>
          <a:p>
            <a:pPr algn="l"/>
            <a:endParaRPr lang="en-IE" dirty="0"/>
          </a:p>
        </p:txBody>
      </p:sp>
      <p:pic>
        <p:nvPicPr>
          <p:cNvPr id="16" name="Picture Placeholder 15" descr="A close up of a street sign on a pole&#10;&#10;Description automatically generated">
            <a:extLst>
              <a:ext uri="{FF2B5EF4-FFF2-40B4-BE49-F238E27FC236}">
                <a16:creationId xmlns:a16="http://schemas.microsoft.com/office/drawing/2014/main" id="{B8655318-2064-41FA-BA4D-5F0D0DC9608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3736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BC317-B00E-48D8-86E5-E420B14EB8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2324-49C5-4AB0-9A98-CEFF9A399F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00302" y="80748"/>
            <a:ext cx="7191698" cy="857158"/>
          </a:xfrm>
          <a:solidFill>
            <a:srgbClr val="7F4182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Pode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crise </a:t>
            </a:r>
            <a:r>
              <a:rPr lang="en-US" dirty="0" err="1">
                <a:solidFill>
                  <a:schemeClr val="bg1"/>
                </a:solidFill>
              </a:rPr>
              <a:t>tornar</a:t>
            </a:r>
            <a:r>
              <a:rPr lang="en-US" dirty="0">
                <a:solidFill>
                  <a:schemeClr val="bg1"/>
                </a:solidFill>
              </a:rPr>
              <a:t>-se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oportunidade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A6D1B-5E32-475F-B469-7691132C896E}"/>
              </a:ext>
            </a:extLst>
          </p:cNvPr>
          <p:cNvSpPr txBox="1"/>
          <p:nvPr/>
        </p:nvSpPr>
        <p:spPr>
          <a:xfrm>
            <a:off x="0" y="4776859"/>
            <a:ext cx="39433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Ruth Garvey-Williams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é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um dos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membros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fundadores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do The Exchange (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www.exchangeinishowen.ie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um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centro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comunitário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premiado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gerido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voluntariamente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uma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instituição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caridade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reconhecida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empenhada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inovar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projetos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criativos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benefício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sua</a:t>
            </a:r>
            <a:r>
              <a:rPr lang="en-I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comunidade</a:t>
            </a:r>
            <a:endParaRPr lang="en-I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D675A-AAD9-46F1-81E1-099C0C01E15D}"/>
              </a:ext>
            </a:extLst>
          </p:cNvPr>
          <p:cNvSpPr txBox="1"/>
          <p:nvPr/>
        </p:nvSpPr>
        <p:spPr>
          <a:xfrm>
            <a:off x="3943350" y="1068943"/>
            <a:ext cx="8151628" cy="5170646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200" dirty="0">
                <a:solidFill>
                  <a:schemeClr val="bg1"/>
                </a:solidFill>
              </a:rPr>
              <a:t>“Como </a:t>
            </a:r>
            <a:r>
              <a:rPr lang="en-US" sz="2200" dirty="0" err="1">
                <a:solidFill>
                  <a:schemeClr val="bg1"/>
                </a:solidFill>
              </a:rPr>
              <a:t>tantas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instituições</a:t>
            </a:r>
            <a:r>
              <a:rPr lang="en-US" sz="2200" dirty="0">
                <a:solidFill>
                  <a:schemeClr val="bg1"/>
                </a:solidFill>
              </a:rPr>
              <a:t> de </a:t>
            </a:r>
            <a:r>
              <a:rPr lang="en-US" sz="2200" dirty="0" err="1">
                <a:solidFill>
                  <a:schemeClr val="bg1"/>
                </a:solidFill>
              </a:rPr>
              <a:t>caridade</a:t>
            </a:r>
            <a:r>
              <a:rPr lang="en-US" sz="2200" dirty="0">
                <a:solidFill>
                  <a:schemeClr val="bg1"/>
                </a:solidFill>
              </a:rPr>
              <a:t> e </a:t>
            </a:r>
            <a:r>
              <a:rPr lang="en-US" sz="2200" dirty="0" err="1">
                <a:solidFill>
                  <a:schemeClr val="bg1"/>
                </a:solidFill>
              </a:rPr>
              <a:t>empresas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sociais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temos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lutado</a:t>
            </a:r>
            <a:r>
              <a:rPr lang="en-US" sz="2200" dirty="0">
                <a:solidFill>
                  <a:schemeClr val="bg1"/>
                </a:solidFill>
              </a:rPr>
              <a:t> para </a:t>
            </a:r>
            <a:r>
              <a:rPr lang="en-US" sz="2200" dirty="0" err="1">
                <a:solidFill>
                  <a:schemeClr val="bg1"/>
                </a:solidFill>
              </a:rPr>
              <a:t>sobreviver</a:t>
            </a:r>
            <a:r>
              <a:rPr lang="en-US" sz="2200" dirty="0">
                <a:solidFill>
                  <a:schemeClr val="bg1"/>
                </a:solidFill>
              </a:rPr>
              <a:t> face a </a:t>
            </a:r>
            <a:r>
              <a:rPr lang="en-US" sz="2200" dirty="0" err="1">
                <a:solidFill>
                  <a:schemeClr val="bg1"/>
                </a:solidFill>
              </a:rPr>
              <a:t>uma</a:t>
            </a:r>
            <a:r>
              <a:rPr lang="en-US" sz="2200" dirty="0">
                <a:solidFill>
                  <a:schemeClr val="bg1"/>
                </a:solidFill>
              </a:rPr>
              <a:t> crise que </a:t>
            </a:r>
            <a:r>
              <a:rPr lang="en-US" sz="2200" dirty="0" err="1">
                <a:solidFill>
                  <a:schemeClr val="bg1"/>
                </a:solidFill>
              </a:rPr>
              <a:t>dizimou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os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fluxos</a:t>
            </a:r>
            <a:r>
              <a:rPr lang="en-US" sz="2200" dirty="0">
                <a:solidFill>
                  <a:schemeClr val="bg1"/>
                </a:solidFill>
              </a:rPr>
              <a:t> de </a:t>
            </a:r>
            <a:r>
              <a:rPr lang="en-US" sz="2200" dirty="0" err="1">
                <a:solidFill>
                  <a:schemeClr val="bg1"/>
                </a:solidFill>
              </a:rPr>
              <a:t>rendimento</a:t>
            </a:r>
            <a:r>
              <a:rPr lang="en-US" sz="2200" dirty="0">
                <a:solidFill>
                  <a:schemeClr val="bg1"/>
                </a:solidFill>
              </a:rPr>
              <a:t> e </a:t>
            </a:r>
            <a:r>
              <a:rPr lang="en-US" sz="2200" dirty="0" err="1">
                <a:solidFill>
                  <a:schemeClr val="bg1"/>
                </a:solidFill>
              </a:rPr>
              <a:t>impôs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desafios</a:t>
            </a:r>
            <a:r>
              <a:rPr lang="en-US" sz="2200" dirty="0">
                <a:solidFill>
                  <a:schemeClr val="bg1"/>
                </a:solidFill>
              </a:rPr>
              <a:t> que </a:t>
            </a:r>
            <a:r>
              <a:rPr lang="en-US" sz="2200" dirty="0" err="1">
                <a:solidFill>
                  <a:schemeClr val="bg1"/>
                </a:solidFill>
              </a:rPr>
              <a:t>mesmo</a:t>
            </a:r>
            <a:r>
              <a:rPr lang="en-US" sz="2200" dirty="0">
                <a:solidFill>
                  <a:schemeClr val="bg1"/>
                </a:solidFill>
              </a:rPr>
              <a:t> o </a:t>
            </a:r>
            <a:r>
              <a:rPr lang="en-US" sz="2200" dirty="0" err="1">
                <a:solidFill>
                  <a:schemeClr val="bg1"/>
                </a:solidFill>
              </a:rPr>
              <a:t>pensamento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mais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avançado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nunca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tinha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antecipado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completamente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r>
              <a:rPr lang="en-US" sz="2200" dirty="0" err="1">
                <a:solidFill>
                  <a:schemeClr val="bg1"/>
                </a:solidFill>
              </a:rPr>
              <a:t>Sugiro</a:t>
            </a:r>
            <a:r>
              <a:rPr lang="en-US" sz="2200" dirty="0">
                <a:solidFill>
                  <a:schemeClr val="bg1"/>
                </a:solidFill>
              </a:rPr>
              <a:t> que </a:t>
            </a:r>
            <a:r>
              <a:rPr lang="en-US" sz="2200" dirty="0" err="1">
                <a:solidFill>
                  <a:schemeClr val="bg1"/>
                </a:solidFill>
              </a:rPr>
              <a:t>respiremos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fundo</a:t>
            </a:r>
            <a:r>
              <a:rPr lang="en-US" sz="2200" dirty="0">
                <a:solidFill>
                  <a:schemeClr val="bg1"/>
                </a:solidFill>
              </a:rPr>
              <a:t>... e </a:t>
            </a:r>
            <a:r>
              <a:rPr lang="en-US" sz="2200" dirty="0" err="1">
                <a:solidFill>
                  <a:schemeClr val="bg1"/>
                </a:solidFill>
              </a:rPr>
              <a:t>comecemos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uma</a:t>
            </a:r>
            <a:r>
              <a:rPr lang="en-US" sz="2200" dirty="0">
                <a:solidFill>
                  <a:schemeClr val="bg1"/>
                </a:solidFill>
              </a:rPr>
              <a:t> conversa </a:t>
            </a:r>
            <a:r>
              <a:rPr lang="en-US" sz="2200" dirty="0" err="1">
                <a:solidFill>
                  <a:schemeClr val="bg1"/>
                </a:solidFill>
              </a:rPr>
              <a:t>em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torno</a:t>
            </a:r>
            <a:r>
              <a:rPr lang="en-US" sz="2200" dirty="0">
                <a:solidFill>
                  <a:schemeClr val="bg1"/>
                </a:solidFill>
              </a:rPr>
              <a:t> das </a:t>
            </a:r>
            <a:r>
              <a:rPr lang="en-US" sz="2200" dirty="0" err="1">
                <a:solidFill>
                  <a:schemeClr val="bg1"/>
                </a:solidFill>
              </a:rPr>
              <a:t>questões</a:t>
            </a:r>
            <a:r>
              <a:rPr lang="en-US" sz="2200" dirty="0">
                <a:solidFill>
                  <a:schemeClr val="bg1"/>
                </a:solidFill>
              </a:rPr>
              <a:t> simples que </a:t>
            </a:r>
            <a:r>
              <a:rPr lang="en-US" sz="2200" dirty="0" err="1">
                <a:solidFill>
                  <a:schemeClr val="bg1"/>
                </a:solidFill>
              </a:rPr>
              <a:t>lançaram</a:t>
            </a:r>
            <a:r>
              <a:rPr lang="en-US" sz="2200" dirty="0">
                <a:solidFill>
                  <a:schemeClr val="bg1"/>
                </a:solidFill>
              </a:rPr>
              <a:t> The Exchange </a:t>
            </a:r>
            <a:r>
              <a:rPr lang="en-US" sz="2200" dirty="0" err="1">
                <a:solidFill>
                  <a:schemeClr val="bg1"/>
                </a:solidFill>
              </a:rPr>
              <a:t>inicialmente</a:t>
            </a:r>
            <a:r>
              <a:rPr lang="en-US" sz="2200" dirty="0">
                <a:solidFill>
                  <a:schemeClr val="bg1"/>
                </a:solidFill>
              </a:rPr>
              <a:t>.  </a:t>
            </a:r>
            <a:endParaRPr lang="en-US" sz="2200" b="0" i="0" dirty="0">
              <a:solidFill>
                <a:schemeClr val="bg1"/>
              </a:solidFill>
              <a:effectLst/>
            </a:endParaRPr>
          </a:p>
          <a:p>
            <a:pPr algn="ctr" fontAlgn="base"/>
            <a:r>
              <a:rPr lang="en-US" sz="2200" b="1" dirty="0">
                <a:solidFill>
                  <a:srgbClr val="BA0A94"/>
                </a:solidFill>
              </a:rPr>
              <a:t>“</a:t>
            </a:r>
            <a:r>
              <a:rPr lang="en-US" sz="2200" b="1" dirty="0" err="1">
                <a:solidFill>
                  <a:srgbClr val="BA0A94"/>
                </a:solidFill>
              </a:rPr>
              <a:t>Existe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uma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solução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melhor</a:t>
            </a:r>
            <a:r>
              <a:rPr lang="en-US" sz="2200" b="1" dirty="0">
                <a:solidFill>
                  <a:srgbClr val="BA0A94"/>
                </a:solidFill>
              </a:rPr>
              <a:t>?  Podemos </a:t>
            </a:r>
            <a:r>
              <a:rPr lang="en-US" sz="2200" b="1" dirty="0" err="1">
                <a:solidFill>
                  <a:srgbClr val="BA0A94"/>
                </a:solidFill>
              </a:rPr>
              <a:t>juntos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encontrar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soluções</a:t>
            </a:r>
            <a:r>
              <a:rPr lang="en-US" sz="2200" b="1" dirty="0">
                <a:solidFill>
                  <a:srgbClr val="BA0A94"/>
                </a:solidFill>
              </a:rPr>
              <a:t> com as </a:t>
            </a:r>
            <a:r>
              <a:rPr lang="en-US" sz="2200" b="1" dirty="0" err="1">
                <a:solidFill>
                  <a:srgbClr val="BA0A94"/>
                </a:solidFill>
              </a:rPr>
              <a:t>quais</a:t>
            </a:r>
            <a:r>
              <a:rPr lang="en-US" sz="2200" b="1" dirty="0">
                <a:solidFill>
                  <a:srgbClr val="BA0A94"/>
                </a:solidFill>
              </a:rPr>
              <a:t> um </a:t>
            </a:r>
            <a:r>
              <a:rPr lang="en-US" sz="2200" b="1" dirty="0" err="1">
                <a:solidFill>
                  <a:srgbClr val="BA0A94"/>
                </a:solidFill>
              </a:rPr>
              <a:t>indivíduo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ou</a:t>
            </a:r>
            <a:r>
              <a:rPr lang="en-US" sz="2200" b="1" dirty="0">
                <a:solidFill>
                  <a:srgbClr val="BA0A94"/>
                </a:solidFill>
              </a:rPr>
              <a:t> um </a:t>
            </a:r>
            <a:r>
              <a:rPr lang="en-US" sz="2200" b="1" dirty="0" err="1">
                <a:solidFill>
                  <a:srgbClr val="BA0A94"/>
                </a:solidFill>
              </a:rPr>
              <a:t>único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grupo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nem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sequer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poderia</a:t>
            </a:r>
            <a:r>
              <a:rPr lang="en-US" sz="2200" b="1" dirty="0">
                <a:solidFill>
                  <a:srgbClr val="BA0A94"/>
                </a:solidFill>
              </a:rPr>
              <a:t> </a:t>
            </a:r>
            <a:r>
              <a:rPr lang="en-US" sz="2200" b="1" dirty="0" err="1">
                <a:solidFill>
                  <a:srgbClr val="BA0A94"/>
                </a:solidFill>
              </a:rPr>
              <a:t>imaginar</a:t>
            </a:r>
            <a:r>
              <a:rPr lang="en-US" sz="2200" b="1" dirty="0">
                <a:solidFill>
                  <a:srgbClr val="BA0A94"/>
                </a:solidFill>
              </a:rPr>
              <a:t>"? </a:t>
            </a:r>
          </a:p>
          <a:p>
            <a:pPr algn="ctr" fontAlgn="base"/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É</a:t>
            </a:r>
            <a:r>
              <a:rPr lang="en-US" sz="2200" dirty="0">
                <a:solidFill>
                  <a:schemeClr val="bg1"/>
                </a:solidFill>
              </a:rPr>
              <a:t> tempo de </a:t>
            </a:r>
            <a:r>
              <a:rPr lang="en-US" sz="2200" dirty="0" err="1">
                <a:solidFill>
                  <a:schemeClr val="bg1"/>
                </a:solidFill>
              </a:rPr>
              <a:t>imaginar</a:t>
            </a:r>
            <a:r>
              <a:rPr lang="en-US" sz="2200" dirty="0">
                <a:solidFill>
                  <a:schemeClr val="bg1"/>
                </a:solidFill>
              </a:rPr>
              <a:t> e </a:t>
            </a:r>
            <a:r>
              <a:rPr lang="en-US" sz="2200" dirty="0" err="1">
                <a:solidFill>
                  <a:schemeClr val="bg1"/>
                </a:solidFill>
              </a:rPr>
              <a:t>reimaginar</a:t>
            </a:r>
            <a:r>
              <a:rPr lang="en-US" sz="2200" dirty="0">
                <a:solidFill>
                  <a:schemeClr val="bg1"/>
                </a:solidFill>
              </a:rPr>
              <a:t>, de </a:t>
            </a:r>
            <a:r>
              <a:rPr lang="en-US" sz="2200" dirty="0" err="1">
                <a:solidFill>
                  <a:schemeClr val="bg1"/>
                </a:solidFill>
              </a:rPr>
              <a:t>sonhar</a:t>
            </a:r>
            <a:r>
              <a:rPr lang="en-US" sz="2200" dirty="0">
                <a:solidFill>
                  <a:schemeClr val="bg1"/>
                </a:solidFill>
              </a:rPr>
              <a:t>, de </a:t>
            </a:r>
            <a:r>
              <a:rPr lang="en-US" sz="2200" dirty="0" err="1">
                <a:solidFill>
                  <a:schemeClr val="bg1"/>
                </a:solidFill>
              </a:rPr>
              <a:t>recordar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ideias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antigas</a:t>
            </a:r>
            <a:r>
              <a:rPr lang="en-US" sz="2200" dirty="0">
                <a:solidFill>
                  <a:schemeClr val="bg1"/>
                </a:solidFill>
              </a:rPr>
              <a:t> e de </a:t>
            </a:r>
            <a:r>
              <a:rPr lang="en-US" sz="2200" dirty="0" err="1">
                <a:solidFill>
                  <a:schemeClr val="bg1"/>
                </a:solidFill>
              </a:rPr>
              <a:t>abraçar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novas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ideias</a:t>
            </a:r>
            <a:r>
              <a:rPr lang="en-US" sz="2200" dirty="0">
                <a:solidFill>
                  <a:schemeClr val="bg1"/>
                </a:solidFill>
              </a:rPr>
              <a:t>. Este </a:t>
            </a:r>
            <a:r>
              <a:rPr lang="en-US" sz="2200" dirty="0" err="1">
                <a:solidFill>
                  <a:schemeClr val="bg1"/>
                </a:solidFill>
              </a:rPr>
              <a:t>é</a:t>
            </a:r>
            <a:r>
              <a:rPr lang="en-US" sz="2200" dirty="0">
                <a:solidFill>
                  <a:schemeClr val="bg1"/>
                </a:solidFill>
              </a:rPr>
              <a:t> o </a:t>
            </a:r>
            <a:r>
              <a:rPr lang="en-US" sz="2200" dirty="0" err="1">
                <a:solidFill>
                  <a:schemeClr val="bg1"/>
                </a:solidFill>
              </a:rPr>
              <a:t>momento</a:t>
            </a:r>
            <a:r>
              <a:rPr lang="en-US" sz="2200" dirty="0">
                <a:solidFill>
                  <a:schemeClr val="bg1"/>
                </a:solidFill>
              </a:rPr>
              <a:t> de </a:t>
            </a:r>
            <a:r>
              <a:rPr lang="en-US" sz="2200" dirty="0" err="1">
                <a:solidFill>
                  <a:schemeClr val="bg1"/>
                </a:solidFill>
              </a:rPr>
              <a:t>estabelecer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novas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ligações</a:t>
            </a:r>
            <a:r>
              <a:rPr lang="en-US" sz="2200" dirty="0">
                <a:solidFill>
                  <a:schemeClr val="bg1"/>
                </a:solidFill>
              </a:rPr>
              <a:t> e de </a:t>
            </a:r>
            <a:r>
              <a:rPr lang="en-US" sz="2200" dirty="0" err="1">
                <a:solidFill>
                  <a:schemeClr val="bg1"/>
                </a:solidFill>
              </a:rPr>
              <a:t>potenciar</a:t>
            </a:r>
            <a:r>
              <a:rPr lang="en-US" sz="2200" dirty="0">
                <a:solidFill>
                  <a:schemeClr val="bg1"/>
                </a:solidFill>
              </a:rPr>
              <a:t> o </a:t>
            </a:r>
            <a:r>
              <a:rPr lang="en-US" sz="2200" dirty="0" err="1">
                <a:solidFill>
                  <a:schemeClr val="bg1"/>
                </a:solidFill>
              </a:rPr>
              <a:t>nosso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impacto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através</a:t>
            </a:r>
            <a:r>
              <a:rPr lang="en-US" sz="2200" dirty="0">
                <a:solidFill>
                  <a:schemeClr val="bg1"/>
                </a:solidFill>
              </a:rPr>
              <a:t> de </a:t>
            </a:r>
            <a:r>
              <a:rPr lang="en-US" sz="2200" dirty="0" err="1">
                <a:solidFill>
                  <a:schemeClr val="bg1"/>
                </a:solidFill>
              </a:rPr>
              <a:t>colaborações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dinâmicas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r>
              <a:rPr lang="en-US" sz="2200" dirty="0" err="1">
                <a:solidFill>
                  <a:schemeClr val="bg1"/>
                </a:solidFill>
              </a:rPr>
              <a:t>É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uma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época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em</a:t>
            </a:r>
            <a:r>
              <a:rPr lang="en-US" sz="2200" dirty="0">
                <a:solidFill>
                  <a:schemeClr val="bg1"/>
                </a:solidFill>
              </a:rPr>
              <a:t> que as </a:t>
            </a:r>
            <a:r>
              <a:rPr lang="en-US" sz="2200" dirty="0" err="1">
                <a:solidFill>
                  <a:schemeClr val="bg1"/>
                </a:solidFill>
              </a:rPr>
              <a:t>comunidades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solidárias</a:t>
            </a:r>
            <a:r>
              <a:rPr lang="en-US" sz="2200" dirty="0">
                <a:solidFill>
                  <a:schemeClr val="bg1"/>
                </a:solidFill>
              </a:rPr>
              <a:t> e </a:t>
            </a:r>
            <a:r>
              <a:rPr lang="en-US" sz="2200" dirty="0" err="1">
                <a:solidFill>
                  <a:schemeClr val="bg1"/>
                </a:solidFill>
              </a:rPr>
              <a:t>resilientes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assumem</a:t>
            </a:r>
            <a:r>
              <a:rPr lang="en-US" sz="2200" dirty="0">
                <a:solidFill>
                  <a:schemeClr val="bg1"/>
                </a:solidFill>
              </a:rPr>
              <a:t> as </a:t>
            </a:r>
            <a:r>
              <a:rPr lang="en-US" sz="2200" dirty="0" err="1">
                <a:solidFill>
                  <a:schemeClr val="bg1"/>
                </a:solidFill>
              </a:rPr>
              <a:t>suas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próprias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responsabilidades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onde</a:t>
            </a:r>
            <a:r>
              <a:rPr lang="en-US" sz="2200" dirty="0">
                <a:solidFill>
                  <a:schemeClr val="bg1"/>
                </a:solidFill>
              </a:rPr>
              <a:t> a </a:t>
            </a:r>
            <a:r>
              <a:rPr lang="en-US" sz="2200" dirty="0" err="1">
                <a:solidFill>
                  <a:schemeClr val="bg1"/>
                </a:solidFill>
              </a:rPr>
              <a:t>força</a:t>
            </a:r>
            <a:r>
              <a:rPr lang="en-US" sz="2200" dirty="0">
                <a:solidFill>
                  <a:schemeClr val="bg1"/>
                </a:solidFill>
              </a:rPr>
              <a:t> do capital social </a:t>
            </a:r>
            <a:r>
              <a:rPr lang="en-US" sz="2200" dirty="0" err="1">
                <a:solidFill>
                  <a:schemeClr val="bg1"/>
                </a:solidFill>
              </a:rPr>
              <a:t>brilha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intensamente</a:t>
            </a:r>
            <a:r>
              <a:rPr lang="en-US" sz="2200" dirty="0">
                <a:solidFill>
                  <a:schemeClr val="bg1"/>
                </a:solidFill>
              </a:rPr>
              <a:t>.”</a:t>
            </a:r>
            <a:endParaRPr lang="en-US" sz="220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F236B-A07E-4FA6-946E-56DC6C2E5519}"/>
              </a:ext>
            </a:extLst>
          </p:cNvPr>
          <p:cNvSpPr txBox="1"/>
          <p:nvPr/>
        </p:nvSpPr>
        <p:spPr>
          <a:xfrm>
            <a:off x="423746" y="127592"/>
            <a:ext cx="20414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INFORMAÇÃO-CHAVE</a:t>
            </a:r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D5B1A677-B620-4867-8928-55DACC6D9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145" y="1068943"/>
            <a:ext cx="2850695" cy="36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257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32410-5931-497C-916A-7323FD932E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0225" y="1847568"/>
            <a:ext cx="6467474" cy="5010431"/>
          </a:xfrm>
        </p:spPr>
        <p:txBody>
          <a:bodyPr/>
          <a:lstStyle/>
          <a:p>
            <a:r>
              <a:rPr lang="en-US" sz="2200" dirty="0"/>
              <a:t>O </a:t>
            </a:r>
            <a:r>
              <a:rPr lang="en-US" sz="2200" dirty="0" err="1"/>
              <a:t>bem-estar</a:t>
            </a:r>
            <a:r>
              <a:rPr lang="en-US" sz="2200" dirty="0"/>
              <a:t> </a:t>
            </a:r>
            <a:r>
              <a:rPr lang="en-US" sz="2200" dirty="0" err="1"/>
              <a:t>comunitário</a:t>
            </a:r>
            <a:r>
              <a:rPr lang="en-US" sz="2200" dirty="0"/>
              <a:t> </a:t>
            </a:r>
            <a:r>
              <a:rPr lang="en-US" sz="2200" dirty="0" err="1"/>
              <a:t>é</a:t>
            </a:r>
            <a:r>
              <a:rPr lang="en-US" sz="2200" dirty="0"/>
              <a:t> </a:t>
            </a:r>
            <a:r>
              <a:rPr lang="en-US" sz="2200" dirty="0" err="1"/>
              <a:t>influenciado</a:t>
            </a:r>
            <a:r>
              <a:rPr lang="en-US" sz="2200" dirty="0"/>
              <a:t> por </a:t>
            </a:r>
            <a:r>
              <a:rPr lang="en-US" sz="2200" dirty="0" err="1"/>
              <a:t>diversos</a:t>
            </a:r>
            <a:r>
              <a:rPr lang="en-US" sz="2200" dirty="0"/>
              <a:t> </a:t>
            </a:r>
            <a:r>
              <a:rPr lang="en-US" sz="2200" dirty="0" err="1"/>
              <a:t>fatores</a:t>
            </a:r>
            <a:r>
              <a:rPr lang="en-US" sz="2200" dirty="0"/>
              <a:t> - </a:t>
            </a:r>
            <a:r>
              <a:rPr lang="en-US" sz="2200" dirty="0" err="1"/>
              <a:t>sociais</a:t>
            </a:r>
            <a:r>
              <a:rPr lang="en-US" sz="2200" dirty="0"/>
              <a:t>, </a:t>
            </a:r>
            <a:r>
              <a:rPr lang="en-US" sz="2200" dirty="0" err="1"/>
              <a:t>económicos</a:t>
            </a:r>
            <a:r>
              <a:rPr lang="en-US" sz="2200" dirty="0"/>
              <a:t>, </a:t>
            </a:r>
            <a:r>
              <a:rPr lang="en-US" sz="2200" dirty="0" err="1"/>
              <a:t>ambientais</a:t>
            </a:r>
            <a:r>
              <a:rPr lang="en-US" sz="2200" dirty="0"/>
              <a:t>, </a:t>
            </a:r>
            <a:r>
              <a:rPr lang="en-US" sz="2200" dirty="0" err="1"/>
              <a:t>culturais</a:t>
            </a:r>
            <a:r>
              <a:rPr lang="en-US" sz="2200" dirty="0"/>
              <a:t> e </a:t>
            </a:r>
            <a:r>
              <a:rPr lang="en-US" sz="2200" dirty="0" err="1"/>
              <a:t>políticos</a:t>
            </a:r>
            <a:r>
              <a:rPr lang="en-US" sz="2200" dirty="0"/>
              <a:t>. A COVID19 </a:t>
            </a:r>
            <a:r>
              <a:rPr lang="en-US" sz="2200" dirty="0" err="1"/>
              <a:t>induziu</a:t>
            </a:r>
            <a:r>
              <a:rPr lang="en-US" sz="2200" dirty="0"/>
              <a:t> o </a:t>
            </a:r>
            <a:r>
              <a:rPr lang="en-US" sz="2200" dirty="0" err="1"/>
              <a:t>isolamento</a:t>
            </a:r>
            <a:r>
              <a:rPr lang="en-US" sz="2200" dirty="0"/>
              <a:t> social e a </a:t>
            </a:r>
            <a:r>
              <a:rPr lang="en-US" sz="2200" dirty="0" err="1"/>
              <a:t>solidão</a:t>
            </a:r>
            <a:r>
              <a:rPr lang="en-US" sz="2200" dirty="0"/>
              <a:t>, </a:t>
            </a:r>
            <a:r>
              <a:rPr lang="en-US" sz="2200" dirty="0" err="1"/>
              <a:t>tendo</a:t>
            </a:r>
            <a:r>
              <a:rPr lang="en-US" sz="2200" dirty="0"/>
              <a:t> </a:t>
            </a:r>
            <a:r>
              <a:rPr lang="en-US" sz="2200" dirty="0" err="1"/>
              <a:t>impactado</a:t>
            </a:r>
            <a:r>
              <a:rPr lang="en-US" sz="2200" dirty="0"/>
              <a:t> o </a:t>
            </a:r>
            <a:r>
              <a:rPr lang="en-US" sz="2200" dirty="0" err="1"/>
              <a:t>bem-estar</a:t>
            </a:r>
            <a:r>
              <a:rPr lang="en-US" sz="2200" dirty="0"/>
              <a:t> de </a:t>
            </a:r>
            <a:r>
              <a:rPr lang="en-US" sz="2200" dirty="0" err="1"/>
              <a:t>muitos</a:t>
            </a:r>
            <a:r>
              <a:rPr lang="en-US" sz="2200" dirty="0"/>
              <a:t>. Uma </a:t>
            </a:r>
            <a:r>
              <a:rPr lang="en-US" sz="2200" dirty="0" err="1"/>
              <a:t>série</a:t>
            </a:r>
            <a:r>
              <a:rPr lang="en-US" sz="2200" dirty="0"/>
              <a:t> de </a:t>
            </a:r>
            <a:r>
              <a:rPr lang="en-US" sz="2200" dirty="0" err="1"/>
              <a:t>fatores</a:t>
            </a:r>
            <a:r>
              <a:rPr lang="en-US" sz="2200" dirty="0"/>
              <a:t> </a:t>
            </a:r>
            <a:r>
              <a:rPr lang="en-US" sz="2200" dirty="0" err="1"/>
              <a:t>podem</a:t>
            </a:r>
            <a:r>
              <a:rPr lang="en-US" sz="2200" dirty="0"/>
              <a:t> ser </a:t>
            </a:r>
            <a:r>
              <a:rPr lang="en-US" sz="2200" dirty="0" err="1"/>
              <a:t>motores</a:t>
            </a:r>
            <a:r>
              <a:rPr lang="en-US" sz="2200" dirty="0"/>
              <a:t> de </a:t>
            </a:r>
            <a:r>
              <a:rPr lang="en-US" sz="2200" dirty="0" err="1"/>
              <a:t>saúde</a:t>
            </a:r>
            <a:r>
              <a:rPr lang="en-US" sz="2200" dirty="0"/>
              <a:t> mental </a:t>
            </a:r>
            <a:r>
              <a:rPr lang="en-US" sz="2200" dirty="0" err="1"/>
              <a:t>fraca</a:t>
            </a:r>
            <a:r>
              <a:rPr lang="en-US" sz="2200" dirty="0"/>
              <a:t>, </a:t>
            </a:r>
            <a:r>
              <a:rPr lang="en-US" sz="2200" dirty="0" err="1"/>
              <a:t>incluindo</a:t>
            </a:r>
            <a:r>
              <a:rPr lang="en-US" sz="2200" dirty="0"/>
              <a:t> </a:t>
            </a:r>
            <a:r>
              <a:rPr lang="en-US" sz="2200" dirty="0" err="1"/>
              <a:t>os</a:t>
            </a:r>
            <a:r>
              <a:rPr lang="en-US" sz="2200" dirty="0"/>
              <a:t> que </a:t>
            </a:r>
            <a:r>
              <a:rPr lang="en-US" sz="2200" dirty="0" err="1"/>
              <a:t>estão</a:t>
            </a:r>
            <a:r>
              <a:rPr lang="en-US" sz="2200" dirty="0"/>
              <a:t> </a:t>
            </a:r>
            <a:r>
              <a:rPr lang="en-US" sz="2200" dirty="0" err="1"/>
              <a:t>diretamente</a:t>
            </a:r>
            <a:r>
              <a:rPr lang="en-US" sz="2200" dirty="0"/>
              <a:t> </a:t>
            </a:r>
            <a:r>
              <a:rPr lang="en-US" sz="2200" dirty="0" err="1"/>
              <a:t>ligados</a:t>
            </a:r>
            <a:r>
              <a:rPr lang="en-US" sz="2200" dirty="0"/>
              <a:t> </a:t>
            </a:r>
            <a:r>
              <a:rPr lang="en-US" sz="2200" dirty="0" err="1"/>
              <a:t>à</a:t>
            </a:r>
            <a:r>
              <a:rPr lang="en-US" sz="2200" dirty="0"/>
              <a:t> COVID-19 (por </a:t>
            </a:r>
            <a:r>
              <a:rPr lang="en-US" sz="2200" dirty="0" err="1"/>
              <a:t>exemplo</a:t>
            </a:r>
            <a:r>
              <a:rPr lang="en-US" sz="2200" dirty="0"/>
              <a:t>, de modo </a:t>
            </a:r>
            <a:r>
              <a:rPr lang="en-US" sz="2200" dirty="0" err="1"/>
              <a:t>geral</a:t>
            </a:r>
            <a:r>
              <a:rPr lang="en-US" sz="2200" dirty="0"/>
              <a:t> </a:t>
            </a:r>
            <a:r>
              <a:rPr lang="en-US" sz="2200" dirty="0" err="1"/>
              <a:t>ou</a:t>
            </a:r>
            <a:r>
              <a:rPr lang="en-US" sz="2200" dirty="0"/>
              <a:t> </a:t>
            </a:r>
            <a:r>
              <a:rPr lang="en-US" sz="2200" dirty="0" err="1"/>
              <a:t>devido</a:t>
            </a:r>
            <a:r>
              <a:rPr lang="en-US" sz="2200" dirty="0"/>
              <a:t> </a:t>
            </a:r>
            <a:r>
              <a:rPr lang="en-US" sz="2200" dirty="0" err="1"/>
              <a:t>à</a:t>
            </a:r>
            <a:r>
              <a:rPr lang="en-US" sz="2200" dirty="0"/>
              <a:t> </a:t>
            </a:r>
            <a:r>
              <a:rPr lang="en-US" sz="2200" dirty="0" err="1"/>
              <a:t>perda</a:t>
            </a:r>
            <a:r>
              <a:rPr lang="en-US" sz="2200" dirty="0"/>
              <a:t> de </a:t>
            </a:r>
            <a:r>
              <a:rPr lang="en-US" sz="2200" dirty="0" err="1"/>
              <a:t>familiares</a:t>
            </a:r>
            <a:r>
              <a:rPr lang="en-US" sz="2200" dirty="0"/>
              <a:t> e amigos para a COVID-19) e </a:t>
            </a:r>
            <a:r>
              <a:rPr lang="en-US" sz="2200" dirty="0" err="1"/>
              <a:t>aqueles</a:t>
            </a:r>
            <a:r>
              <a:rPr lang="en-US" sz="2200" dirty="0"/>
              <a:t> </a:t>
            </a:r>
            <a:r>
              <a:rPr lang="en-US" sz="2200" dirty="0" err="1"/>
              <a:t>indiretamente</a:t>
            </a:r>
            <a:r>
              <a:rPr lang="en-US" sz="2200" dirty="0"/>
              <a:t> </a:t>
            </a:r>
            <a:r>
              <a:rPr lang="en-US" sz="2200" dirty="0" err="1"/>
              <a:t>relacionados</a:t>
            </a:r>
            <a:r>
              <a:rPr lang="en-US" sz="2200" dirty="0"/>
              <a:t> </a:t>
            </a:r>
            <a:r>
              <a:rPr lang="en-US" sz="2200" dirty="0" err="1"/>
              <a:t>através</a:t>
            </a:r>
            <a:r>
              <a:rPr lang="en-US" sz="2200" dirty="0"/>
              <a:t> dos </a:t>
            </a:r>
            <a:r>
              <a:rPr lang="en-US" sz="2200" dirty="0" err="1"/>
              <a:t>efeitos</a:t>
            </a:r>
            <a:r>
              <a:rPr lang="en-US" sz="2200" dirty="0"/>
              <a:t> das </a:t>
            </a:r>
            <a:r>
              <a:rPr lang="en-US" sz="2200" dirty="0" err="1"/>
              <a:t>medidas</a:t>
            </a:r>
            <a:r>
              <a:rPr lang="en-US" sz="2200" dirty="0"/>
              <a:t> de </a:t>
            </a:r>
            <a:r>
              <a:rPr lang="en-US" sz="2200" dirty="0" err="1"/>
              <a:t>distanciamento</a:t>
            </a:r>
            <a:r>
              <a:rPr lang="en-US" sz="2200" dirty="0"/>
              <a:t> social e de </a:t>
            </a:r>
            <a:r>
              <a:rPr lang="en-US" sz="2200" dirty="0" err="1"/>
              <a:t>bloqueio</a:t>
            </a:r>
            <a:r>
              <a:rPr lang="en-US" sz="2200" dirty="0"/>
              <a:t> (por </a:t>
            </a:r>
            <a:r>
              <a:rPr lang="en-US" sz="2200" dirty="0" err="1"/>
              <a:t>exemplo</a:t>
            </a:r>
            <a:r>
              <a:rPr lang="en-US" sz="2200" dirty="0"/>
              <a:t>, </a:t>
            </a:r>
            <a:r>
              <a:rPr lang="en-US" sz="2200" dirty="0" err="1"/>
              <a:t>através</a:t>
            </a:r>
            <a:r>
              <a:rPr lang="en-US" sz="2200" dirty="0"/>
              <a:t> do </a:t>
            </a:r>
            <a:r>
              <a:rPr lang="en-US" sz="2200" dirty="0" err="1"/>
              <a:t>isolamento</a:t>
            </a:r>
            <a:r>
              <a:rPr lang="en-US" sz="2200" dirty="0"/>
              <a:t> social </a:t>
            </a:r>
            <a:r>
              <a:rPr lang="en-US" sz="2200" dirty="0" err="1"/>
              <a:t>ou</a:t>
            </a:r>
            <a:r>
              <a:rPr lang="en-US" sz="2200" dirty="0"/>
              <a:t> da </a:t>
            </a:r>
            <a:r>
              <a:rPr lang="en-US" sz="2200" dirty="0" err="1"/>
              <a:t>insegurança</a:t>
            </a:r>
            <a:r>
              <a:rPr lang="en-US" sz="2200" dirty="0"/>
              <a:t> </a:t>
            </a:r>
            <a:r>
              <a:rPr lang="en-US" sz="2200" dirty="0" err="1"/>
              <a:t>financeira</a:t>
            </a:r>
            <a:r>
              <a:rPr lang="en-US" sz="2200" dirty="0"/>
              <a:t>).</a:t>
            </a:r>
          </a:p>
          <a:p>
            <a:r>
              <a:rPr lang="en-US" sz="2200" b="1" dirty="0">
                <a:solidFill>
                  <a:srgbClr val="7F4182"/>
                </a:solidFill>
              </a:rPr>
              <a:t>Nos </a:t>
            </a:r>
            <a:r>
              <a:rPr lang="en-US" sz="2200" b="1" dirty="0" err="1">
                <a:solidFill>
                  <a:srgbClr val="7F4182"/>
                </a:solidFill>
              </a:rPr>
              <a:t>próximos</a:t>
            </a:r>
            <a:r>
              <a:rPr lang="en-US" sz="2200" b="1" dirty="0">
                <a:solidFill>
                  <a:srgbClr val="7F4182"/>
                </a:solidFill>
              </a:rPr>
              <a:t> </a:t>
            </a:r>
            <a:r>
              <a:rPr lang="en-US" sz="2200" b="1" dirty="0" err="1">
                <a:solidFill>
                  <a:srgbClr val="7F4182"/>
                </a:solidFill>
              </a:rPr>
              <a:t>anos</a:t>
            </a:r>
            <a:r>
              <a:rPr lang="en-US" sz="2200" b="1" dirty="0">
                <a:solidFill>
                  <a:srgbClr val="7F4182"/>
                </a:solidFill>
              </a:rPr>
              <a:t>, </a:t>
            </a:r>
            <a:r>
              <a:rPr lang="en-US" sz="2200" b="1" dirty="0" err="1">
                <a:solidFill>
                  <a:srgbClr val="7F4182"/>
                </a:solidFill>
              </a:rPr>
              <a:t>serão</a:t>
            </a:r>
            <a:r>
              <a:rPr lang="en-US" sz="2200" b="1" dirty="0">
                <a:solidFill>
                  <a:srgbClr val="7F4182"/>
                </a:solidFill>
              </a:rPr>
              <a:t> </a:t>
            </a:r>
            <a:r>
              <a:rPr lang="en-US" sz="2200" b="1" dirty="0" err="1">
                <a:solidFill>
                  <a:srgbClr val="7F4182"/>
                </a:solidFill>
              </a:rPr>
              <a:t>fundamentais</a:t>
            </a:r>
            <a:r>
              <a:rPr lang="en-US" sz="2200" b="1" dirty="0">
                <a:solidFill>
                  <a:srgbClr val="7F4182"/>
                </a:solidFill>
              </a:rPr>
              <a:t> </a:t>
            </a:r>
            <a:r>
              <a:rPr lang="en-US" sz="2200" b="1" dirty="0" err="1">
                <a:solidFill>
                  <a:srgbClr val="7F4182"/>
                </a:solidFill>
              </a:rPr>
              <a:t>os</a:t>
            </a:r>
            <a:r>
              <a:rPr lang="en-US" sz="2200" b="1" dirty="0">
                <a:solidFill>
                  <a:srgbClr val="7F4182"/>
                </a:solidFill>
              </a:rPr>
              <a:t> </a:t>
            </a:r>
            <a:r>
              <a:rPr lang="en-US" sz="2200" b="1" dirty="0" err="1">
                <a:solidFill>
                  <a:srgbClr val="7F4182"/>
                </a:solidFill>
              </a:rPr>
              <a:t>projetos</a:t>
            </a:r>
            <a:r>
              <a:rPr lang="en-US" sz="2200" b="1" dirty="0">
                <a:solidFill>
                  <a:srgbClr val="7F4182"/>
                </a:solidFill>
              </a:rPr>
              <a:t> </a:t>
            </a:r>
            <a:r>
              <a:rPr lang="en-US" sz="2200" b="1" dirty="0" err="1">
                <a:solidFill>
                  <a:srgbClr val="7F4182"/>
                </a:solidFill>
              </a:rPr>
              <a:t>destinados</a:t>
            </a:r>
            <a:r>
              <a:rPr lang="en-US" sz="2200" b="1" dirty="0">
                <a:solidFill>
                  <a:srgbClr val="7F4182"/>
                </a:solidFill>
              </a:rPr>
              <a:t> a </a:t>
            </a:r>
            <a:r>
              <a:rPr lang="en-US" sz="2200" b="1" dirty="0" err="1">
                <a:solidFill>
                  <a:srgbClr val="7F4182"/>
                </a:solidFill>
              </a:rPr>
              <a:t>promover</a:t>
            </a:r>
            <a:r>
              <a:rPr lang="en-US" sz="2200" b="1" dirty="0">
                <a:solidFill>
                  <a:srgbClr val="7F4182"/>
                </a:solidFill>
              </a:rPr>
              <a:t> o </a:t>
            </a:r>
            <a:r>
              <a:rPr lang="en-US" sz="2200" b="1" dirty="0" err="1">
                <a:solidFill>
                  <a:srgbClr val="7F4182"/>
                </a:solidFill>
              </a:rPr>
              <a:t>bem-estar</a:t>
            </a:r>
            <a:r>
              <a:rPr lang="en-US" sz="2200" b="1" dirty="0">
                <a:solidFill>
                  <a:srgbClr val="7F4182"/>
                </a:solidFill>
              </a:rPr>
              <a:t> da </a:t>
            </a:r>
            <a:r>
              <a:rPr lang="en-US" sz="2200" b="1" dirty="0" err="1">
                <a:solidFill>
                  <a:srgbClr val="7F4182"/>
                </a:solidFill>
              </a:rPr>
              <a:t>comunidade</a:t>
            </a:r>
            <a:r>
              <a:rPr lang="en-US" sz="2200" b="1" dirty="0">
                <a:solidFill>
                  <a:srgbClr val="7F4182"/>
                </a:solidFill>
              </a:rPr>
              <a:t>.</a:t>
            </a:r>
          </a:p>
        </p:txBody>
      </p:sp>
      <p:pic>
        <p:nvPicPr>
          <p:cNvPr id="6" name="Picture Placeholder 5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269D3A83-9763-4B89-85AC-A2412658CB2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86424" y="767883"/>
            <a:ext cx="6015039" cy="857158"/>
          </a:xfrm>
        </p:spPr>
        <p:txBody>
          <a:bodyPr>
            <a:normAutofit fontScale="77500" lnSpcReduction="20000"/>
          </a:bodyPr>
          <a:lstStyle/>
          <a:p>
            <a:r>
              <a:rPr lang="en-IE" dirty="0" err="1"/>
              <a:t>Inclua</a:t>
            </a:r>
            <a:r>
              <a:rPr lang="en-IE" dirty="0"/>
              <a:t> o </a:t>
            </a:r>
            <a:r>
              <a:rPr lang="en-IE" b="1" dirty="0" err="1"/>
              <a:t>Bem-Estar</a:t>
            </a:r>
            <a:r>
              <a:rPr lang="en-IE" b="1" dirty="0"/>
              <a:t> </a:t>
            </a:r>
            <a:r>
              <a:rPr lang="en-IE" b="1" dirty="0" err="1"/>
              <a:t>Comunitário</a:t>
            </a:r>
            <a:r>
              <a:rPr lang="en-IE" b="1" dirty="0"/>
              <a:t> </a:t>
            </a:r>
            <a:r>
              <a:rPr lang="en-IE" dirty="0" err="1"/>
              <a:t>nos</a:t>
            </a:r>
            <a:r>
              <a:rPr lang="en-IE" dirty="0"/>
              <a:t> </a:t>
            </a:r>
            <a:r>
              <a:rPr lang="en-IE" dirty="0" err="1"/>
              <a:t>seus</a:t>
            </a:r>
            <a:r>
              <a:rPr lang="en-IE" dirty="0"/>
              <a:t> </a:t>
            </a:r>
            <a:r>
              <a:rPr lang="en-IE" dirty="0" err="1"/>
              <a:t>planos</a:t>
            </a:r>
            <a:r>
              <a:rPr lang="en-IE" dirty="0"/>
              <a:t>/</a:t>
            </a:r>
            <a:r>
              <a:rPr lang="en-IE" dirty="0" err="1"/>
              <a:t>projetos</a:t>
            </a:r>
            <a:r>
              <a:rPr lang="en-IE" dirty="0"/>
              <a:t> de </a:t>
            </a:r>
            <a:r>
              <a:rPr lang="en-IE" dirty="0" err="1"/>
              <a:t>regeneração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197389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32410-5931-497C-916A-7323FD932E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34939" y="1909763"/>
            <a:ext cx="6153150" cy="3631644"/>
          </a:xfrm>
        </p:spPr>
        <p:txBody>
          <a:bodyPr/>
          <a:lstStyle/>
          <a:p>
            <a:r>
              <a:rPr lang="en-US" dirty="0"/>
              <a:t>As </a:t>
            </a:r>
            <a:r>
              <a:rPr lang="en-US" dirty="0" err="1"/>
              <a:t>restrições</a:t>
            </a:r>
            <a:r>
              <a:rPr lang="en-US" dirty="0"/>
              <a:t> do Covid-19 </a:t>
            </a:r>
            <a:r>
              <a:rPr lang="en-US" dirty="0" err="1"/>
              <a:t>mudaram</a:t>
            </a:r>
            <a:r>
              <a:rPr lang="en-US" dirty="0"/>
              <a:t> a forma </a:t>
            </a:r>
            <a:r>
              <a:rPr lang="en-US" dirty="0" err="1"/>
              <a:t>como</a:t>
            </a:r>
            <a:r>
              <a:rPr lang="en-US" dirty="0"/>
              <a:t> as </a:t>
            </a:r>
            <a:r>
              <a:rPr lang="en-US" dirty="0" err="1"/>
              <a:t>crianças</a:t>
            </a:r>
            <a:r>
              <a:rPr lang="en-US" dirty="0"/>
              <a:t> </a:t>
            </a:r>
            <a:r>
              <a:rPr lang="en-US" dirty="0" err="1"/>
              <a:t>brincam</a:t>
            </a:r>
            <a:r>
              <a:rPr lang="en-US" dirty="0"/>
              <a:t>, </a:t>
            </a:r>
            <a:r>
              <a:rPr lang="en-US" dirty="0" err="1"/>
              <a:t>podendo</a:t>
            </a:r>
            <a:r>
              <a:rPr lang="en-US" dirty="0"/>
              <a:t> </a:t>
            </a:r>
            <a:r>
              <a:rPr lang="en-US" dirty="0" err="1"/>
              <a:t>afectar</a:t>
            </a:r>
            <a:r>
              <a:rPr lang="en-US" dirty="0"/>
              <a:t> a </a:t>
            </a:r>
            <a:r>
              <a:rPr lang="en-US" dirty="0" err="1"/>
              <a:t>saúde</a:t>
            </a:r>
            <a:r>
              <a:rPr lang="en-US" dirty="0"/>
              <a:t> e o </a:t>
            </a:r>
            <a:r>
              <a:rPr lang="en-US" dirty="0" err="1"/>
              <a:t>bem-estar</a:t>
            </a:r>
            <a:r>
              <a:rPr lang="en-US" dirty="0"/>
              <a:t> a </a:t>
            </a:r>
            <a:r>
              <a:rPr lang="en-US" dirty="0" err="1"/>
              <a:t>longo</a:t>
            </a:r>
            <a:r>
              <a:rPr lang="en-US" dirty="0"/>
              <a:t> </a:t>
            </a:r>
            <a:r>
              <a:rPr lang="en-US" dirty="0" err="1"/>
              <a:t>prazo</a:t>
            </a:r>
            <a:r>
              <a:rPr lang="en-US" dirty="0"/>
              <a:t>, </a:t>
            </a:r>
            <a:r>
              <a:rPr lang="en-US" dirty="0" err="1"/>
              <a:t>tais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níveis</a:t>
            </a:r>
            <a:r>
              <a:rPr lang="en-US" dirty="0"/>
              <a:t> de </a:t>
            </a:r>
            <a:r>
              <a:rPr lang="en-US" dirty="0" err="1"/>
              <a:t>atividade</a:t>
            </a:r>
            <a:r>
              <a:rPr lang="en-US" dirty="0"/>
              <a:t> e de </a:t>
            </a:r>
            <a:r>
              <a:rPr lang="en-US" dirty="0" err="1"/>
              <a:t>socialização</a:t>
            </a:r>
            <a:r>
              <a:rPr lang="en-US" dirty="0"/>
              <a:t>. O </a:t>
            </a:r>
            <a:r>
              <a:rPr lang="en-US" dirty="0" err="1"/>
              <a:t>envolvimento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diversas</a:t>
            </a:r>
            <a:r>
              <a:rPr lang="en-US" dirty="0"/>
              <a:t> </a:t>
            </a:r>
            <a:r>
              <a:rPr lang="en-US" dirty="0" err="1"/>
              <a:t>atividades</a:t>
            </a:r>
            <a:r>
              <a:rPr lang="en-US" dirty="0"/>
              <a:t> </a:t>
            </a:r>
            <a:r>
              <a:rPr lang="en-US" dirty="0" err="1"/>
              <a:t>lúdicas</a:t>
            </a:r>
            <a:r>
              <a:rPr lang="en-US" dirty="0"/>
              <a:t> </a:t>
            </a:r>
            <a:r>
              <a:rPr lang="en-US" dirty="0" err="1"/>
              <a:t>é</a:t>
            </a:r>
            <a:r>
              <a:rPr lang="en-US" dirty="0"/>
              <a:t> fundamental para o </a:t>
            </a:r>
            <a:r>
              <a:rPr lang="en-US" dirty="0" err="1"/>
              <a:t>desenvolvimento</a:t>
            </a:r>
            <a:r>
              <a:rPr lang="en-US" dirty="0"/>
              <a:t>, </a:t>
            </a:r>
            <a:r>
              <a:rPr lang="en-US" dirty="0" err="1"/>
              <a:t>aprendizagem</a:t>
            </a:r>
            <a:r>
              <a:rPr lang="en-US" dirty="0"/>
              <a:t>, </a:t>
            </a:r>
            <a:r>
              <a:rPr lang="en-US" dirty="0" err="1"/>
              <a:t>saúde</a:t>
            </a:r>
            <a:r>
              <a:rPr lang="en-US" dirty="0"/>
              <a:t> e </a:t>
            </a:r>
            <a:r>
              <a:rPr lang="en-US" dirty="0" err="1"/>
              <a:t>felicidade</a:t>
            </a:r>
            <a:r>
              <a:rPr lang="en-US" dirty="0"/>
              <a:t> das </a:t>
            </a:r>
            <a:r>
              <a:rPr lang="en-US" dirty="0" err="1"/>
              <a:t>crianças</a:t>
            </a:r>
            <a:r>
              <a:rPr lang="en-US" dirty="0"/>
              <a:t>. </a:t>
            </a:r>
          </a:p>
          <a:p>
            <a:r>
              <a:rPr lang="en-US" dirty="0" err="1"/>
              <a:t>Após</a:t>
            </a:r>
            <a:r>
              <a:rPr lang="en-US" dirty="0"/>
              <a:t> a </a:t>
            </a:r>
            <a:r>
              <a:rPr lang="en-US" dirty="0" err="1"/>
              <a:t>pandemia</a:t>
            </a:r>
            <a:r>
              <a:rPr lang="en-US" dirty="0"/>
              <a:t>, as </a:t>
            </a:r>
            <a:r>
              <a:rPr lang="en-US" dirty="0" err="1"/>
              <a:t>comunidades</a:t>
            </a:r>
            <a:r>
              <a:rPr lang="en-US" dirty="0"/>
              <a:t> </a:t>
            </a:r>
            <a:r>
              <a:rPr lang="en-US" dirty="0" err="1"/>
              <a:t>devem</a:t>
            </a:r>
            <a:r>
              <a:rPr lang="en-US" dirty="0"/>
              <a:t> </a:t>
            </a:r>
            <a:r>
              <a:rPr lang="en-US" dirty="0" err="1"/>
              <a:t>tentar</a:t>
            </a:r>
            <a:r>
              <a:rPr lang="en-US" dirty="0"/>
              <a:t>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prioridade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direito</a:t>
            </a:r>
            <a:r>
              <a:rPr lang="en-US" dirty="0"/>
              <a:t> e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necessidade</a:t>
            </a:r>
            <a:r>
              <a:rPr lang="en-US" dirty="0"/>
              <a:t> de </a:t>
            </a:r>
            <a:r>
              <a:rPr lang="en-US" dirty="0" err="1"/>
              <a:t>brincar</a:t>
            </a:r>
            <a:r>
              <a:rPr lang="en-US" dirty="0"/>
              <a:t> das </a:t>
            </a:r>
            <a:r>
              <a:rPr lang="en-US" dirty="0" err="1"/>
              <a:t>crianças</a:t>
            </a:r>
            <a:r>
              <a:rPr lang="en-US" dirty="0"/>
              <a:t>.</a:t>
            </a:r>
          </a:p>
          <a:p>
            <a:r>
              <a:rPr lang="en-US" b="1" dirty="0" err="1">
                <a:solidFill>
                  <a:srgbClr val="68BBAF"/>
                </a:solidFill>
              </a:rPr>
              <a:t>Será</a:t>
            </a:r>
            <a:r>
              <a:rPr lang="en-US" b="1" dirty="0">
                <a:solidFill>
                  <a:srgbClr val="68BBAF"/>
                </a:solidFill>
              </a:rPr>
              <a:t> agora um </a:t>
            </a:r>
            <a:r>
              <a:rPr lang="en-US" b="1" dirty="0" err="1">
                <a:solidFill>
                  <a:srgbClr val="68BBAF"/>
                </a:solidFill>
              </a:rPr>
              <a:t>bom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momento</a:t>
            </a:r>
            <a:r>
              <a:rPr lang="en-US" b="1" dirty="0">
                <a:solidFill>
                  <a:srgbClr val="68BBAF"/>
                </a:solidFill>
              </a:rPr>
              <a:t> para </a:t>
            </a:r>
            <a:r>
              <a:rPr lang="en-US" b="1" dirty="0" err="1">
                <a:solidFill>
                  <a:srgbClr val="68BBAF"/>
                </a:solidFill>
              </a:rPr>
              <a:t>rever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ou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melhorar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os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espaços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recreativos</a:t>
            </a:r>
            <a:r>
              <a:rPr lang="en-US" b="1" dirty="0">
                <a:solidFill>
                  <a:srgbClr val="68BBAF"/>
                </a:solidFill>
              </a:rPr>
              <a:t> da </a:t>
            </a:r>
            <a:r>
              <a:rPr lang="en-US" b="1" dirty="0" err="1">
                <a:solidFill>
                  <a:srgbClr val="68BBAF"/>
                </a:solidFill>
              </a:rPr>
              <a:t>sua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comunidade</a:t>
            </a:r>
            <a:r>
              <a:rPr lang="en-US" b="1" dirty="0">
                <a:solidFill>
                  <a:srgbClr val="68BBAF"/>
                </a:solidFill>
              </a:rPr>
              <a:t>?</a:t>
            </a:r>
            <a:endParaRPr lang="en-IE" b="1" dirty="0">
              <a:solidFill>
                <a:srgbClr val="68BBAF"/>
              </a:solidFill>
            </a:endParaRPr>
          </a:p>
        </p:txBody>
      </p:sp>
      <p:pic>
        <p:nvPicPr>
          <p:cNvPr id="6" name="Picture Placeholder 5" descr="A picture containing outdoor, grass, person, playing&#10;&#10;Description automatically generated">
            <a:extLst>
              <a:ext uri="{FF2B5EF4-FFF2-40B4-BE49-F238E27FC236}">
                <a16:creationId xmlns:a16="http://schemas.microsoft.com/office/drawing/2014/main" id="{5CF96F58-3221-4AE9-912A-83E0B6B455F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03665" y="330469"/>
            <a:ext cx="7073539" cy="1402232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EXEMPLOS - </a:t>
            </a:r>
            <a:r>
              <a:rPr lang="en-IE" dirty="0" err="1"/>
              <a:t>Promover</a:t>
            </a:r>
            <a:r>
              <a:rPr lang="en-IE" dirty="0"/>
              <a:t> e </a:t>
            </a:r>
            <a:r>
              <a:rPr lang="en-IE" dirty="0" err="1"/>
              <a:t>Facilitar</a:t>
            </a:r>
            <a:r>
              <a:rPr lang="en-IE" dirty="0"/>
              <a:t> </a:t>
            </a:r>
            <a:r>
              <a:rPr lang="en-IE" dirty="0" err="1"/>
              <a:t>Oportunidades</a:t>
            </a:r>
            <a:r>
              <a:rPr lang="en-IE" dirty="0"/>
              <a:t> de </a:t>
            </a:r>
            <a:r>
              <a:rPr lang="en-IE" dirty="0" err="1"/>
              <a:t>Entretenimento</a:t>
            </a:r>
            <a:r>
              <a:rPr lang="en-IE" dirty="0"/>
              <a:t> e </a:t>
            </a:r>
            <a:r>
              <a:rPr lang="en-IE" dirty="0" err="1"/>
              <a:t>Lazer</a:t>
            </a:r>
            <a:r>
              <a:rPr lang="en-IE" dirty="0"/>
              <a:t> </a:t>
            </a:r>
            <a:r>
              <a:rPr lang="en-IE" dirty="0" err="1"/>
              <a:t>Comunitário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54116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06423" y="532350"/>
            <a:ext cx="9670782" cy="1402232"/>
          </a:xfrm>
        </p:spPr>
        <p:txBody>
          <a:bodyPr>
            <a:normAutofit/>
          </a:bodyPr>
          <a:lstStyle/>
          <a:p>
            <a:r>
              <a:rPr lang="en-IE" dirty="0"/>
              <a:t>EXEMPLOS – Uma </a:t>
            </a:r>
            <a:r>
              <a:rPr lang="en-IE" dirty="0" err="1"/>
              <a:t>maior</a:t>
            </a:r>
            <a:r>
              <a:rPr lang="en-IE" dirty="0"/>
              <a:t> </a:t>
            </a:r>
            <a:r>
              <a:rPr lang="en-IE" dirty="0" err="1"/>
              <a:t>ligação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natureza</a:t>
            </a:r>
            <a:r>
              <a:rPr lang="en-IE" dirty="0"/>
              <a:t> e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proteção</a:t>
            </a:r>
            <a:r>
              <a:rPr lang="en-IE" dirty="0"/>
              <a:t> do </a:t>
            </a:r>
            <a:r>
              <a:rPr lang="en-IE" dirty="0" err="1"/>
              <a:t>ambiente</a:t>
            </a:r>
            <a:r>
              <a:rPr lang="en-IE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E5D677-B6F7-40BB-B59C-96B21E2F5D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13809" y="1930686"/>
            <a:ext cx="9670782" cy="1402232"/>
          </a:xfrm>
        </p:spPr>
        <p:txBody>
          <a:bodyPr/>
          <a:lstStyle/>
          <a:p>
            <a:r>
              <a:rPr lang="en-IE" sz="2300" dirty="0">
                <a:ea typeface="FreeSans"/>
                <a:cs typeface="Times New Roman" panose="02020603050405020304" pitchFamily="18" charset="0"/>
              </a:rPr>
              <a:t>Uma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maior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participação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da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comunidade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na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biodiversidade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e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nas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alterações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climáticas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-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são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"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bancos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de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ensaio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"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ideais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para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práticas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inovadoras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, de modo a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equipar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os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cidadãos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para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desenvolverem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um conjunto de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competências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para se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envolverem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plenamente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na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defesa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do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ambiente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,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nas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alterações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climáticas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e no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consumo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 </a:t>
            </a:r>
            <a:r>
              <a:rPr lang="en-IE" sz="2300" dirty="0" err="1">
                <a:ea typeface="FreeSans"/>
                <a:cs typeface="Times New Roman" panose="02020603050405020304" pitchFamily="18" charset="0"/>
              </a:rPr>
              <a:t>responsável</a:t>
            </a:r>
            <a:r>
              <a:rPr lang="en-IE" sz="2300" dirty="0">
                <a:ea typeface="FreeSans"/>
                <a:cs typeface="Times New Roman" panose="02020603050405020304" pitchFamily="18" charset="0"/>
              </a:rPr>
              <a:t>.</a:t>
            </a:r>
            <a:endParaRPr lang="en-IE" sz="2300" dirty="0">
              <a:effectLst/>
              <a:latin typeface="+mn-lt"/>
              <a:ea typeface="FreeSans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47431-423F-435D-B6DE-18241E73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06026"/>
            <a:ext cx="6107721" cy="3240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4637B8-E762-4C02-825B-FF56E7B5CC9B}"/>
              </a:ext>
            </a:extLst>
          </p:cNvPr>
          <p:cNvSpPr txBox="1"/>
          <p:nvPr/>
        </p:nvSpPr>
        <p:spPr>
          <a:xfrm>
            <a:off x="354890" y="3930783"/>
            <a:ext cx="540030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666666"/>
                </a:solidFill>
              </a:rPr>
              <a:t>O </a:t>
            </a:r>
            <a:r>
              <a:rPr lang="en-GB" sz="2000" b="1" dirty="0">
                <a:solidFill>
                  <a:srgbClr val="666666"/>
                </a:solidFill>
              </a:rPr>
              <a:t>Edible Landscape Project (ELP)</a:t>
            </a:r>
            <a:r>
              <a:rPr lang="en-GB" sz="2000" dirty="0">
                <a:solidFill>
                  <a:srgbClr val="666666"/>
                </a:solidFill>
              </a:rPr>
              <a:t>, </a:t>
            </a:r>
            <a:r>
              <a:rPr lang="en-GB" sz="2000" dirty="0" err="1">
                <a:solidFill>
                  <a:srgbClr val="666666"/>
                </a:solidFill>
              </a:rPr>
              <a:t>é</a:t>
            </a:r>
            <a:r>
              <a:rPr lang="en-GB" sz="2000" dirty="0">
                <a:solidFill>
                  <a:srgbClr val="666666"/>
                </a:solidFill>
              </a:rPr>
              <a:t> um </a:t>
            </a:r>
            <a:r>
              <a:rPr lang="en-GB" sz="2000" dirty="0" err="1">
                <a:solidFill>
                  <a:srgbClr val="666666"/>
                </a:solidFill>
              </a:rPr>
              <a:t>movimento</a:t>
            </a:r>
            <a:r>
              <a:rPr lang="en-GB" sz="2000" dirty="0">
                <a:solidFill>
                  <a:srgbClr val="666666"/>
                </a:solidFill>
              </a:rPr>
              <a:t> pan-</a:t>
            </a:r>
            <a:r>
              <a:rPr lang="en-GB" sz="2000" dirty="0" err="1">
                <a:solidFill>
                  <a:srgbClr val="666666"/>
                </a:solidFill>
              </a:rPr>
              <a:t>europeu</a:t>
            </a:r>
            <a:r>
              <a:rPr lang="en-GB" sz="2000" dirty="0">
                <a:solidFill>
                  <a:srgbClr val="666666"/>
                </a:solidFill>
              </a:rPr>
              <a:t>, </a:t>
            </a:r>
            <a:r>
              <a:rPr lang="en-GB" sz="2000" dirty="0" err="1">
                <a:solidFill>
                  <a:srgbClr val="666666"/>
                </a:solidFill>
              </a:rPr>
              <a:t>baseado</a:t>
            </a:r>
            <a:r>
              <a:rPr lang="en-GB" sz="2000" dirty="0">
                <a:solidFill>
                  <a:srgbClr val="666666"/>
                </a:solidFill>
              </a:rPr>
              <a:t> </a:t>
            </a:r>
            <a:r>
              <a:rPr lang="en-GB" sz="2000" dirty="0" err="1">
                <a:solidFill>
                  <a:srgbClr val="666666"/>
                </a:solidFill>
              </a:rPr>
              <a:t>em</a:t>
            </a:r>
            <a:r>
              <a:rPr lang="en-GB" sz="2000" dirty="0">
                <a:solidFill>
                  <a:srgbClr val="666666"/>
                </a:solidFill>
              </a:rPr>
              <a:t> Westport, County Mayo, </a:t>
            </a:r>
            <a:r>
              <a:rPr lang="en-GB" sz="2000" dirty="0" err="1">
                <a:solidFill>
                  <a:srgbClr val="666666"/>
                </a:solidFill>
              </a:rPr>
              <a:t>Irlanda</a:t>
            </a:r>
            <a:r>
              <a:rPr lang="en-GB" sz="2000" dirty="0">
                <a:solidFill>
                  <a:srgbClr val="666666"/>
                </a:solidFill>
              </a:rPr>
              <a:t>. </a:t>
            </a:r>
            <a:r>
              <a:rPr lang="en-GB" sz="2000" dirty="0" err="1">
                <a:solidFill>
                  <a:srgbClr val="666666"/>
                </a:solidFill>
              </a:rPr>
              <a:t>Capacitam</a:t>
            </a:r>
            <a:r>
              <a:rPr lang="en-GB" sz="2000" dirty="0">
                <a:solidFill>
                  <a:srgbClr val="666666"/>
                </a:solidFill>
              </a:rPr>
              <a:t> </a:t>
            </a:r>
            <a:r>
              <a:rPr lang="en-GB" sz="2000" dirty="0" err="1">
                <a:solidFill>
                  <a:srgbClr val="666666"/>
                </a:solidFill>
              </a:rPr>
              <a:t>indivíduos</a:t>
            </a:r>
            <a:r>
              <a:rPr lang="en-GB" sz="2000" dirty="0">
                <a:solidFill>
                  <a:srgbClr val="666666"/>
                </a:solidFill>
              </a:rPr>
              <a:t> e </a:t>
            </a:r>
            <a:r>
              <a:rPr lang="en-GB" sz="2000" dirty="0" err="1">
                <a:solidFill>
                  <a:srgbClr val="666666"/>
                </a:solidFill>
              </a:rPr>
              <a:t>comunidades</a:t>
            </a:r>
            <a:r>
              <a:rPr lang="en-GB" sz="2000" dirty="0">
                <a:solidFill>
                  <a:srgbClr val="666666"/>
                </a:solidFill>
              </a:rPr>
              <a:t> para </a:t>
            </a:r>
            <a:r>
              <a:rPr lang="en-GB" sz="2000" dirty="0" err="1">
                <a:solidFill>
                  <a:srgbClr val="666666"/>
                </a:solidFill>
              </a:rPr>
              <a:t>cuidar</a:t>
            </a:r>
            <a:r>
              <a:rPr lang="en-GB" sz="2000" dirty="0">
                <a:solidFill>
                  <a:srgbClr val="666666"/>
                </a:solidFill>
              </a:rPr>
              <a:t> da </a:t>
            </a:r>
            <a:r>
              <a:rPr lang="en-GB" sz="2000" dirty="0" err="1">
                <a:solidFill>
                  <a:srgbClr val="666666"/>
                </a:solidFill>
              </a:rPr>
              <a:t>natureza</a:t>
            </a:r>
            <a:r>
              <a:rPr lang="en-GB" sz="2000" dirty="0">
                <a:solidFill>
                  <a:srgbClr val="666666"/>
                </a:solidFill>
              </a:rPr>
              <a:t> e </a:t>
            </a:r>
            <a:r>
              <a:rPr lang="en-GB" sz="2000" dirty="0" err="1">
                <a:solidFill>
                  <a:srgbClr val="666666"/>
                </a:solidFill>
              </a:rPr>
              <a:t>proteger</a:t>
            </a:r>
            <a:r>
              <a:rPr lang="en-GB" sz="2000" dirty="0">
                <a:solidFill>
                  <a:srgbClr val="666666"/>
                </a:solidFill>
              </a:rPr>
              <a:t> o </a:t>
            </a:r>
            <a:r>
              <a:rPr lang="en-GB" sz="2000" dirty="0" err="1">
                <a:solidFill>
                  <a:srgbClr val="666666"/>
                </a:solidFill>
              </a:rPr>
              <a:t>planeta</a:t>
            </a:r>
            <a:r>
              <a:rPr lang="en-GB" sz="2000" dirty="0">
                <a:solidFill>
                  <a:srgbClr val="666666"/>
                </a:solidFill>
              </a:rPr>
              <a:t>, </a:t>
            </a:r>
            <a:r>
              <a:rPr lang="en-GB" sz="2000" dirty="0" err="1">
                <a:solidFill>
                  <a:srgbClr val="666666"/>
                </a:solidFill>
              </a:rPr>
              <a:t>através</a:t>
            </a:r>
            <a:r>
              <a:rPr lang="en-GB" sz="2000" dirty="0">
                <a:solidFill>
                  <a:srgbClr val="666666"/>
                </a:solidFill>
              </a:rPr>
              <a:t> da </a:t>
            </a:r>
            <a:r>
              <a:rPr lang="en-GB" sz="2000" dirty="0" err="1">
                <a:solidFill>
                  <a:srgbClr val="666666"/>
                </a:solidFill>
              </a:rPr>
              <a:t>segurança</a:t>
            </a:r>
            <a:r>
              <a:rPr lang="en-GB" sz="2000" dirty="0">
                <a:solidFill>
                  <a:srgbClr val="666666"/>
                </a:solidFill>
              </a:rPr>
              <a:t> </a:t>
            </a:r>
            <a:r>
              <a:rPr lang="en-GB" sz="2000" dirty="0" err="1">
                <a:solidFill>
                  <a:srgbClr val="666666"/>
                </a:solidFill>
              </a:rPr>
              <a:t>alimentar</a:t>
            </a:r>
            <a:r>
              <a:rPr lang="en-GB" sz="2000" dirty="0">
                <a:solidFill>
                  <a:srgbClr val="666666"/>
                </a:solidFill>
              </a:rPr>
              <a:t> local e da </a:t>
            </a:r>
            <a:r>
              <a:rPr lang="en-GB" sz="2000" dirty="0" err="1">
                <a:solidFill>
                  <a:srgbClr val="666666"/>
                </a:solidFill>
              </a:rPr>
              <a:t>resiliência</a:t>
            </a:r>
            <a:r>
              <a:rPr lang="en-GB" sz="2000" dirty="0">
                <a:solidFill>
                  <a:srgbClr val="666666"/>
                </a:solidFill>
              </a:rPr>
              <a:t> </a:t>
            </a:r>
            <a:r>
              <a:rPr lang="en-GB" sz="2000" dirty="0" err="1">
                <a:solidFill>
                  <a:srgbClr val="666666"/>
                </a:solidFill>
              </a:rPr>
              <a:t>climática</a:t>
            </a:r>
            <a:r>
              <a:rPr lang="en-GB" sz="2000" dirty="0">
                <a:solidFill>
                  <a:srgbClr val="666666"/>
                </a:solidFill>
              </a:rPr>
              <a:t>.</a:t>
            </a:r>
            <a:endParaRPr lang="en-GB" sz="2000" b="0" i="0" dirty="0">
              <a:solidFill>
                <a:srgbClr val="666666"/>
              </a:solidFill>
              <a:effectLst/>
            </a:endParaRPr>
          </a:p>
          <a:p>
            <a:endParaRPr lang="en-GB" sz="2000" dirty="0">
              <a:solidFill>
                <a:srgbClr val="666666"/>
              </a:solidFill>
            </a:endParaRPr>
          </a:p>
          <a:p>
            <a:r>
              <a:rPr lang="en-IE" sz="2000" b="0" i="0" dirty="0">
                <a:solidFill>
                  <a:srgbClr val="006621"/>
                </a:solidFill>
                <a:effectLst/>
                <a:hlinkClick r:id="rId3"/>
              </a:rPr>
              <a:t>https://ediblelandscape.ie</a:t>
            </a:r>
            <a:r>
              <a:rPr lang="en-GB" sz="2000" b="0" i="0" dirty="0">
                <a:solidFill>
                  <a:srgbClr val="666666"/>
                </a:solidFill>
                <a:effectLst/>
              </a:rPr>
              <a:t> 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3167931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06423" y="532350"/>
            <a:ext cx="9670782" cy="1402232"/>
          </a:xfrm>
        </p:spPr>
        <p:txBody>
          <a:bodyPr>
            <a:normAutofit/>
          </a:bodyPr>
          <a:lstStyle/>
          <a:p>
            <a:r>
              <a:rPr lang="en-IE" dirty="0" err="1"/>
              <a:t>É</a:t>
            </a:r>
            <a:r>
              <a:rPr lang="en-IE" dirty="0"/>
              <a:t> tempo de </a:t>
            </a:r>
            <a:r>
              <a:rPr lang="en-IE" dirty="0" err="1"/>
              <a:t>aderir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tecnologia</a:t>
            </a:r>
            <a:r>
              <a:rPr lang="en-IE" dirty="0"/>
              <a:t> - </a:t>
            </a:r>
            <a:r>
              <a:rPr lang="en-IE" dirty="0" err="1"/>
              <a:t>como</a:t>
            </a:r>
            <a:r>
              <a:rPr lang="en-IE" dirty="0"/>
              <a:t> </a:t>
            </a:r>
            <a:r>
              <a:rPr lang="en-IE" dirty="0" err="1"/>
              <a:t>será</a:t>
            </a:r>
            <a:r>
              <a:rPr lang="en-IE" dirty="0"/>
              <a:t> o </a:t>
            </a:r>
            <a:r>
              <a:rPr lang="en-IE" dirty="0" err="1"/>
              <a:t>futuro</a:t>
            </a:r>
            <a:r>
              <a:rPr lang="en-IE" dirty="0"/>
              <a:t> do </a:t>
            </a:r>
            <a:r>
              <a:rPr lang="en-IE" dirty="0" err="1"/>
              <a:t>trabalho</a:t>
            </a:r>
            <a:r>
              <a:rPr lang="en-I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93D72-3AA1-4A50-BF2F-061A2E6F11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2809" y="1995466"/>
            <a:ext cx="9119191" cy="5319733"/>
          </a:xfrm>
        </p:spPr>
        <p:txBody>
          <a:bodyPr/>
          <a:lstStyle/>
          <a:p>
            <a:r>
              <a:rPr lang="en-US" sz="2200" dirty="0"/>
              <a:t>Para </a:t>
            </a:r>
            <a:r>
              <a:rPr lang="en-US" sz="2200" dirty="0" err="1"/>
              <a:t>inúmeras</a:t>
            </a:r>
            <a:r>
              <a:rPr lang="en-US" sz="2200" dirty="0"/>
              <a:t> </a:t>
            </a:r>
            <a:r>
              <a:rPr lang="en-US" sz="2200" dirty="0" err="1"/>
              <a:t>empresas</a:t>
            </a:r>
            <a:r>
              <a:rPr lang="en-US" sz="2200" dirty="0"/>
              <a:t>, as </a:t>
            </a:r>
            <a:r>
              <a:rPr lang="en-US" sz="2200" dirty="0" err="1"/>
              <a:t>práticas</a:t>
            </a:r>
            <a:r>
              <a:rPr lang="en-US" sz="2200" dirty="0"/>
              <a:t> de </a:t>
            </a:r>
            <a:r>
              <a:rPr lang="en-US" sz="2200" dirty="0" err="1"/>
              <a:t>trabalho</a:t>
            </a:r>
            <a:r>
              <a:rPr lang="en-US" sz="2200" dirty="0"/>
              <a:t> </a:t>
            </a:r>
            <a:r>
              <a:rPr lang="en-US" sz="2200" dirty="0" err="1"/>
              <a:t>remoto</a:t>
            </a:r>
            <a:r>
              <a:rPr lang="en-US" sz="2200" dirty="0"/>
              <a:t> </a:t>
            </a:r>
            <a:r>
              <a:rPr lang="en-US" sz="2200" dirty="0" err="1"/>
              <a:t>farão</a:t>
            </a:r>
            <a:r>
              <a:rPr lang="en-US" sz="2200" dirty="0"/>
              <a:t> </a:t>
            </a:r>
            <a:r>
              <a:rPr lang="en-US" sz="2200" dirty="0" err="1"/>
              <a:t>parte</a:t>
            </a:r>
            <a:r>
              <a:rPr lang="en-US" sz="2200" dirty="0"/>
              <a:t> da nova </a:t>
            </a:r>
            <a:r>
              <a:rPr lang="en-US" sz="2200" dirty="0" err="1"/>
              <a:t>norma</a:t>
            </a:r>
            <a:r>
              <a:rPr lang="en-US" sz="2200" dirty="0"/>
              <a:t>, </a:t>
            </a:r>
            <a:r>
              <a:rPr lang="en-US" sz="2200" dirty="0" err="1"/>
              <a:t>havendo</a:t>
            </a:r>
            <a:r>
              <a:rPr lang="en-US" sz="2200" dirty="0"/>
              <a:t> </a:t>
            </a:r>
            <a:r>
              <a:rPr lang="en-US" sz="2200" dirty="0" err="1"/>
              <a:t>uma</a:t>
            </a:r>
            <a:r>
              <a:rPr lang="en-US" sz="2200" dirty="0"/>
              <a:t> </a:t>
            </a:r>
            <a:r>
              <a:rPr lang="en-US" sz="2200" dirty="0" err="1"/>
              <a:t>oportunidade</a:t>
            </a:r>
            <a:r>
              <a:rPr lang="en-US" sz="2200" dirty="0"/>
              <a:t> para que a </a:t>
            </a:r>
            <a:r>
              <a:rPr lang="en-US" sz="2200" dirty="0" err="1"/>
              <a:t>comunidade</a:t>
            </a:r>
            <a:r>
              <a:rPr lang="en-US" sz="2200" dirty="0"/>
              <a:t> local e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centros</a:t>
            </a:r>
            <a:r>
              <a:rPr lang="en-US" sz="2200" dirty="0"/>
              <a:t> </a:t>
            </a:r>
            <a:r>
              <a:rPr lang="en-US" sz="2200" dirty="0" err="1"/>
              <a:t>regionais</a:t>
            </a:r>
            <a:r>
              <a:rPr lang="en-US" sz="2200" dirty="0"/>
              <a:t> </a:t>
            </a:r>
            <a:r>
              <a:rPr lang="en-US" sz="2200" dirty="0" err="1"/>
              <a:t>sejam</a:t>
            </a:r>
            <a:r>
              <a:rPr lang="en-US" sz="2200" dirty="0"/>
              <a:t> (re)</a:t>
            </a:r>
            <a:r>
              <a:rPr lang="en-US" sz="2200" dirty="0" err="1"/>
              <a:t>desenvolvidos</a:t>
            </a:r>
            <a:r>
              <a:rPr lang="en-US" sz="2200" dirty="0"/>
              <a:t> e </a:t>
            </a:r>
            <a:r>
              <a:rPr lang="en-US" sz="2200" dirty="0" err="1"/>
              <a:t>posicionados</a:t>
            </a:r>
            <a:r>
              <a:rPr lang="en-US" sz="2200" dirty="0"/>
              <a:t> para </a:t>
            </a:r>
            <a:r>
              <a:rPr lang="en-US" sz="2200" dirty="0" err="1"/>
              <a:t>proporcionar</a:t>
            </a:r>
            <a:r>
              <a:rPr lang="en-US" sz="2200" dirty="0"/>
              <a:t> ambientes de </a:t>
            </a:r>
            <a:r>
              <a:rPr lang="en-US" sz="2200" dirty="0" err="1"/>
              <a:t>trabalho</a:t>
            </a:r>
            <a:r>
              <a:rPr lang="en-US" sz="2200" dirty="0"/>
              <a:t> </a:t>
            </a:r>
            <a:r>
              <a:rPr lang="en-US" sz="2200" dirty="0" err="1"/>
              <a:t>estruturados</a:t>
            </a:r>
            <a:r>
              <a:rPr lang="en-US" sz="2200" dirty="0"/>
              <a:t> e </a:t>
            </a:r>
            <a:r>
              <a:rPr lang="en-US" sz="2200" dirty="0" err="1"/>
              <a:t>profissionais</a:t>
            </a:r>
            <a:r>
              <a:rPr lang="en-US" sz="2200" dirty="0"/>
              <a:t>, </a:t>
            </a:r>
            <a:r>
              <a:rPr lang="en-US" sz="2200" dirty="0" err="1"/>
              <a:t>potencialmente</a:t>
            </a:r>
            <a:r>
              <a:rPr lang="en-US" sz="2200" dirty="0"/>
              <a:t> </a:t>
            </a:r>
            <a:r>
              <a:rPr lang="en-US" sz="2200" dirty="0" err="1"/>
              <a:t>menos</a:t>
            </a:r>
            <a:r>
              <a:rPr lang="en-US" sz="2200" dirty="0"/>
              <a:t> </a:t>
            </a:r>
            <a:r>
              <a:rPr lang="en-US" sz="2200" dirty="0" err="1"/>
              <a:t>dispendiosos</a:t>
            </a:r>
            <a:r>
              <a:rPr lang="en-US" sz="2200" dirty="0"/>
              <a:t> do que a </a:t>
            </a:r>
            <a:r>
              <a:rPr lang="en-US" sz="2200" dirty="0" err="1"/>
              <a:t>área</a:t>
            </a:r>
            <a:r>
              <a:rPr lang="en-US" sz="2200" dirty="0"/>
              <a:t> </a:t>
            </a:r>
            <a:r>
              <a:rPr lang="en-US" sz="2200" dirty="0" err="1"/>
              <a:t>equivalente</a:t>
            </a:r>
            <a:r>
              <a:rPr lang="en-US" sz="2200" dirty="0"/>
              <a:t> do </a:t>
            </a:r>
            <a:r>
              <a:rPr lang="en-US" sz="2200" dirty="0" err="1"/>
              <a:t>escritório</a:t>
            </a:r>
            <a:r>
              <a:rPr lang="en-US" sz="2200" dirty="0"/>
              <a:t>.</a:t>
            </a:r>
          </a:p>
          <a:p>
            <a:r>
              <a:rPr lang="en-US" sz="2200" dirty="0" err="1">
                <a:solidFill>
                  <a:srgbClr val="68BBAF"/>
                </a:solidFill>
              </a:rPr>
              <a:t>Em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termos</a:t>
            </a:r>
            <a:r>
              <a:rPr lang="en-US" sz="2200" dirty="0">
                <a:solidFill>
                  <a:srgbClr val="68BBAF"/>
                </a:solidFill>
              </a:rPr>
              <a:t> de </a:t>
            </a:r>
            <a:r>
              <a:rPr lang="en-US" sz="2200" dirty="0" err="1">
                <a:solidFill>
                  <a:srgbClr val="68BBAF"/>
                </a:solidFill>
              </a:rPr>
              <a:t>desenvolvimento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sustentável</a:t>
            </a:r>
            <a:r>
              <a:rPr lang="en-US" sz="2200" dirty="0">
                <a:solidFill>
                  <a:srgbClr val="68BBAF"/>
                </a:solidFill>
              </a:rPr>
              <a:t> e </a:t>
            </a:r>
            <a:r>
              <a:rPr lang="en-US" sz="2200" dirty="0" err="1">
                <a:solidFill>
                  <a:srgbClr val="68BBAF"/>
                </a:solidFill>
              </a:rPr>
              <a:t>regeneração</a:t>
            </a:r>
            <a:r>
              <a:rPr lang="en-US" sz="2200" dirty="0">
                <a:solidFill>
                  <a:srgbClr val="68BBAF"/>
                </a:solidFill>
              </a:rPr>
              <a:t> das </a:t>
            </a:r>
            <a:r>
              <a:rPr lang="en-US" sz="2200" dirty="0" err="1">
                <a:solidFill>
                  <a:srgbClr val="68BBAF"/>
                </a:solidFill>
              </a:rPr>
              <a:t>comunidades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locais</a:t>
            </a:r>
            <a:r>
              <a:rPr lang="en-US" sz="2200" dirty="0">
                <a:solidFill>
                  <a:srgbClr val="68BBAF"/>
                </a:solidFill>
              </a:rPr>
              <a:t>, o </a:t>
            </a:r>
            <a:r>
              <a:rPr lang="en-US" sz="2200" dirty="0" err="1">
                <a:solidFill>
                  <a:srgbClr val="68BBAF"/>
                </a:solidFill>
              </a:rPr>
              <a:t>futuro</a:t>
            </a:r>
            <a:r>
              <a:rPr lang="en-US" sz="2200" dirty="0">
                <a:solidFill>
                  <a:srgbClr val="68BBAF"/>
                </a:solidFill>
              </a:rPr>
              <a:t> do </a:t>
            </a:r>
            <a:r>
              <a:rPr lang="en-US" sz="2200" dirty="0" err="1">
                <a:solidFill>
                  <a:srgbClr val="68BBAF"/>
                </a:solidFill>
              </a:rPr>
              <a:t>trabalho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não</a:t>
            </a:r>
            <a:r>
              <a:rPr lang="en-US" sz="2200" dirty="0">
                <a:solidFill>
                  <a:srgbClr val="68BBAF"/>
                </a:solidFill>
              </a:rPr>
              <a:t> se </a:t>
            </a:r>
            <a:r>
              <a:rPr lang="en-US" sz="2200" dirty="0" err="1">
                <a:solidFill>
                  <a:srgbClr val="68BBAF"/>
                </a:solidFill>
              </a:rPr>
              <a:t>centrará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apenas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na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criação</a:t>
            </a:r>
            <a:r>
              <a:rPr lang="en-US" sz="2200" dirty="0">
                <a:solidFill>
                  <a:srgbClr val="68BBAF"/>
                </a:solidFill>
              </a:rPr>
              <a:t> de um local de </a:t>
            </a:r>
            <a:r>
              <a:rPr lang="en-US" sz="2200" dirty="0" err="1">
                <a:solidFill>
                  <a:srgbClr val="68BBAF"/>
                </a:solidFill>
              </a:rPr>
              <a:t>trabalho</a:t>
            </a:r>
            <a:r>
              <a:rPr lang="en-US" sz="2200" dirty="0">
                <a:solidFill>
                  <a:srgbClr val="68BBAF"/>
                </a:solidFill>
              </a:rPr>
              <a:t>, mas sim </a:t>
            </a:r>
            <a:r>
              <a:rPr lang="en-US" sz="2200" dirty="0" err="1">
                <a:solidFill>
                  <a:srgbClr val="68BBAF"/>
                </a:solidFill>
              </a:rPr>
              <a:t>na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criação</a:t>
            </a:r>
            <a:r>
              <a:rPr lang="en-US" sz="2200" dirty="0">
                <a:solidFill>
                  <a:srgbClr val="68BBAF"/>
                </a:solidFill>
              </a:rPr>
              <a:t> de </a:t>
            </a:r>
            <a:r>
              <a:rPr lang="en-US" sz="2200" dirty="0" err="1">
                <a:solidFill>
                  <a:srgbClr val="68BBAF"/>
                </a:solidFill>
              </a:rPr>
              <a:t>ecossistemas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locais</a:t>
            </a:r>
            <a:r>
              <a:rPr lang="en-US" sz="2200" dirty="0">
                <a:solidFill>
                  <a:srgbClr val="68BBAF"/>
                </a:solidFill>
              </a:rPr>
              <a:t> e </a:t>
            </a:r>
            <a:r>
              <a:rPr lang="en-US" sz="2200" dirty="0" err="1">
                <a:solidFill>
                  <a:srgbClr val="68BBAF"/>
                </a:solidFill>
              </a:rPr>
              <a:t>regionais</a:t>
            </a:r>
            <a:r>
              <a:rPr lang="en-US" sz="2200" dirty="0">
                <a:solidFill>
                  <a:srgbClr val="68BBAF"/>
                </a:solidFill>
              </a:rPr>
              <a:t>, </a:t>
            </a:r>
            <a:r>
              <a:rPr lang="en-US" sz="2200" dirty="0" err="1">
                <a:solidFill>
                  <a:srgbClr val="68BBAF"/>
                </a:solidFill>
              </a:rPr>
              <a:t>bem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como</a:t>
            </a:r>
            <a:r>
              <a:rPr lang="en-US" sz="2200" dirty="0">
                <a:solidFill>
                  <a:srgbClr val="68BBAF"/>
                </a:solidFill>
              </a:rPr>
              <a:t> clusters de </a:t>
            </a:r>
            <a:r>
              <a:rPr lang="en-US" sz="2200" dirty="0" err="1">
                <a:solidFill>
                  <a:srgbClr val="68BBAF"/>
                </a:solidFill>
              </a:rPr>
              <a:t>empresas</a:t>
            </a:r>
            <a:r>
              <a:rPr lang="en-US" sz="2200" dirty="0">
                <a:solidFill>
                  <a:srgbClr val="68BBAF"/>
                </a:solidFill>
              </a:rPr>
              <a:t> que </a:t>
            </a:r>
            <a:r>
              <a:rPr lang="en-US" sz="2200" dirty="0" err="1">
                <a:solidFill>
                  <a:srgbClr val="68BBAF"/>
                </a:solidFill>
              </a:rPr>
              <a:t>possam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inovar</a:t>
            </a:r>
            <a:r>
              <a:rPr lang="en-US" sz="2200" dirty="0">
                <a:solidFill>
                  <a:srgbClr val="68BBAF"/>
                </a:solidFill>
              </a:rPr>
              <a:t> e </a:t>
            </a:r>
            <a:r>
              <a:rPr lang="en-US" sz="2200" dirty="0" err="1">
                <a:solidFill>
                  <a:srgbClr val="68BBAF"/>
                </a:solidFill>
              </a:rPr>
              <a:t>colaborar</a:t>
            </a:r>
            <a:r>
              <a:rPr lang="en-US" sz="2200" dirty="0">
                <a:solidFill>
                  <a:srgbClr val="68BBAF"/>
                </a:solidFill>
              </a:rPr>
              <a:t> </a:t>
            </a:r>
            <a:r>
              <a:rPr lang="en-US" sz="2200" dirty="0" err="1">
                <a:solidFill>
                  <a:srgbClr val="68BBAF"/>
                </a:solidFill>
              </a:rPr>
              <a:t>rapidamente</a:t>
            </a:r>
            <a:r>
              <a:rPr lang="en-US" sz="2200" dirty="0">
                <a:solidFill>
                  <a:srgbClr val="68BBAF"/>
                </a:solidFill>
              </a:rPr>
              <a:t>. </a:t>
            </a:r>
          </a:p>
          <a:p>
            <a:r>
              <a:rPr lang="en-IE" sz="2200" dirty="0"/>
              <a:t>E </a:t>
            </a:r>
            <a:r>
              <a:rPr lang="en-IE" sz="2200" dirty="0" err="1"/>
              <a:t>há</a:t>
            </a:r>
            <a:r>
              <a:rPr lang="en-IE" sz="2200" dirty="0"/>
              <a:t> </a:t>
            </a:r>
            <a:r>
              <a:rPr lang="en-IE" sz="2200" dirty="0" err="1"/>
              <a:t>benefícios</a:t>
            </a:r>
            <a:r>
              <a:rPr lang="en-IE" sz="2200" dirty="0"/>
              <a:t> </a:t>
            </a:r>
            <a:r>
              <a:rPr lang="en-IE" sz="2200" dirty="0" err="1"/>
              <a:t>transversais</a:t>
            </a:r>
            <a:r>
              <a:rPr lang="en-IE" sz="2200" dirty="0"/>
              <a:t>. Uma </a:t>
            </a:r>
            <a:r>
              <a:rPr lang="en-IE" sz="2200" dirty="0" err="1"/>
              <a:t>proliferação</a:t>
            </a:r>
            <a:r>
              <a:rPr lang="en-IE" sz="2200" dirty="0"/>
              <a:t> de </a:t>
            </a:r>
            <a:r>
              <a:rPr lang="en-IE" sz="2200" dirty="0" err="1"/>
              <a:t>espaços</a:t>
            </a:r>
            <a:r>
              <a:rPr lang="en-IE" sz="2200" dirty="0"/>
              <a:t> de </a:t>
            </a:r>
            <a:r>
              <a:rPr lang="en-IE" sz="2200" dirty="0" err="1"/>
              <a:t>trabalho</a:t>
            </a:r>
            <a:r>
              <a:rPr lang="en-IE" sz="2200" dirty="0"/>
              <a:t> digital </a:t>
            </a:r>
            <a:r>
              <a:rPr lang="en-IE" sz="2200" dirty="0" err="1"/>
              <a:t>particularmente</a:t>
            </a:r>
            <a:r>
              <a:rPr lang="en-IE" sz="2200" dirty="0"/>
              <a:t> </a:t>
            </a:r>
            <a:r>
              <a:rPr lang="en-IE" sz="2200" dirty="0" err="1"/>
              <a:t>em</a:t>
            </a:r>
            <a:r>
              <a:rPr lang="en-IE" sz="2200" dirty="0"/>
              <a:t> </a:t>
            </a:r>
            <a:r>
              <a:rPr lang="en-IE" sz="2200" dirty="0" err="1"/>
              <a:t>meio</a:t>
            </a:r>
            <a:r>
              <a:rPr lang="en-IE" sz="2200" dirty="0"/>
              <a:t> rural, </a:t>
            </a:r>
            <a:r>
              <a:rPr lang="en-IE" sz="2200" dirty="0" err="1"/>
              <a:t>poderia</a:t>
            </a:r>
            <a:r>
              <a:rPr lang="en-IE" sz="2200" dirty="0"/>
              <a:t> </a:t>
            </a:r>
            <a:r>
              <a:rPr lang="en-IE" sz="2200" dirty="0" err="1"/>
              <a:t>ajudar</a:t>
            </a:r>
            <a:r>
              <a:rPr lang="en-IE" sz="2200" dirty="0"/>
              <a:t> a </a:t>
            </a:r>
            <a:r>
              <a:rPr lang="en-IE" sz="2200" dirty="0" err="1"/>
              <a:t>viver</a:t>
            </a:r>
            <a:r>
              <a:rPr lang="en-IE" sz="2200" dirty="0"/>
              <a:t> de forma </a:t>
            </a:r>
            <a:r>
              <a:rPr lang="en-IE" sz="2200" dirty="0" err="1"/>
              <a:t>mais</a:t>
            </a:r>
            <a:r>
              <a:rPr lang="en-IE" sz="2200" dirty="0"/>
              <a:t> </a:t>
            </a:r>
            <a:r>
              <a:rPr lang="en-IE" sz="2200" dirty="0" err="1"/>
              <a:t>acessível</a:t>
            </a:r>
            <a:r>
              <a:rPr lang="en-IE" sz="2200" dirty="0"/>
              <a:t> e </a:t>
            </a:r>
            <a:r>
              <a:rPr lang="en-IE" sz="2200" dirty="0" err="1"/>
              <a:t>significaria</a:t>
            </a:r>
            <a:r>
              <a:rPr lang="en-IE" sz="2200" dirty="0"/>
              <a:t> </a:t>
            </a:r>
            <a:r>
              <a:rPr lang="en-IE" sz="2200" dirty="0" err="1"/>
              <a:t>menos</a:t>
            </a:r>
            <a:r>
              <a:rPr lang="en-IE" sz="2200" dirty="0"/>
              <a:t> </a:t>
            </a:r>
            <a:r>
              <a:rPr lang="en-IE" sz="2200" dirty="0" err="1"/>
              <a:t>deslocações</a:t>
            </a:r>
            <a:r>
              <a:rPr lang="en-IE" sz="2200" dirty="0"/>
              <a:t> dos </a:t>
            </a:r>
            <a:r>
              <a:rPr lang="en-IE" sz="2200" dirty="0" err="1"/>
              <a:t>profissionais</a:t>
            </a:r>
            <a:r>
              <a:rPr lang="en-IE" sz="2200" dirty="0"/>
              <a:t>.</a:t>
            </a:r>
          </a:p>
        </p:txBody>
      </p:sp>
      <p:pic>
        <p:nvPicPr>
          <p:cNvPr id="5" name="Picture 4" descr="A close up of a womans face&#10;&#10;Description automatically generated">
            <a:extLst>
              <a:ext uri="{FF2B5EF4-FFF2-40B4-BE49-F238E27FC236}">
                <a16:creationId xmlns:a16="http://schemas.microsoft.com/office/drawing/2014/main" id="{0193713E-0268-4300-829A-0A0384158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157" r="24999"/>
          <a:stretch/>
        </p:blipFill>
        <p:spPr>
          <a:xfrm>
            <a:off x="0" y="2403969"/>
            <a:ext cx="2913321" cy="322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955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people in a room&#10;&#10;Description automatically generated">
            <a:extLst>
              <a:ext uri="{FF2B5EF4-FFF2-40B4-BE49-F238E27FC236}">
                <a16:creationId xmlns:a16="http://schemas.microsoft.com/office/drawing/2014/main" id="{3D9E8489-82B2-4A3B-B425-BBE24924E2C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4107" r="34107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4" y="154582"/>
            <a:ext cx="8755826" cy="1190295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Destaque</a:t>
            </a:r>
            <a:r>
              <a:rPr lang="en-IE" dirty="0">
                <a:solidFill>
                  <a:schemeClr val="bg1"/>
                </a:solidFill>
              </a:rPr>
              <a:t> para o DIGICLARE - </a:t>
            </a:r>
            <a:r>
              <a:rPr lang="en-IE" dirty="0" err="1">
                <a:solidFill>
                  <a:schemeClr val="bg1"/>
                </a:solidFill>
              </a:rPr>
              <a:t>uma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iniciativa</a:t>
            </a:r>
            <a:r>
              <a:rPr lang="en-IE" dirty="0">
                <a:solidFill>
                  <a:schemeClr val="bg1"/>
                </a:solidFill>
              </a:rPr>
              <a:t> do </a:t>
            </a:r>
            <a:r>
              <a:rPr lang="en-IE" dirty="0" err="1">
                <a:solidFill>
                  <a:schemeClr val="bg1"/>
                </a:solidFill>
              </a:rPr>
              <a:t>governo</a:t>
            </a:r>
            <a:r>
              <a:rPr lang="en-IE" dirty="0">
                <a:solidFill>
                  <a:schemeClr val="bg1"/>
                </a:solidFill>
              </a:rPr>
              <a:t> local para </a:t>
            </a:r>
            <a:r>
              <a:rPr lang="en-IE" dirty="0" err="1">
                <a:solidFill>
                  <a:schemeClr val="bg1"/>
                </a:solidFill>
              </a:rPr>
              <a:t>aproximar</a:t>
            </a:r>
            <a:r>
              <a:rPr lang="en-IE" dirty="0">
                <a:solidFill>
                  <a:schemeClr val="bg1"/>
                </a:solidFill>
              </a:rPr>
              <a:t> as </a:t>
            </a:r>
            <a:r>
              <a:rPr lang="en-IE" dirty="0" err="1">
                <a:solidFill>
                  <a:schemeClr val="bg1"/>
                </a:solidFill>
              </a:rPr>
              <a:t>comunidades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rurais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3725" y="1441449"/>
            <a:ext cx="9058275" cy="5416551"/>
          </a:xfrm>
        </p:spPr>
        <p:txBody>
          <a:bodyPr/>
          <a:lstStyle/>
          <a:p>
            <a:r>
              <a:rPr lang="en-US" sz="2200" dirty="0">
                <a:solidFill>
                  <a:srgbClr val="666666"/>
                </a:solidFill>
              </a:rPr>
              <a:t>Digiclare </a:t>
            </a:r>
            <a:r>
              <a:rPr lang="en-US" sz="2200" dirty="0" err="1">
                <a:solidFill>
                  <a:srgbClr val="666666"/>
                </a:solidFill>
              </a:rPr>
              <a:t>é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uma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iniciativa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inovadora</a:t>
            </a:r>
            <a:r>
              <a:rPr lang="en-US" sz="2200" dirty="0">
                <a:solidFill>
                  <a:srgbClr val="666666"/>
                </a:solidFill>
              </a:rPr>
              <a:t> do </a:t>
            </a:r>
            <a:r>
              <a:rPr lang="en-US" sz="2200" dirty="0" err="1">
                <a:solidFill>
                  <a:srgbClr val="666666"/>
                </a:solidFill>
              </a:rPr>
              <a:t>Município</a:t>
            </a:r>
            <a:r>
              <a:rPr lang="en-US" sz="2200" dirty="0">
                <a:solidFill>
                  <a:srgbClr val="666666"/>
                </a:solidFill>
              </a:rPr>
              <a:t> de Clare, </a:t>
            </a:r>
            <a:r>
              <a:rPr lang="en-US" sz="2200" dirty="0" err="1">
                <a:solidFill>
                  <a:srgbClr val="666666"/>
                </a:solidFill>
              </a:rPr>
              <a:t>Irlanda</a:t>
            </a:r>
            <a:r>
              <a:rPr lang="en-US" sz="2200" dirty="0">
                <a:solidFill>
                  <a:srgbClr val="666666"/>
                </a:solidFill>
              </a:rPr>
              <a:t>, </a:t>
            </a:r>
            <a:r>
              <a:rPr lang="en-US" sz="2200" dirty="0" err="1">
                <a:solidFill>
                  <a:srgbClr val="666666"/>
                </a:solidFill>
              </a:rPr>
              <a:t>como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parte</a:t>
            </a:r>
            <a:r>
              <a:rPr lang="en-US" sz="2200" dirty="0">
                <a:solidFill>
                  <a:srgbClr val="666666"/>
                </a:solidFill>
              </a:rPr>
              <a:t> da </a:t>
            </a:r>
            <a:r>
              <a:rPr lang="en-US" sz="2200" dirty="0" err="1">
                <a:solidFill>
                  <a:srgbClr val="666666"/>
                </a:solidFill>
              </a:rPr>
              <a:t>sua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Estratégia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Desenvolvimento</a:t>
            </a:r>
            <a:r>
              <a:rPr lang="en-US" sz="2200" dirty="0">
                <a:solidFill>
                  <a:srgbClr val="666666"/>
                </a:solidFill>
              </a:rPr>
              <a:t> Rural para </a:t>
            </a:r>
            <a:r>
              <a:rPr lang="en-US" sz="2200" dirty="0" err="1">
                <a:solidFill>
                  <a:srgbClr val="666666"/>
                </a:solidFill>
              </a:rPr>
              <a:t>apoiar</a:t>
            </a:r>
            <a:r>
              <a:rPr lang="en-US" sz="2200" dirty="0">
                <a:solidFill>
                  <a:srgbClr val="666666"/>
                </a:solidFill>
              </a:rPr>
              <a:t> as </a:t>
            </a:r>
            <a:r>
              <a:rPr lang="en-US" sz="2200" dirty="0" err="1">
                <a:solidFill>
                  <a:srgbClr val="666666"/>
                </a:solidFill>
              </a:rPr>
              <a:t>comunidades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rurais</a:t>
            </a:r>
            <a:r>
              <a:rPr lang="en-US" sz="2200" dirty="0">
                <a:solidFill>
                  <a:srgbClr val="666666"/>
                </a:solidFill>
              </a:rPr>
              <a:t>, </a:t>
            </a:r>
            <a:r>
              <a:rPr lang="en-US" sz="2200" dirty="0" err="1">
                <a:solidFill>
                  <a:srgbClr val="666666"/>
                </a:solidFill>
              </a:rPr>
              <a:t>fornecendo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instalações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escritório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flexíveis</a:t>
            </a:r>
            <a:r>
              <a:rPr lang="en-US" sz="2200" dirty="0">
                <a:solidFill>
                  <a:srgbClr val="666666"/>
                </a:solidFill>
              </a:rPr>
              <a:t>, </a:t>
            </a:r>
            <a:r>
              <a:rPr lang="en-US" sz="2200" dirty="0" err="1">
                <a:solidFill>
                  <a:srgbClr val="666666"/>
                </a:solidFill>
              </a:rPr>
              <a:t>acessíveis</a:t>
            </a:r>
            <a:r>
              <a:rPr lang="en-US" sz="2200" dirty="0">
                <a:solidFill>
                  <a:srgbClr val="666666"/>
                </a:solidFill>
              </a:rPr>
              <a:t> e </a:t>
            </a:r>
            <a:r>
              <a:rPr lang="en-US" sz="2200" dirty="0" err="1">
                <a:solidFill>
                  <a:srgbClr val="666666"/>
                </a:solidFill>
              </a:rPr>
              <a:t>locais</a:t>
            </a:r>
            <a:r>
              <a:rPr lang="en-US" sz="2200" dirty="0">
                <a:solidFill>
                  <a:srgbClr val="666666"/>
                </a:solidFill>
              </a:rPr>
              <a:t> e </a:t>
            </a:r>
            <a:r>
              <a:rPr lang="en-US" sz="2200" dirty="0" err="1">
                <a:solidFill>
                  <a:srgbClr val="666666"/>
                </a:solidFill>
              </a:rPr>
              <a:t>conexão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banda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larga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alta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velocidade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em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locais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rurais</a:t>
            </a:r>
            <a:r>
              <a:rPr lang="en-US" sz="2200" dirty="0">
                <a:solidFill>
                  <a:srgbClr val="666666"/>
                </a:solidFill>
              </a:rPr>
              <a:t> do </a:t>
            </a:r>
            <a:r>
              <a:rPr lang="en-US" sz="2200" dirty="0" err="1">
                <a:solidFill>
                  <a:srgbClr val="666666"/>
                </a:solidFill>
              </a:rPr>
              <a:t>Município</a:t>
            </a:r>
            <a:r>
              <a:rPr lang="en-US" sz="2200" dirty="0">
                <a:solidFill>
                  <a:srgbClr val="666666"/>
                </a:solidFill>
              </a:rPr>
              <a:t> de Clare. O </a:t>
            </a:r>
            <a:r>
              <a:rPr lang="en-US" sz="2200" dirty="0" err="1">
                <a:solidFill>
                  <a:srgbClr val="666666"/>
                </a:solidFill>
              </a:rPr>
              <a:t>projeto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foi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lançado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como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uma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ação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chave</a:t>
            </a:r>
            <a:r>
              <a:rPr lang="en-US" sz="2200" dirty="0">
                <a:solidFill>
                  <a:srgbClr val="666666"/>
                </a:solidFill>
              </a:rPr>
              <a:t> da "</a:t>
            </a:r>
            <a:r>
              <a:rPr lang="en-US" sz="2200" dirty="0" err="1">
                <a:solidFill>
                  <a:srgbClr val="666666"/>
                </a:solidFill>
              </a:rPr>
              <a:t>Estratégia</a:t>
            </a:r>
            <a:r>
              <a:rPr lang="en-US" sz="2200" dirty="0">
                <a:solidFill>
                  <a:srgbClr val="666666"/>
                </a:solidFill>
              </a:rPr>
              <a:t> Digital Clare" que </a:t>
            </a:r>
            <a:r>
              <a:rPr lang="en-US" sz="2200" dirty="0" err="1">
                <a:solidFill>
                  <a:srgbClr val="666666"/>
                </a:solidFill>
              </a:rPr>
              <a:t>prevê</a:t>
            </a:r>
            <a:r>
              <a:rPr lang="en-US" sz="2200" dirty="0">
                <a:solidFill>
                  <a:srgbClr val="666666"/>
                </a:solidFill>
              </a:rPr>
              <a:t> o que se chama "</a:t>
            </a:r>
            <a:r>
              <a:rPr lang="en-US" sz="2200" dirty="0" err="1">
                <a:solidFill>
                  <a:srgbClr val="666666"/>
                </a:solidFill>
              </a:rPr>
              <a:t>Comunidades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Inteligentes</a:t>
            </a:r>
            <a:r>
              <a:rPr lang="en-US" sz="2200" dirty="0">
                <a:solidFill>
                  <a:srgbClr val="666666"/>
                </a:solidFill>
              </a:rPr>
              <a:t>" que </a:t>
            </a:r>
            <a:r>
              <a:rPr lang="en-US" sz="2200" dirty="0" err="1">
                <a:solidFill>
                  <a:srgbClr val="666666"/>
                </a:solidFill>
              </a:rPr>
              <a:t>asseguram</a:t>
            </a:r>
            <a:r>
              <a:rPr lang="en-US" sz="2200" dirty="0">
                <a:solidFill>
                  <a:srgbClr val="666666"/>
                </a:solidFill>
              </a:rPr>
              <a:t> que a </a:t>
            </a:r>
            <a:r>
              <a:rPr lang="en-US" sz="2200" dirty="0" err="1">
                <a:solidFill>
                  <a:srgbClr val="666666"/>
                </a:solidFill>
              </a:rPr>
              <a:t>população</a:t>
            </a:r>
            <a:r>
              <a:rPr lang="en-US" sz="2200" dirty="0">
                <a:solidFill>
                  <a:srgbClr val="666666"/>
                </a:solidFill>
              </a:rPr>
              <a:t> local, </a:t>
            </a:r>
            <a:r>
              <a:rPr lang="en-US" sz="2200" dirty="0" err="1">
                <a:solidFill>
                  <a:srgbClr val="666666"/>
                </a:solidFill>
              </a:rPr>
              <a:t>bem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como</a:t>
            </a:r>
            <a:r>
              <a:rPr lang="en-US" sz="2200" dirty="0">
                <a:solidFill>
                  <a:srgbClr val="666666"/>
                </a:solidFill>
              </a:rPr>
              <a:t> as </a:t>
            </a:r>
            <a:r>
              <a:rPr lang="en-US" sz="2200" dirty="0" err="1">
                <a:solidFill>
                  <a:srgbClr val="666666"/>
                </a:solidFill>
              </a:rPr>
              <a:t>empresas</a:t>
            </a:r>
            <a:r>
              <a:rPr lang="en-US" sz="2200" dirty="0">
                <a:solidFill>
                  <a:srgbClr val="666666"/>
                </a:solidFill>
              </a:rPr>
              <a:t> e </a:t>
            </a:r>
            <a:r>
              <a:rPr lang="en-US" sz="2200" dirty="0" err="1">
                <a:solidFill>
                  <a:srgbClr val="666666"/>
                </a:solidFill>
              </a:rPr>
              <a:t>empresários</a:t>
            </a:r>
            <a:r>
              <a:rPr lang="en-US" sz="2200" dirty="0">
                <a:solidFill>
                  <a:srgbClr val="666666"/>
                </a:solidFill>
              </a:rPr>
              <a:t>, </a:t>
            </a:r>
            <a:r>
              <a:rPr lang="en-US" sz="2200" dirty="0" err="1">
                <a:solidFill>
                  <a:srgbClr val="666666"/>
                </a:solidFill>
              </a:rPr>
              <a:t>tenham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acesso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à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banda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larga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alta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velocidade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na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sua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própria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comunidade</a:t>
            </a:r>
            <a:r>
              <a:rPr lang="en-US" sz="2200" dirty="0">
                <a:solidFill>
                  <a:srgbClr val="666666"/>
                </a:solidFill>
              </a:rPr>
              <a:t>. </a:t>
            </a:r>
          </a:p>
          <a:p>
            <a:r>
              <a:rPr lang="en-US" sz="2200" dirty="0" err="1">
                <a:solidFill>
                  <a:srgbClr val="666666"/>
                </a:solidFill>
              </a:rPr>
              <a:t>Os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centros</a:t>
            </a:r>
            <a:r>
              <a:rPr lang="en-US" sz="2200" dirty="0">
                <a:solidFill>
                  <a:srgbClr val="666666"/>
                </a:solidFill>
              </a:rPr>
              <a:t> DIGICLARE </a:t>
            </a:r>
            <a:r>
              <a:rPr lang="en-US" sz="2200" dirty="0" err="1">
                <a:solidFill>
                  <a:srgbClr val="666666"/>
                </a:solidFill>
              </a:rPr>
              <a:t>registaram</a:t>
            </a:r>
            <a:r>
              <a:rPr lang="en-US" sz="2200" dirty="0">
                <a:solidFill>
                  <a:srgbClr val="666666"/>
                </a:solidFill>
              </a:rPr>
              <a:t> um "</a:t>
            </a:r>
            <a:r>
              <a:rPr lang="en-US" sz="2200" dirty="0" err="1">
                <a:solidFill>
                  <a:srgbClr val="666666"/>
                </a:solidFill>
              </a:rPr>
              <a:t>enorme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aumento</a:t>
            </a:r>
            <a:r>
              <a:rPr lang="en-US" sz="2200" dirty="0">
                <a:solidFill>
                  <a:srgbClr val="666666"/>
                </a:solidFill>
              </a:rPr>
              <a:t>" </a:t>
            </a:r>
            <a:r>
              <a:rPr lang="en-US" sz="2200" dirty="0" err="1">
                <a:solidFill>
                  <a:srgbClr val="666666"/>
                </a:solidFill>
              </a:rPr>
              <a:t>na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procura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espaços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escritório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durante</a:t>
            </a:r>
            <a:r>
              <a:rPr lang="en-US" sz="2200" dirty="0">
                <a:solidFill>
                  <a:srgbClr val="666666"/>
                </a:solidFill>
              </a:rPr>
              <a:t> o </a:t>
            </a:r>
            <a:r>
              <a:rPr lang="en-US" sz="2200" dirty="0" err="1">
                <a:solidFill>
                  <a:srgbClr val="666666"/>
                </a:solidFill>
              </a:rPr>
              <a:t>Verão</a:t>
            </a:r>
            <a:r>
              <a:rPr lang="en-US" sz="2200" dirty="0">
                <a:solidFill>
                  <a:srgbClr val="666666"/>
                </a:solidFill>
              </a:rPr>
              <a:t> de 2020 e, </a:t>
            </a:r>
            <a:r>
              <a:rPr lang="en-US" sz="2200" dirty="0" err="1">
                <a:solidFill>
                  <a:srgbClr val="666666"/>
                </a:solidFill>
              </a:rPr>
              <a:t>desde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então</a:t>
            </a:r>
            <a:r>
              <a:rPr lang="en-US" sz="2200" dirty="0">
                <a:solidFill>
                  <a:srgbClr val="666666"/>
                </a:solidFill>
              </a:rPr>
              <a:t>, </a:t>
            </a:r>
            <a:r>
              <a:rPr lang="en-US" sz="2200" dirty="0" err="1">
                <a:solidFill>
                  <a:srgbClr val="666666"/>
                </a:solidFill>
              </a:rPr>
              <a:t>está</a:t>
            </a:r>
            <a:r>
              <a:rPr lang="en-US" sz="2200" dirty="0">
                <a:solidFill>
                  <a:srgbClr val="666666"/>
                </a:solidFill>
              </a:rPr>
              <a:t> a ser </a:t>
            </a:r>
            <a:r>
              <a:rPr lang="en-US" sz="2200" dirty="0" err="1">
                <a:solidFill>
                  <a:srgbClr val="666666"/>
                </a:solidFill>
              </a:rPr>
              <a:t>explorada</a:t>
            </a:r>
            <a:r>
              <a:rPr lang="en-US" sz="2200" dirty="0">
                <a:solidFill>
                  <a:srgbClr val="666666"/>
                </a:solidFill>
              </a:rPr>
              <a:t> a </a:t>
            </a:r>
            <a:r>
              <a:rPr lang="en-US" sz="2200" dirty="0" err="1">
                <a:solidFill>
                  <a:srgbClr val="666666"/>
                </a:solidFill>
              </a:rPr>
              <a:t>perspectiva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abrir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centros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estudantes</a:t>
            </a:r>
            <a:r>
              <a:rPr lang="en-US" sz="2200" dirty="0">
                <a:solidFill>
                  <a:srgbClr val="666666"/>
                </a:solidFill>
              </a:rPr>
              <a:t> no </a:t>
            </a:r>
            <a:r>
              <a:rPr lang="en-US" sz="2200" dirty="0" err="1">
                <a:solidFill>
                  <a:srgbClr val="666666"/>
                </a:solidFill>
              </a:rPr>
              <a:t>condado</a:t>
            </a:r>
            <a:r>
              <a:rPr lang="en-US" sz="2200" dirty="0">
                <a:solidFill>
                  <a:srgbClr val="666666"/>
                </a:solidFill>
              </a:rPr>
              <a:t> para </a:t>
            </a:r>
            <a:r>
              <a:rPr lang="en-US" sz="2200" dirty="0" err="1">
                <a:solidFill>
                  <a:srgbClr val="666666"/>
                </a:solidFill>
              </a:rPr>
              <a:t>estudantes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universitários</a:t>
            </a:r>
            <a:r>
              <a:rPr lang="en-US" sz="2200" dirty="0">
                <a:solidFill>
                  <a:srgbClr val="666666"/>
                </a:solidFill>
              </a:rPr>
              <a:t>. Este </a:t>
            </a:r>
            <a:r>
              <a:rPr lang="en-US" sz="2200" dirty="0" err="1">
                <a:solidFill>
                  <a:srgbClr val="666666"/>
                </a:solidFill>
              </a:rPr>
              <a:t>projeto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inovador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está</a:t>
            </a:r>
            <a:r>
              <a:rPr lang="en-US" sz="2200" dirty="0">
                <a:solidFill>
                  <a:srgbClr val="666666"/>
                </a:solidFill>
              </a:rPr>
              <a:t> a </a:t>
            </a:r>
            <a:r>
              <a:rPr lang="en-US" sz="2200" dirty="0" err="1">
                <a:solidFill>
                  <a:srgbClr val="666666"/>
                </a:solidFill>
              </a:rPr>
              <a:t>adaptar</a:t>
            </a:r>
            <a:r>
              <a:rPr lang="en-US" sz="2200" dirty="0">
                <a:solidFill>
                  <a:srgbClr val="666666"/>
                </a:solidFill>
              </a:rPr>
              <a:t>-se </a:t>
            </a:r>
            <a:r>
              <a:rPr lang="en-US" sz="2200" dirty="0" err="1">
                <a:solidFill>
                  <a:srgbClr val="666666"/>
                </a:solidFill>
              </a:rPr>
              <a:t>às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necessidades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actuais</a:t>
            </a:r>
            <a:r>
              <a:rPr lang="en-US" sz="2200" dirty="0">
                <a:solidFill>
                  <a:srgbClr val="666666"/>
                </a:solidFill>
              </a:rPr>
              <a:t> e </a:t>
            </a:r>
            <a:r>
              <a:rPr lang="en-US" sz="2200" dirty="0" err="1">
                <a:solidFill>
                  <a:srgbClr val="666666"/>
                </a:solidFill>
              </a:rPr>
              <a:t>futuras</a:t>
            </a:r>
            <a:r>
              <a:rPr lang="en-US" sz="2200" dirty="0">
                <a:solidFill>
                  <a:srgbClr val="666666"/>
                </a:solidFill>
              </a:rPr>
              <a:t>, e a ser </a:t>
            </a:r>
            <a:r>
              <a:rPr lang="en-US" sz="2200" dirty="0" err="1">
                <a:solidFill>
                  <a:srgbClr val="666666"/>
                </a:solidFill>
              </a:rPr>
              <a:t>pivotante</a:t>
            </a:r>
            <a:r>
              <a:rPr lang="en-US" sz="2200" dirty="0">
                <a:solidFill>
                  <a:srgbClr val="666666"/>
                </a:solidFill>
              </a:rPr>
              <a:t> para um </a:t>
            </a:r>
            <a:r>
              <a:rPr lang="en-US" sz="2200" dirty="0" err="1">
                <a:solidFill>
                  <a:srgbClr val="666666"/>
                </a:solidFill>
              </a:rPr>
              <a:t>sucesso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sustentado</a:t>
            </a:r>
            <a:r>
              <a:rPr lang="en-US" sz="2200" dirty="0">
                <a:solidFill>
                  <a:srgbClr val="666666"/>
                </a:solidFill>
              </a:rPr>
              <a:t>. </a:t>
            </a:r>
            <a:r>
              <a:rPr lang="en-US" sz="2200" dirty="0" err="1">
                <a:solidFill>
                  <a:srgbClr val="666666"/>
                </a:solidFill>
              </a:rPr>
              <a:t>Os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centros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digitais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encontram</a:t>
            </a:r>
            <a:r>
              <a:rPr lang="en-US" sz="2200" dirty="0">
                <a:solidFill>
                  <a:srgbClr val="666666"/>
                </a:solidFill>
              </a:rPr>
              <a:t>-se </a:t>
            </a:r>
            <a:r>
              <a:rPr lang="en-US" sz="2200" dirty="0" err="1">
                <a:solidFill>
                  <a:srgbClr val="666666"/>
                </a:solidFill>
              </a:rPr>
              <a:t>em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Ennistymon</a:t>
            </a:r>
            <a:r>
              <a:rPr lang="en-US" sz="2200" dirty="0">
                <a:solidFill>
                  <a:srgbClr val="666666"/>
                </a:solidFill>
              </a:rPr>
              <a:t>, </a:t>
            </a:r>
            <a:r>
              <a:rPr lang="en-US" sz="2200" dirty="0" err="1">
                <a:solidFill>
                  <a:srgbClr val="666666"/>
                </a:solidFill>
              </a:rPr>
              <a:t>Kilrush</a:t>
            </a:r>
            <a:r>
              <a:rPr lang="en-US" sz="2200" dirty="0">
                <a:solidFill>
                  <a:srgbClr val="666666"/>
                </a:solidFill>
              </a:rPr>
              <a:t>, Kilkee, </a:t>
            </a:r>
            <a:r>
              <a:rPr lang="en-US" sz="2200" dirty="0" err="1">
                <a:solidFill>
                  <a:srgbClr val="666666"/>
                </a:solidFill>
              </a:rPr>
              <a:t>Feakle</a:t>
            </a:r>
            <a:r>
              <a:rPr lang="en-US" sz="2200" dirty="0">
                <a:solidFill>
                  <a:srgbClr val="666666"/>
                </a:solidFill>
              </a:rPr>
              <a:t> e </a:t>
            </a:r>
            <a:r>
              <a:rPr lang="en-US" sz="2200" dirty="0" err="1">
                <a:solidFill>
                  <a:srgbClr val="666666"/>
                </a:solidFill>
              </a:rPr>
              <a:t>Miltown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Malbay</a:t>
            </a:r>
            <a:r>
              <a:rPr lang="en-US" sz="2200" dirty="0">
                <a:solidFill>
                  <a:srgbClr val="666666"/>
                </a:solidFill>
              </a:rPr>
              <a:t>.</a:t>
            </a:r>
            <a:endParaRPr lang="en-US" dirty="0">
              <a:solidFill>
                <a:srgbClr val="666666"/>
              </a:solidFill>
            </a:endParaRPr>
          </a:p>
          <a:p>
            <a:r>
              <a:rPr lang="en-IE" dirty="0">
                <a:hlinkClick r:id="rId4"/>
              </a:rPr>
              <a:t>DIGICLARE - Connecting communities</a:t>
            </a:r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5CDCA-7867-46CD-A70C-4EAF8C009440}"/>
              </a:ext>
            </a:extLst>
          </p:cNvPr>
          <p:cNvSpPr txBox="1"/>
          <p:nvPr/>
        </p:nvSpPr>
        <p:spPr>
          <a:xfrm>
            <a:off x="0" y="154582"/>
            <a:ext cx="2902688" cy="2308324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IE" sz="2400" dirty="0">
                <a:solidFill>
                  <a:prstClr val="white"/>
                </a:solidFill>
              </a:rPr>
              <a:t>A </a:t>
            </a:r>
            <a:r>
              <a:rPr lang="en-IE" sz="2400" dirty="0" err="1">
                <a:solidFill>
                  <a:prstClr val="white"/>
                </a:solidFill>
              </a:rPr>
              <a:t>tecnologia</a:t>
            </a:r>
            <a:r>
              <a:rPr lang="en-IE" sz="2400" dirty="0">
                <a:solidFill>
                  <a:prstClr val="white"/>
                </a:solidFill>
              </a:rPr>
              <a:t> e o </a:t>
            </a:r>
            <a:r>
              <a:rPr lang="en-IE" sz="2400" dirty="0" err="1">
                <a:solidFill>
                  <a:prstClr val="white"/>
                </a:solidFill>
              </a:rPr>
              <a:t>futuro</a:t>
            </a:r>
            <a:r>
              <a:rPr lang="en-IE" sz="2400" dirty="0">
                <a:solidFill>
                  <a:prstClr val="white"/>
                </a:solidFill>
              </a:rPr>
              <a:t> do </a:t>
            </a:r>
            <a:r>
              <a:rPr lang="en-IE" sz="2400" dirty="0" err="1">
                <a:solidFill>
                  <a:prstClr val="white"/>
                </a:solidFill>
              </a:rPr>
              <a:t>trabalho</a:t>
            </a:r>
            <a:r>
              <a:rPr lang="en-IE" sz="2400" dirty="0">
                <a:solidFill>
                  <a:prstClr val="white"/>
                </a:solidFill>
              </a:rPr>
              <a:t> </a:t>
            </a:r>
            <a:r>
              <a:rPr lang="en-IE" sz="2400" dirty="0" err="1">
                <a:solidFill>
                  <a:prstClr val="white"/>
                </a:solidFill>
              </a:rPr>
              <a:t>constituem</a:t>
            </a:r>
            <a:r>
              <a:rPr lang="en-IE" sz="2400" dirty="0">
                <a:solidFill>
                  <a:prstClr val="white"/>
                </a:solidFill>
              </a:rPr>
              <a:t> um interesse fundamental para o </a:t>
            </a:r>
            <a:r>
              <a:rPr lang="en-IE" sz="2400" dirty="0" err="1">
                <a:solidFill>
                  <a:prstClr val="white"/>
                </a:solidFill>
              </a:rPr>
              <a:t>governo</a:t>
            </a:r>
            <a:r>
              <a:rPr lang="en-IE" sz="2400" dirty="0">
                <a:solidFill>
                  <a:prstClr val="white"/>
                </a:solidFill>
              </a:rPr>
              <a:t> local </a:t>
            </a:r>
            <a:r>
              <a:rPr lang="en-IE" sz="2400" dirty="0" err="1">
                <a:solidFill>
                  <a:prstClr val="white"/>
                </a:solidFill>
              </a:rPr>
              <a:t>irlandês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1D438-4237-4088-8A34-ABABC352EA8D}"/>
              </a:ext>
            </a:extLst>
          </p:cNvPr>
          <p:cNvSpPr txBox="1"/>
          <p:nvPr/>
        </p:nvSpPr>
        <p:spPr>
          <a:xfrm>
            <a:off x="0" y="5671425"/>
            <a:ext cx="2291255" cy="1077218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3200" dirty="0">
                <a:solidFill>
                  <a:schemeClr val="bg1"/>
                </a:solidFill>
              </a:rPr>
              <a:t>CASO DE ESTUDO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4DA41E40-DDF0-4C87-8EF1-BC786DC4F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0881" y="5640682"/>
            <a:ext cx="1217318" cy="1217318"/>
          </a:xfrm>
          <a:prstGeom prst="rect">
            <a:avLst/>
          </a:prstGeom>
        </p:spPr>
      </p:pic>
      <p:pic>
        <p:nvPicPr>
          <p:cNvPr id="1026" name="Picture 2" descr="Digiclare Logo">
            <a:extLst>
              <a:ext uri="{FF2B5EF4-FFF2-40B4-BE49-F238E27FC236}">
                <a16:creationId xmlns:a16="http://schemas.microsoft.com/office/drawing/2014/main" id="{7A2F1B05-32CB-4A12-88A6-74E33CE3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861627"/>
            <a:ext cx="2466890" cy="6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84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68BBAF"/>
                </a:solidFill>
              </a:rPr>
              <a:t>A NECESSIDADE DE AVALIAR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11384" y="1460222"/>
            <a:ext cx="9174856" cy="50754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Revela</a:t>
            </a:r>
            <a:r>
              <a:rPr lang="en-US" sz="2200" dirty="0"/>
              <a:t> a forma </a:t>
            </a:r>
            <a:r>
              <a:rPr lang="en-US" sz="2200" dirty="0" err="1"/>
              <a:t>como</a:t>
            </a:r>
            <a:r>
              <a:rPr lang="en-US" sz="2200" dirty="0"/>
              <a:t> </a:t>
            </a:r>
            <a:r>
              <a:rPr lang="en-US" sz="2200" dirty="0" err="1"/>
              <a:t>cumpriu</a:t>
            </a:r>
            <a:r>
              <a:rPr lang="en-US" sz="2200" dirty="0"/>
              <a:t> a </a:t>
            </a:r>
            <a:r>
              <a:rPr lang="en-US" sz="2200" dirty="0" err="1"/>
              <a:t>ambição</a:t>
            </a:r>
            <a:r>
              <a:rPr lang="en-US" sz="2200" dirty="0"/>
              <a:t> e as </a:t>
            </a:r>
            <a:r>
              <a:rPr lang="en-US" sz="2200" dirty="0" err="1"/>
              <a:t>metas</a:t>
            </a:r>
            <a:r>
              <a:rPr lang="en-US" sz="2200" dirty="0"/>
              <a:t> do </a:t>
            </a:r>
            <a:r>
              <a:rPr lang="en-US" sz="2200" dirty="0" err="1"/>
              <a:t>seu</a:t>
            </a:r>
            <a:r>
              <a:rPr lang="en-US" sz="2200" dirty="0"/>
              <a:t> </a:t>
            </a:r>
            <a:r>
              <a:rPr lang="en-US" sz="2200" dirty="0" err="1"/>
              <a:t>projeto</a:t>
            </a:r>
            <a:r>
              <a:rPr lang="en-US" sz="2200" dirty="0"/>
              <a:t> e </a:t>
            </a:r>
            <a:r>
              <a:rPr lang="en-US" sz="2200" dirty="0" err="1"/>
              <a:t>demonstra</a:t>
            </a:r>
            <a:r>
              <a:rPr lang="en-US" sz="2200" dirty="0"/>
              <a:t> a </a:t>
            </a:r>
            <a:r>
              <a:rPr lang="en-US" sz="2200" dirty="0" err="1"/>
              <a:t>adequação</a:t>
            </a:r>
            <a:r>
              <a:rPr lang="en-US" sz="2200" dirty="0"/>
              <a:t>, </a:t>
            </a:r>
            <a:r>
              <a:rPr lang="en-US" sz="2200" dirty="0" err="1"/>
              <a:t>eficácia</a:t>
            </a:r>
            <a:r>
              <a:rPr lang="en-US" sz="2200" dirty="0"/>
              <a:t> e </a:t>
            </a:r>
            <a:r>
              <a:rPr lang="en-US" sz="2200" dirty="0" err="1"/>
              <a:t>eficiência</a:t>
            </a:r>
            <a:r>
              <a:rPr lang="en-US" sz="2200" dirty="0"/>
              <a:t> do </a:t>
            </a:r>
            <a:r>
              <a:rPr lang="en-US" sz="2200" dirty="0" err="1"/>
              <a:t>seu</a:t>
            </a:r>
            <a:r>
              <a:rPr lang="en-US" sz="2200" dirty="0"/>
              <a:t> </a:t>
            </a:r>
            <a:r>
              <a:rPr lang="en-US" sz="2200" dirty="0" err="1"/>
              <a:t>projeto</a:t>
            </a:r>
            <a:r>
              <a:rPr lang="en-US" sz="2200" dirty="0"/>
              <a:t> de </a:t>
            </a:r>
            <a:r>
              <a:rPr lang="en-US" sz="2200" dirty="0" err="1"/>
              <a:t>regeneração</a:t>
            </a:r>
            <a:r>
              <a:rPr lang="en-US" sz="2200" dirty="0"/>
              <a:t> </a:t>
            </a:r>
            <a:r>
              <a:rPr lang="en-US" sz="2200" dirty="0" err="1"/>
              <a:t>comunitária</a:t>
            </a:r>
            <a:r>
              <a:rPr lang="en-US" sz="2200" dirty="0"/>
              <a:t>. </a:t>
            </a:r>
            <a:r>
              <a:rPr lang="en-US" sz="2200" dirty="0" err="1"/>
              <a:t>Dá</a:t>
            </a:r>
            <a:r>
              <a:rPr lang="en-US" sz="2200" dirty="0"/>
              <a:t> </a:t>
            </a:r>
            <a:r>
              <a:rPr lang="en-US" sz="2200" dirty="0" err="1"/>
              <a:t>garantias</a:t>
            </a:r>
            <a:r>
              <a:rPr lang="en-US" sz="2200" dirty="0"/>
              <a:t> </a:t>
            </a:r>
            <a:r>
              <a:rPr lang="en-US" sz="2200" dirty="0" err="1"/>
              <a:t>àqueles</a:t>
            </a:r>
            <a:r>
              <a:rPr lang="en-US" sz="2200" dirty="0"/>
              <a:t> que </a:t>
            </a:r>
            <a:r>
              <a:rPr lang="en-US" sz="2200" dirty="0" err="1"/>
              <a:t>investiram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si</a:t>
            </a:r>
            <a:r>
              <a:rPr lang="en-US" sz="2200" dirty="0"/>
              <a:t> - </a:t>
            </a:r>
            <a:r>
              <a:rPr lang="en-US" sz="2200" dirty="0" err="1"/>
              <a:t>financeira</a:t>
            </a:r>
            <a:r>
              <a:rPr lang="en-US" sz="2200" dirty="0"/>
              <a:t> e </a:t>
            </a:r>
            <a:r>
              <a:rPr lang="en-US" sz="2200" dirty="0" err="1"/>
              <a:t>emocionalmente</a:t>
            </a:r>
            <a:r>
              <a:rPr lang="en-US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Demonstra</a:t>
            </a:r>
            <a:r>
              <a:rPr lang="en-US" sz="2200" dirty="0"/>
              <a:t> que </a:t>
            </a:r>
            <a:r>
              <a:rPr lang="en-US" sz="2200" dirty="0" err="1"/>
              <a:t>está</a:t>
            </a:r>
            <a:r>
              <a:rPr lang="en-US" sz="2200" dirty="0"/>
              <a:t> a </a:t>
            </a:r>
            <a:r>
              <a:rPr lang="en-US" sz="2200" dirty="0" err="1"/>
              <a:t>utilizar</a:t>
            </a:r>
            <a:r>
              <a:rPr lang="en-US" sz="2200" dirty="0"/>
              <a:t>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recursos</a:t>
            </a:r>
            <a:r>
              <a:rPr lang="en-US" sz="2200" dirty="0"/>
              <a:t> que </a:t>
            </a:r>
            <a:r>
              <a:rPr lang="en-US" sz="2200" dirty="0" err="1"/>
              <a:t>angariou</a:t>
            </a:r>
            <a:r>
              <a:rPr lang="en-US" sz="2200" dirty="0"/>
              <a:t> de </a:t>
            </a:r>
            <a:r>
              <a:rPr lang="en-US" sz="2200" dirty="0" err="1"/>
              <a:t>uma</a:t>
            </a:r>
            <a:r>
              <a:rPr lang="en-US" sz="2200" dirty="0"/>
              <a:t> forma </a:t>
            </a:r>
            <a:r>
              <a:rPr lang="en-US" sz="2200" dirty="0" err="1"/>
              <a:t>responsável</a:t>
            </a:r>
            <a:r>
              <a:rPr lang="en-US" sz="2200" dirty="0"/>
              <a:t>. </a:t>
            </a:r>
            <a:r>
              <a:rPr lang="en-US" sz="2200" dirty="0" err="1"/>
              <a:t>Pode</a:t>
            </a:r>
            <a:r>
              <a:rPr lang="en-US" sz="2200" dirty="0"/>
              <a:t> </a:t>
            </a:r>
            <a:r>
              <a:rPr lang="en-US" sz="2200" dirty="0" err="1"/>
              <a:t>ajudar</a:t>
            </a:r>
            <a:r>
              <a:rPr lang="en-US" sz="2200" dirty="0"/>
              <a:t> a </a:t>
            </a:r>
            <a:r>
              <a:rPr lang="en-US" sz="2200" dirty="0" err="1"/>
              <a:t>convencer</a:t>
            </a:r>
            <a:r>
              <a:rPr lang="en-US" sz="2200" dirty="0"/>
              <a:t> as </a:t>
            </a:r>
            <a:r>
              <a:rPr lang="en-US" sz="2200" dirty="0" err="1"/>
              <a:t>partes</a:t>
            </a:r>
            <a:r>
              <a:rPr lang="en-US" sz="2200" dirty="0"/>
              <a:t> </a:t>
            </a:r>
            <a:r>
              <a:rPr lang="en-US" sz="2200" dirty="0" err="1"/>
              <a:t>interessadas</a:t>
            </a:r>
            <a:r>
              <a:rPr lang="en-US" sz="2200" dirty="0"/>
              <a:t> a </a:t>
            </a:r>
            <a:r>
              <a:rPr lang="en-US" sz="2200" dirty="0" err="1"/>
              <a:t>sustentar</a:t>
            </a:r>
            <a:r>
              <a:rPr lang="en-US" sz="2200" dirty="0"/>
              <a:t> o </a:t>
            </a:r>
            <a:r>
              <a:rPr lang="en-US" sz="2200" dirty="0" err="1"/>
              <a:t>seu</a:t>
            </a:r>
            <a:r>
              <a:rPr lang="en-US" sz="2200" dirty="0"/>
              <a:t> </a:t>
            </a:r>
            <a:r>
              <a:rPr lang="en-US" sz="2200" dirty="0" err="1"/>
              <a:t>investimento</a:t>
            </a:r>
            <a:r>
              <a:rPr lang="en-US" sz="2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É</a:t>
            </a:r>
            <a:r>
              <a:rPr lang="en-US" sz="2200" dirty="0"/>
              <a:t> um </a:t>
            </a:r>
            <a:r>
              <a:rPr lang="en-US" sz="2200" dirty="0" err="1"/>
              <a:t>processo</a:t>
            </a:r>
            <a:r>
              <a:rPr lang="en-US" sz="2200" dirty="0"/>
              <a:t> de </a:t>
            </a:r>
            <a:r>
              <a:rPr lang="en-US" sz="2200" dirty="0" err="1"/>
              <a:t>aprendizagem</a:t>
            </a:r>
            <a:r>
              <a:rPr lang="en-US" sz="2200" dirty="0"/>
              <a:t>: a </a:t>
            </a:r>
            <a:r>
              <a:rPr lang="en-US" sz="2200" dirty="0" err="1"/>
              <a:t>avaliação</a:t>
            </a:r>
            <a:r>
              <a:rPr lang="en-US" sz="2200" dirty="0"/>
              <a:t> </a:t>
            </a:r>
            <a:r>
              <a:rPr lang="en-US" sz="2200" dirty="0" err="1"/>
              <a:t>pode</a:t>
            </a:r>
            <a:r>
              <a:rPr lang="en-US" sz="2200" dirty="0"/>
              <a:t> </a:t>
            </a:r>
            <a:r>
              <a:rPr lang="en-US" sz="2200" dirty="0" err="1"/>
              <a:t>ajudar</a:t>
            </a:r>
            <a:r>
              <a:rPr lang="en-US" sz="2200" dirty="0"/>
              <a:t> a </a:t>
            </a:r>
            <a:r>
              <a:rPr lang="en-US" sz="2200" dirty="0" err="1"/>
              <a:t>dar</a:t>
            </a:r>
            <a:r>
              <a:rPr lang="en-US" sz="2200" dirty="0"/>
              <a:t> </a:t>
            </a:r>
            <a:r>
              <a:rPr lang="en-US" sz="2200" dirty="0" err="1"/>
              <a:t>prioridade</a:t>
            </a:r>
            <a:r>
              <a:rPr lang="en-US" sz="2200" dirty="0"/>
              <a:t> a </a:t>
            </a:r>
            <a:r>
              <a:rPr lang="en-US" sz="2200" dirty="0" err="1"/>
              <a:t>mudanças</a:t>
            </a:r>
            <a:r>
              <a:rPr lang="en-US" sz="2200" dirty="0"/>
              <a:t>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avaliação</a:t>
            </a:r>
            <a:r>
              <a:rPr lang="en-US" sz="2200" dirty="0"/>
              <a:t> das </a:t>
            </a:r>
            <a:r>
              <a:rPr lang="en-US" sz="2200" dirty="0" err="1"/>
              <a:t>necessidades</a:t>
            </a:r>
            <a:r>
              <a:rPr lang="en-US" sz="2200" dirty="0"/>
              <a:t>, no </a:t>
            </a:r>
            <a:r>
              <a:rPr lang="en-US" sz="2200" dirty="0" err="1"/>
              <a:t>planeamento</a:t>
            </a:r>
            <a:r>
              <a:rPr lang="en-US" sz="2200" dirty="0"/>
              <a:t> e </a:t>
            </a:r>
            <a:r>
              <a:rPr lang="en-US" sz="2200" dirty="0" err="1"/>
              <a:t>implementação</a:t>
            </a:r>
            <a:r>
              <a:rPr lang="en-US" sz="2200" dirty="0"/>
              <a:t> de </a:t>
            </a:r>
            <a:r>
              <a:rPr lang="en-US" sz="2200" dirty="0" err="1"/>
              <a:t>acções</a:t>
            </a:r>
            <a:r>
              <a:rPr lang="en-US" sz="2200" dirty="0"/>
              <a:t> e </a:t>
            </a:r>
            <a:r>
              <a:rPr lang="en-US" sz="2200" dirty="0" err="1"/>
              <a:t>na</a:t>
            </a:r>
            <a:r>
              <a:rPr lang="en-US" sz="2200" dirty="0"/>
              <a:t> </a:t>
            </a:r>
            <a:r>
              <a:rPr lang="en-US" sz="2200" dirty="0" err="1"/>
              <a:t>gestão</a:t>
            </a:r>
            <a:r>
              <a:rPr lang="en-US" sz="2200" dirty="0"/>
              <a:t> de </a:t>
            </a:r>
            <a:r>
              <a:rPr lang="en-US" sz="2200" dirty="0" err="1"/>
              <a:t>recursos</a:t>
            </a:r>
            <a:r>
              <a:rPr lang="en-US" sz="2200" dirty="0"/>
              <a:t>. Se o Covid-19 </a:t>
            </a:r>
            <a:r>
              <a:rPr lang="en-US" sz="2200" dirty="0" err="1"/>
              <a:t>nos</a:t>
            </a:r>
            <a:r>
              <a:rPr lang="en-US" sz="2200" dirty="0"/>
              <a:t> </a:t>
            </a:r>
            <a:r>
              <a:rPr lang="en-US" sz="2200" dirty="0" err="1"/>
              <a:t>ensinou</a:t>
            </a:r>
            <a:r>
              <a:rPr lang="en-US" sz="2200" dirty="0"/>
              <a:t> </a:t>
            </a:r>
            <a:r>
              <a:rPr lang="en-US" sz="2200" dirty="0" err="1"/>
              <a:t>alguma</a:t>
            </a:r>
            <a:r>
              <a:rPr lang="en-US" sz="2200" dirty="0"/>
              <a:t> </a:t>
            </a:r>
            <a:r>
              <a:rPr lang="en-US" sz="2200" dirty="0" err="1"/>
              <a:t>coisa</a:t>
            </a:r>
            <a:r>
              <a:rPr lang="en-US" sz="2200" dirty="0"/>
              <a:t>, </a:t>
            </a:r>
            <a:r>
              <a:rPr lang="en-US" sz="2200" dirty="0" err="1"/>
              <a:t>é</a:t>
            </a:r>
            <a:r>
              <a:rPr lang="en-US" sz="2200" dirty="0"/>
              <a:t> que </a:t>
            </a:r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projetos</a:t>
            </a:r>
            <a:r>
              <a:rPr lang="en-US" sz="2200" dirty="0"/>
              <a:t> alteram-se, as </a:t>
            </a:r>
            <a:r>
              <a:rPr lang="en-US" sz="2200" dirty="0" err="1"/>
              <a:t>prioridades</a:t>
            </a:r>
            <a:r>
              <a:rPr lang="en-US" sz="2200" dirty="0"/>
              <a:t> </a:t>
            </a:r>
            <a:r>
              <a:rPr lang="en-US" sz="2200" dirty="0" err="1"/>
              <a:t>mudam</a:t>
            </a:r>
            <a:r>
              <a:rPr lang="en-US" sz="2200" dirty="0"/>
              <a:t>, e </a:t>
            </a:r>
            <a:r>
              <a:rPr lang="en-US" sz="2200" dirty="0" err="1"/>
              <a:t>tal</a:t>
            </a:r>
            <a:r>
              <a:rPr lang="en-US" sz="2200" dirty="0"/>
              <a:t> </a:t>
            </a:r>
            <a:r>
              <a:rPr lang="en-US" sz="2200" dirty="0" err="1"/>
              <a:t>como</a:t>
            </a:r>
            <a:r>
              <a:rPr lang="en-US" sz="2200" dirty="0"/>
              <a:t> as </a:t>
            </a:r>
            <a:r>
              <a:rPr lang="en-US" sz="2200" dirty="0" err="1"/>
              <a:t>comunidades</a:t>
            </a:r>
            <a:r>
              <a:rPr lang="en-US" sz="2200" dirty="0"/>
              <a:t>, </a:t>
            </a:r>
            <a:r>
              <a:rPr lang="en-US" sz="2200" dirty="0" err="1"/>
              <a:t>precisamos</a:t>
            </a:r>
            <a:r>
              <a:rPr lang="en-US" sz="2200" dirty="0"/>
              <a:t> de </a:t>
            </a:r>
            <a:r>
              <a:rPr lang="en-US" sz="2200" dirty="0" err="1"/>
              <a:t>nos</a:t>
            </a:r>
            <a:r>
              <a:rPr lang="en-US" sz="2200" dirty="0"/>
              <a:t> </a:t>
            </a:r>
            <a:r>
              <a:rPr lang="en-US" sz="2200" dirty="0" err="1"/>
              <a:t>adaptar</a:t>
            </a:r>
            <a:r>
              <a:rPr lang="en-US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/>
              <a:t>Ajuda</a:t>
            </a:r>
            <a:r>
              <a:rPr lang="en-US" sz="2200" dirty="0"/>
              <a:t> a </a:t>
            </a:r>
            <a:r>
              <a:rPr lang="en-US" sz="2200" dirty="0" err="1"/>
              <a:t>transformar</a:t>
            </a:r>
            <a:r>
              <a:rPr lang="en-US" sz="2200" dirty="0"/>
              <a:t> e </a:t>
            </a:r>
            <a:r>
              <a:rPr lang="en-US" sz="2200" dirty="0" err="1"/>
              <a:t>desafiar</a:t>
            </a:r>
            <a:r>
              <a:rPr lang="en-US" sz="2200" dirty="0"/>
              <a:t> as </a:t>
            </a:r>
            <a:r>
              <a:rPr lang="en-US" sz="2200" dirty="0" err="1"/>
              <a:t>atitudes</a:t>
            </a:r>
            <a:r>
              <a:rPr lang="en-US" sz="2200" dirty="0"/>
              <a:t> do </a:t>
            </a:r>
            <a:r>
              <a:rPr lang="en-US" sz="2200" dirty="0" err="1"/>
              <a:t>público</a:t>
            </a:r>
            <a:r>
              <a:rPr lang="en-US" sz="2200" dirty="0"/>
              <a:t> e a </a:t>
            </a:r>
            <a:r>
              <a:rPr lang="en-US" sz="2200" dirty="0" err="1"/>
              <a:t>influenciar</a:t>
            </a:r>
            <a:r>
              <a:rPr lang="en-US" sz="2200" dirty="0"/>
              <a:t> as </a:t>
            </a:r>
            <a:r>
              <a:rPr lang="en-US" sz="2200" dirty="0" err="1"/>
              <a:t>políticas</a:t>
            </a:r>
            <a:r>
              <a:rPr lang="en-US" sz="2200" dirty="0"/>
              <a:t> </a:t>
            </a:r>
            <a:r>
              <a:rPr lang="en-US" sz="2200" dirty="0" err="1"/>
              <a:t>públicas</a:t>
            </a:r>
            <a:r>
              <a:rPr lang="en-US" sz="2200" dirty="0"/>
              <a:t>; </a:t>
            </a:r>
            <a:r>
              <a:rPr lang="en-US" sz="2200" dirty="0" err="1"/>
              <a:t>Apoia</a:t>
            </a:r>
            <a:r>
              <a:rPr lang="en-US" sz="2200" dirty="0"/>
              <a:t> </a:t>
            </a:r>
            <a:r>
              <a:rPr lang="en-US" sz="2200" dirty="0" err="1"/>
              <a:t>projectos</a:t>
            </a:r>
            <a:r>
              <a:rPr lang="en-US" sz="2200" dirty="0"/>
              <a:t> </a:t>
            </a:r>
            <a:r>
              <a:rPr lang="en-US" sz="2200" dirty="0" err="1"/>
              <a:t>novos</a:t>
            </a:r>
            <a:r>
              <a:rPr lang="en-US" sz="2200" dirty="0"/>
              <a:t> </a:t>
            </a:r>
            <a:r>
              <a:rPr lang="en-US" sz="2200" dirty="0" err="1"/>
              <a:t>ou</a:t>
            </a:r>
            <a:r>
              <a:rPr lang="en-US" sz="2200" dirty="0"/>
              <a:t> </a:t>
            </a:r>
            <a:r>
              <a:rPr lang="en-US" sz="2200" dirty="0" err="1"/>
              <a:t>suplementares</a:t>
            </a:r>
            <a:r>
              <a:rPr lang="en-US" sz="2200" dirty="0"/>
              <a:t> que </a:t>
            </a:r>
            <a:r>
              <a:rPr lang="en-US" sz="2200" dirty="0" err="1"/>
              <a:t>possam</a:t>
            </a:r>
            <a:r>
              <a:rPr lang="en-US" sz="2200" dirty="0"/>
              <a:t> </a:t>
            </a:r>
            <a:r>
              <a:rPr lang="en-US" sz="2200" dirty="0" err="1"/>
              <a:t>necessitar</a:t>
            </a:r>
            <a:r>
              <a:rPr lang="en-US" sz="2200" dirty="0"/>
              <a:t> de </a:t>
            </a:r>
            <a:r>
              <a:rPr lang="en-US" sz="2200" dirty="0" err="1"/>
              <a:t>mais</a:t>
            </a:r>
            <a:r>
              <a:rPr lang="en-US" sz="2200" dirty="0"/>
              <a:t> </a:t>
            </a:r>
            <a:r>
              <a:rPr lang="en-US" sz="2200" dirty="0" err="1"/>
              <a:t>financiamento</a:t>
            </a:r>
            <a:r>
              <a:rPr lang="en-US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6979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Lorna Moloney Interview">
            <a:hlinkClick r:id="" action="ppaction://media"/>
            <a:extLst>
              <a:ext uri="{FF2B5EF4-FFF2-40B4-BE49-F238E27FC236}">
                <a16:creationId xmlns:a16="http://schemas.microsoft.com/office/drawing/2014/main" id="{9C1FD46E-1350-475F-996D-AF9147C859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4642" y="0"/>
            <a:ext cx="9803219" cy="5514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7F83C-51E4-47F3-AAA6-EC89F442BF2E}"/>
              </a:ext>
            </a:extLst>
          </p:cNvPr>
          <p:cNvSpPr txBox="1"/>
          <p:nvPr/>
        </p:nvSpPr>
        <p:spPr>
          <a:xfrm>
            <a:off x="242888" y="5178052"/>
            <a:ext cx="11706224" cy="1938992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Tendo </a:t>
            </a:r>
            <a:r>
              <a:rPr lang="en-US" sz="2400" dirty="0" err="1">
                <a:solidFill>
                  <a:schemeClr val="bg1"/>
                </a:solidFill>
              </a:rPr>
              <a:t>vivido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Dublin, Cork, Galway e </a:t>
            </a:r>
            <a:r>
              <a:rPr lang="en-US" sz="2400" dirty="0" err="1">
                <a:solidFill>
                  <a:schemeClr val="bg1"/>
                </a:solidFill>
              </a:rPr>
              <a:t>certas</a:t>
            </a:r>
            <a:r>
              <a:rPr lang="en-US" sz="2400" dirty="0">
                <a:solidFill>
                  <a:schemeClr val="bg1"/>
                </a:solidFill>
              </a:rPr>
              <a:t> zonas de </a:t>
            </a:r>
            <a:r>
              <a:rPr lang="en-US" sz="2400" dirty="0" err="1">
                <a:solidFill>
                  <a:schemeClr val="bg1"/>
                </a:solidFill>
              </a:rPr>
              <a:t>Inglaterra</a:t>
            </a:r>
            <a:r>
              <a:rPr lang="en-US" sz="2400" dirty="0">
                <a:solidFill>
                  <a:schemeClr val="bg1"/>
                </a:solidFill>
              </a:rPr>
              <a:t>, Lorna </a:t>
            </a:r>
            <a:r>
              <a:rPr lang="en-US" sz="2400" dirty="0" err="1">
                <a:solidFill>
                  <a:schemeClr val="bg1"/>
                </a:solidFill>
              </a:rPr>
              <a:t>diz</a:t>
            </a:r>
            <a:r>
              <a:rPr lang="en-US" sz="2400" dirty="0">
                <a:solidFill>
                  <a:schemeClr val="bg1"/>
                </a:solidFill>
              </a:rPr>
              <a:t> que a </a:t>
            </a:r>
            <a:r>
              <a:rPr lang="en-US" sz="2400" dirty="0" err="1">
                <a:solidFill>
                  <a:schemeClr val="bg1"/>
                </a:solidFill>
              </a:rPr>
              <a:t>Irlanda</a:t>
            </a:r>
            <a:r>
              <a:rPr lang="en-US" sz="2400" dirty="0">
                <a:solidFill>
                  <a:schemeClr val="bg1"/>
                </a:solidFill>
              </a:rPr>
              <a:t> rural </a:t>
            </a:r>
            <a:r>
              <a:rPr lang="en-US" sz="2400" dirty="0" err="1">
                <a:solidFill>
                  <a:schemeClr val="bg1"/>
                </a:solidFill>
              </a:rPr>
              <a:t>é</a:t>
            </a:r>
            <a:r>
              <a:rPr lang="en-US" sz="2400" dirty="0">
                <a:solidFill>
                  <a:schemeClr val="bg1"/>
                </a:solidFill>
              </a:rPr>
              <a:t> o </a:t>
            </a:r>
            <a:r>
              <a:rPr lang="en-US" sz="2400" dirty="0" err="1">
                <a:solidFill>
                  <a:schemeClr val="bg1"/>
                </a:solidFill>
              </a:rPr>
              <a:t>seu</a:t>
            </a:r>
            <a:r>
              <a:rPr lang="en-US" sz="2400" dirty="0">
                <a:solidFill>
                  <a:schemeClr val="bg1"/>
                </a:solidFill>
              </a:rPr>
              <a:t> local de </a:t>
            </a:r>
            <a:r>
              <a:rPr lang="en-US" sz="2400" dirty="0" err="1">
                <a:solidFill>
                  <a:schemeClr val="bg1"/>
                </a:solidFill>
              </a:rPr>
              <a:t>residência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preferido</a:t>
            </a:r>
            <a:r>
              <a:rPr lang="en-US" sz="2400" dirty="0">
                <a:solidFill>
                  <a:schemeClr val="bg1"/>
                </a:solidFill>
              </a:rPr>
              <a:t>. "As </a:t>
            </a:r>
            <a:r>
              <a:rPr lang="en-US" sz="2400" dirty="0" err="1">
                <a:solidFill>
                  <a:schemeClr val="bg1"/>
                </a:solidFill>
              </a:rPr>
              <a:t>minhas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raízes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ancestrais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são</a:t>
            </a:r>
            <a:r>
              <a:rPr lang="en-US" sz="2400" dirty="0">
                <a:solidFill>
                  <a:schemeClr val="bg1"/>
                </a:solidFill>
              </a:rPr>
              <a:t> do Connemara, mas </a:t>
            </a:r>
            <a:r>
              <a:rPr lang="en-US" sz="2400" dirty="0" err="1">
                <a:solidFill>
                  <a:schemeClr val="bg1"/>
                </a:solidFill>
              </a:rPr>
              <a:t>eu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cresci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Tulla</a:t>
            </a:r>
            <a:r>
              <a:rPr lang="en-US" sz="2400" dirty="0">
                <a:solidFill>
                  <a:schemeClr val="bg1"/>
                </a:solidFill>
              </a:rPr>
              <a:t>, Co Clare e agora </a:t>
            </a:r>
            <a:r>
              <a:rPr lang="en-US" sz="2400" dirty="0" err="1">
                <a:solidFill>
                  <a:schemeClr val="bg1"/>
                </a:solidFill>
              </a:rPr>
              <a:t>estou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viver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East Clare. </a:t>
            </a:r>
            <a:r>
              <a:rPr lang="en-US" sz="2400" dirty="0" err="1">
                <a:solidFill>
                  <a:schemeClr val="bg1"/>
                </a:solidFill>
              </a:rPr>
              <a:t>Gosto</a:t>
            </a:r>
            <a:r>
              <a:rPr lang="en-US" sz="2400" dirty="0">
                <a:solidFill>
                  <a:schemeClr val="bg1"/>
                </a:solidFill>
              </a:rPr>
              <a:t> da </a:t>
            </a:r>
            <a:r>
              <a:rPr lang="en-US" sz="2400" dirty="0" err="1">
                <a:solidFill>
                  <a:schemeClr val="bg1"/>
                </a:solidFill>
              </a:rPr>
              <a:t>qualidade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vida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Irlanda</a:t>
            </a:r>
            <a:r>
              <a:rPr lang="en-US" sz="2400" dirty="0">
                <a:solidFill>
                  <a:schemeClr val="bg1"/>
                </a:solidFill>
              </a:rPr>
              <a:t> rural. </a:t>
            </a:r>
            <a:r>
              <a:rPr lang="en-US" sz="2400" dirty="0" err="1">
                <a:solidFill>
                  <a:schemeClr val="bg1"/>
                </a:solidFill>
              </a:rPr>
              <a:t>Lugares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como</a:t>
            </a:r>
            <a:r>
              <a:rPr lang="en-US" sz="2400" dirty="0">
                <a:solidFill>
                  <a:schemeClr val="bg1"/>
                </a:solidFill>
              </a:rPr>
              <a:t> o DIGICLARE </a:t>
            </a:r>
            <a:r>
              <a:rPr lang="en-US" sz="2400" dirty="0" err="1">
                <a:solidFill>
                  <a:schemeClr val="bg1"/>
                </a:solidFill>
              </a:rPr>
              <a:t>Feakle</a:t>
            </a:r>
            <a:r>
              <a:rPr lang="en-US" sz="2400" dirty="0">
                <a:solidFill>
                  <a:schemeClr val="bg1"/>
                </a:solidFill>
              </a:rPr>
              <a:t> Digital Hub </a:t>
            </a:r>
            <a:r>
              <a:rPr lang="en-US" sz="2400" dirty="0" err="1">
                <a:solidFill>
                  <a:schemeClr val="bg1"/>
                </a:solidFill>
              </a:rPr>
              <a:t>tornaram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mais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fácil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escolha</a:t>
            </a:r>
            <a:r>
              <a:rPr lang="en-US" sz="2400" dirty="0">
                <a:solidFill>
                  <a:schemeClr val="bg1"/>
                </a:solidFill>
              </a:rPr>
              <a:t> da </a:t>
            </a:r>
            <a:r>
              <a:rPr lang="en-US" sz="2400" dirty="0" err="1">
                <a:solidFill>
                  <a:schemeClr val="bg1"/>
                </a:solidFill>
              </a:rPr>
              <a:t>Irlanda</a:t>
            </a:r>
            <a:r>
              <a:rPr lang="en-US" sz="2400" dirty="0">
                <a:solidFill>
                  <a:schemeClr val="bg1"/>
                </a:solidFill>
              </a:rPr>
              <a:t> rural".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4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06423" y="532350"/>
            <a:ext cx="9670782" cy="1402232"/>
          </a:xfrm>
        </p:spPr>
        <p:txBody>
          <a:bodyPr>
            <a:normAutofit/>
          </a:bodyPr>
          <a:lstStyle/>
          <a:p>
            <a:pPr fontAlgn="base"/>
            <a:r>
              <a:rPr lang="en-IE" dirty="0" err="1">
                <a:latin typeface="-apple-system"/>
              </a:rPr>
              <a:t>Diversidade</a:t>
            </a:r>
            <a:r>
              <a:rPr lang="en-IE" dirty="0">
                <a:latin typeface="-apple-system"/>
              </a:rPr>
              <a:t>, </a:t>
            </a:r>
            <a:r>
              <a:rPr lang="en-IE" dirty="0" err="1">
                <a:latin typeface="-apple-system"/>
              </a:rPr>
              <a:t>Inclusão</a:t>
            </a:r>
            <a:r>
              <a:rPr lang="en-IE" dirty="0">
                <a:latin typeface="-apple-system"/>
              </a:rPr>
              <a:t> e </a:t>
            </a:r>
            <a:r>
              <a:rPr lang="en-IE" dirty="0" err="1">
                <a:latin typeface="-apple-system"/>
              </a:rPr>
              <a:t>Pertença</a:t>
            </a:r>
            <a:endParaRPr lang="en-IE" i="0" dirty="0">
              <a:effectLst/>
              <a:latin typeface="-apple-system"/>
            </a:endParaRPr>
          </a:p>
        </p:txBody>
      </p:sp>
      <p:pic>
        <p:nvPicPr>
          <p:cNvPr id="5" name="Picture 4" descr="A group of multi colored wooden stick figures">
            <a:extLst>
              <a:ext uri="{FF2B5EF4-FFF2-40B4-BE49-F238E27FC236}">
                <a16:creationId xmlns:a16="http://schemas.microsoft.com/office/drawing/2014/main" id="{8B145E69-0A78-46F0-89EA-88D9513C1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6" y="1451187"/>
            <a:ext cx="5333101" cy="3697755"/>
          </a:xfrm>
          <a:prstGeom prst="rect">
            <a:avLst/>
          </a:prstGeom>
        </p:spPr>
      </p:pic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F8685E07-8BC3-4826-8120-620F1DBEC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9265657"/>
              </p:ext>
            </p:extLst>
          </p:nvPr>
        </p:nvGraphicFramePr>
        <p:xfrm>
          <a:off x="1304943" y="2359294"/>
          <a:ext cx="5167109" cy="3631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3739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CBFF6-B69A-41C7-B081-9B41DD12D6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317" y="1929509"/>
            <a:ext cx="6931495" cy="3947440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en-IE" dirty="0"/>
              <a:t>Desenvolver </a:t>
            </a:r>
            <a:r>
              <a:rPr lang="en-IE" dirty="0" err="1"/>
              <a:t>Parcerias</a:t>
            </a:r>
            <a:r>
              <a:rPr lang="en-IE" dirty="0"/>
              <a:t> entre </a:t>
            </a:r>
            <a:r>
              <a:rPr lang="en-IE" dirty="0" err="1"/>
              <a:t>Jovens</a:t>
            </a:r>
            <a:r>
              <a:rPr lang="en-IE" dirty="0"/>
              <a:t> e </a:t>
            </a:r>
            <a:r>
              <a:rPr lang="en-IE" dirty="0" err="1"/>
              <a:t>Adultos</a:t>
            </a:r>
            <a:r>
              <a:rPr lang="en-IE" dirty="0"/>
              <a:t> - </a:t>
            </a:r>
            <a:r>
              <a:rPr lang="en-IE" dirty="0" err="1"/>
              <a:t>Atividade</a:t>
            </a:r>
            <a:r>
              <a:rPr lang="en-IE" dirty="0"/>
              <a:t> de Brainstorm</a:t>
            </a:r>
          </a:p>
          <a:p>
            <a:pPr marL="457200" indent="-457200" algn="l">
              <a:buAutoNum type="arabicPeriod"/>
            </a:pPr>
            <a:r>
              <a:rPr lang="en-IE" dirty="0" err="1"/>
              <a:t>Infografia</a:t>
            </a:r>
            <a:r>
              <a:rPr lang="en-IE" dirty="0"/>
              <a:t> no Canva</a:t>
            </a:r>
          </a:p>
        </p:txBody>
      </p:sp>
      <p:pic>
        <p:nvPicPr>
          <p:cNvPr id="6" name="Picture Placeholder 5" descr="Boy in park holding magnifying glass to eye with friends">
            <a:extLst>
              <a:ext uri="{FF2B5EF4-FFF2-40B4-BE49-F238E27FC236}">
                <a16:creationId xmlns:a16="http://schemas.microsoft.com/office/drawing/2014/main" id="{9DC248D5-8F24-4EAF-9B41-1BA1CB4BF6A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1FD6A2-A92E-420C-A938-E9A6F0530F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172077"/>
            <a:ext cx="5644055" cy="981359"/>
          </a:xfrm>
        </p:spPr>
        <p:txBody>
          <a:bodyPr>
            <a:normAutofit/>
          </a:bodyPr>
          <a:lstStyle/>
          <a:p>
            <a:r>
              <a:rPr lang="en-IE" sz="4800" dirty="0"/>
              <a:t>Pack de </a:t>
            </a:r>
            <a:r>
              <a:rPr lang="en-IE" sz="4800" dirty="0" err="1"/>
              <a:t>Ação-Chave</a:t>
            </a:r>
            <a:r>
              <a:rPr lang="en-IE" sz="4800" dirty="0"/>
              <a:t>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5CB65-9D59-4C5B-B322-DAF3A329919B}"/>
              </a:ext>
            </a:extLst>
          </p:cNvPr>
          <p:cNvSpPr txBox="1"/>
          <p:nvPr/>
        </p:nvSpPr>
        <p:spPr>
          <a:xfrm>
            <a:off x="301317" y="166068"/>
            <a:ext cx="5564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3200" b="1" dirty="0" err="1">
                <a:solidFill>
                  <a:schemeClr val="bg1"/>
                </a:solidFill>
              </a:rPr>
              <a:t>Suster</a:t>
            </a:r>
            <a:r>
              <a:rPr lang="en-IE" sz="3200" b="1" dirty="0">
                <a:solidFill>
                  <a:schemeClr val="bg1"/>
                </a:solidFill>
              </a:rPr>
              <a:t> o </a:t>
            </a:r>
            <a:r>
              <a:rPr lang="en-IE" sz="3200" b="1" dirty="0" err="1">
                <a:solidFill>
                  <a:schemeClr val="bg1"/>
                </a:solidFill>
              </a:rPr>
              <a:t>Sucesso</a:t>
            </a:r>
            <a:r>
              <a:rPr lang="en-IE" sz="3200" b="1" dirty="0">
                <a:solidFill>
                  <a:schemeClr val="bg1"/>
                </a:solidFill>
              </a:rPr>
              <a:t> e </a:t>
            </a:r>
            <a:r>
              <a:rPr lang="en-IE" sz="3200" b="1" dirty="0" err="1">
                <a:solidFill>
                  <a:schemeClr val="bg1"/>
                </a:solidFill>
              </a:rPr>
              <a:t>Planear</a:t>
            </a:r>
            <a:r>
              <a:rPr lang="en-IE" sz="3200" b="1" dirty="0">
                <a:solidFill>
                  <a:schemeClr val="bg1"/>
                </a:solidFill>
              </a:rPr>
              <a:t> o </a:t>
            </a:r>
            <a:r>
              <a:rPr lang="en-IE" sz="3200" b="1" dirty="0" err="1">
                <a:solidFill>
                  <a:schemeClr val="bg1"/>
                </a:solidFill>
              </a:rPr>
              <a:t>Futuro</a:t>
            </a:r>
            <a:r>
              <a:rPr lang="en-IE" sz="3200" b="1" dirty="0">
                <a:solidFill>
                  <a:schemeClr val="bg1"/>
                </a:solidFill>
              </a:rPr>
              <a:t> </a:t>
            </a:r>
            <a:r>
              <a:rPr lang="en-IE" sz="3200" dirty="0">
                <a:solidFill>
                  <a:schemeClr val="bg1"/>
                </a:solidFill>
              </a:rPr>
              <a:t>– </a:t>
            </a:r>
            <a:r>
              <a:rPr lang="en-IE" sz="3200" dirty="0" err="1">
                <a:solidFill>
                  <a:schemeClr val="bg1"/>
                </a:solidFill>
              </a:rPr>
              <a:t>exercícios</a:t>
            </a:r>
            <a:r>
              <a:rPr lang="en-IE" sz="3200" dirty="0">
                <a:solidFill>
                  <a:schemeClr val="bg1"/>
                </a:solidFill>
              </a:rPr>
              <a:t> e </a:t>
            </a:r>
            <a:r>
              <a:rPr lang="en-IE" sz="3200" dirty="0" err="1">
                <a:solidFill>
                  <a:schemeClr val="bg1"/>
                </a:solidFill>
              </a:rPr>
              <a:t>modelos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úteis</a:t>
            </a:r>
            <a:endParaRPr lang="en-IE" sz="3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D8A85-2728-462A-8882-3A82C2936D4F}"/>
              </a:ext>
            </a:extLst>
          </p:cNvPr>
          <p:cNvSpPr txBox="1"/>
          <p:nvPr/>
        </p:nvSpPr>
        <p:spPr>
          <a:xfrm>
            <a:off x="529280" y="6186963"/>
            <a:ext cx="873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</a:rPr>
              <a:t>Estes </a:t>
            </a:r>
            <a:r>
              <a:rPr lang="en-IE" dirty="0" err="1">
                <a:solidFill>
                  <a:schemeClr val="bg1"/>
                </a:solidFill>
              </a:rPr>
              <a:t>exercícios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ajudá</a:t>
            </a:r>
            <a:r>
              <a:rPr lang="en-IE" dirty="0">
                <a:solidFill>
                  <a:schemeClr val="bg1"/>
                </a:solidFill>
              </a:rPr>
              <a:t>-lo-</a:t>
            </a:r>
            <a:r>
              <a:rPr lang="en-IE" dirty="0" err="1">
                <a:solidFill>
                  <a:schemeClr val="bg1"/>
                </a:solidFill>
              </a:rPr>
              <a:t>ão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aproveitar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ímpeto</a:t>
            </a:r>
            <a:r>
              <a:rPr lang="en-IE" dirty="0">
                <a:solidFill>
                  <a:schemeClr val="bg1"/>
                </a:solidFill>
              </a:rPr>
              <a:t> e o </a:t>
            </a:r>
            <a:r>
              <a:rPr lang="en-IE" dirty="0" err="1">
                <a:solidFill>
                  <a:schemeClr val="bg1"/>
                </a:solidFill>
              </a:rPr>
              <a:t>sucesso</a:t>
            </a:r>
            <a:r>
              <a:rPr lang="en-IE" dirty="0">
                <a:solidFill>
                  <a:schemeClr val="bg1"/>
                </a:solidFill>
              </a:rPr>
              <a:t> que </a:t>
            </a:r>
            <a:r>
              <a:rPr lang="en-IE" dirty="0" err="1">
                <a:solidFill>
                  <a:schemeClr val="bg1"/>
                </a:solidFill>
              </a:rPr>
              <a:t>alcançou</a:t>
            </a:r>
            <a:r>
              <a:rPr lang="en-IE" dirty="0">
                <a:solidFill>
                  <a:schemeClr val="bg1"/>
                </a:solidFill>
              </a:rPr>
              <a:t> e a </a:t>
            </a:r>
            <a:r>
              <a:rPr lang="en-IE" dirty="0" err="1">
                <a:solidFill>
                  <a:schemeClr val="bg1"/>
                </a:solidFill>
              </a:rPr>
              <a:t>planear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futuro</a:t>
            </a:r>
            <a:r>
              <a:rPr lang="en-IE" dirty="0">
                <a:solidFill>
                  <a:schemeClr val="bg1"/>
                </a:solidFill>
              </a:rPr>
              <a:t> da </a:t>
            </a:r>
            <a:r>
              <a:rPr lang="en-IE" dirty="0" err="1">
                <a:solidFill>
                  <a:schemeClr val="bg1"/>
                </a:solidFill>
              </a:rPr>
              <a:t>sua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comunidade</a:t>
            </a:r>
            <a:r>
              <a:rPr lang="en-IE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41595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C0F12-CB5A-405E-86B2-7D104E781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4" y="67132"/>
            <a:ext cx="8477251" cy="880649"/>
          </a:xfrm>
          <a:solidFill>
            <a:srgbClr val="BA0A94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1. Desenvolver </a:t>
            </a:r>
            <a:r>
              <a:rPr lang="en-IE" dirty="0" err="1">
                <a:solidFill>
                  <a:schemeClr val="bg1"/>
                </a:solidFill>
              </a:rPr>
              <a:t>Parcerias</a:t>
            </a:r>
            <a:r>
              <a:rPr lang="en-IE" dirty="0">
                <a:solidFill>
                  <a:schemeClr val="bg1"/>
                </a:solidFill>
              </a:rPr>
              <a:t> entre </a:t>
            </a:r>
            <a:r>
              <a:rPr lang="en-IE" dirty="0" err="1">
                <a:solidFill>
                  <a:schemeClr val="bg1"/>
                </a:solidFill>
              </a:rPr>
              <a:t>Jovens</a:t>
            </a:r>
            <a:r>
              <a:rPr lang="en-IE" dirty="0">
                <a:solidFill>
                  <a:schemeClr val="bg1"/>
                </a:solidFill>
              </a:rPr>
              <a:t> e </a:t>
            </a:r>
            <a:r>
              <a:rPr lang="en-IE" dirty="0" err="1">
                <a:solidFill>
                  <a:schemeClr val="bg1"/>
                </a:solidFill>
              </a:rPr>
              <a:t>Adultos</a:t>
            </a:r>
            <a:r>
              <a:rPr lang="en-IE" dirty="0">
                <a:solidFill>
                  <a:schemeClr val="bg1"/>
                </a:solidFill>
              </a:rPr>
              <a:t> - </a:t>
            </a:r>
            <a:r>
              <a:rPr lang="en-IE" dirty="0" err="1">
                <a:solidFill>
                  <a:schemeClr val="bg1"/>
                </a:solidFill>
              </a:rPr>
              <a:t>Atividade</a:t>
            </a:r>
            <a:r>
              <a:rPr lang="en-IE" dirty="0">
                <a:solidFill>
                  <a:schemeClr val="bg1"/>
                </a:solidFill>
              </a:rPr>
              <a:t> de Brainstorm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2D5A0-2126-48A5-81E5-6348D8671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74" y="2509222"/>
            <a:ext cx="7029451" cy="3975101"/>
          </a:xfrm>
        </p:spPr>
        <p:txBody>
          <a:bodyPr/>
          <a:lstStyle/>
          <a:p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adultos</a:t>
            </a:r>
            <a:r>
              <a:rPr lang="en-IE" sz="2200" dirty="0"/>
              <a:t> </a:t>
            </a:r>
            <a:r>
              <a:rPr lang="en-IE" sz="2200" dirty="0" err="1"/>
              <a:t>são</a:t>
            </a:r>
            <a:r>
              <a:rPr lang="en-IE" sz="2200" dirty="0"/>
              <a:t> </a:t>
            </a:r>
            <a:r>
              <a:rPr lang="en-IE" sz="2200" dirty="0" err="1"/>
              <a:t>normalmente</a:t>
            </a:r>
            <a:r>
              <a:rPr lang="en-IE" sz="2200" dirty="0"/>
              <a:t> </a:t>
            </a:r>
            <a:r>
              <a:rPr lang="en-IE" sz="2200" dirty="0" err="1"/>
              <a:t>bastante</a:t>
            </a:r>
            <a:r>
              <a:rPr lang="en-IE" sz="2200" dirty="0"/>
              <a:t> </a:t>
            </a:r>
            <a:r>
              <a:rPr lang="en-IE" sz="2200" dirty="0" err="1"/>
              <a:t>sinceros</a:t>
            </a:r>
            <a:r>
              <a:rPr lang="en-IE" sz="2200" dirty="0"/>
              <a:t> </a:t>
            </a:r>
            <a:r>
              <a:rPr lang="en-IE" sz="2200" dirty="0" err="1"/>
              <a:t>nas</a:t>
            </a:r>
            <a:r>
              <a:rPr lang="en-IE" sz="2200" dirty="0"/>
              <a:t> </a:t>
            </a:r>
            <a:r>
              <a:rPr lang="en-IE" sz="2200" dirty="0" err="1"/>
              <a:t>suas</a:t>
            </a:r>
            <a:r>
              <a:rPr lang="en-IE" sz="2200" dirty="0"/>
              <a:t> </a:t>
            </a:r>
            <a:r>
              <a:rPr lang="en-IE" sz="2200" dirty="0" err="1"/>
              <a:t>avaliações</a:t>
            </a:r>
            <a:r>
              <a:rPr lang="en-IE" sz="2200" dirty="0"/>
              <a:t>, </a:t>
            </a:r>
            <a:r>
              <a:rPr lang="en-IE" sz="2200" dirty="0" err="1"/>
              <a:t>afirmando</a:t>
            </a:r>
            <a:r>
              <a:rPr lang="en-IE" sz="2200" dirty="0"/>
              <a:t> que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jovens</a:t>
            </a:r>
            <a:r>
              <a:rPr lang="en-IE" sz="2200" dirty="0"/>
              <a:t> </a:t>
            </a:r>
            <a:r>
              <a:rPr lang="en-IE" sz="2200" dirty="0" err="1"/>
              <a:t>são</a:t>
            </a:r>
            <a:r>
              <a:rPr lang="en-IE" sz="2200" dirty="0"/>
              <a:t> "</a:t>
            </a:r>
            <a:r>
              <a:rPr lang="en-IE" sz="2200" dirty="0" err="1"/>
              <a:t>demasiado</a:t>
            </a:r>
            <a:r>
              <a:rPr lang="en-IE" sz="2200" dirty="0"/>
              <a:t> </a:t>
            </a:r>
            <a:r>
              <a:rPr lang="en-IE" sz="2200" dirty="0" err="1"/>
              <a:t>empenhados</a:t>
            </a:r>
            <a:r>
              <a:rPr lang="en-IE" sz="2200" dirty="0"/>
              <a:t>" e " </a:t>
            </a:r>
            <a:r>
              <a:rPr lang="en-IE" sz="2200" dirty="0" err="1"/>
              <a:t>impraticáveis</a:t>
            </a:r>
            <a:r>
              <a:rPr lang="en-IE" sz="2200" dirty="0"/>
              <a:t>". Da </a:t>
            </a:r>
            <a:r>
              <a:rPr lang="en-IE" sz="2200" dirty="0" err="1"/>
              <a:t>mesma</a:t>
            </a:r>
            <a:r>
              <a:rPr lang="en-IE" sz="2200" dirty="0"/>
              <a:t> forma,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jovens</a:t>
            </a:r>
            <a:r>
              <a:rPr lang="en-IE" sz="2200" dirty="0"/>
              <a:t> </a:t>
            </a:r>
            <a:r>
              <a:rPr lang="en-IE" sz="2200" dirty="0" err="1"/>
              <a:t>dirão</a:t>
            </a:r>
            <a:r>
              <a:rPr lang="en-IE" sz="2200" dirty="0"/>
              <a:t> </a:t>
            </a:r>
            <a:r>
              <a:rPr lang="en-IE" sz="2200" dirty="0" err="1"/>
              <a:t>frequentemente</a:t>
            </a:r>
            <a:r>
              <a:rPr lang="en-IE" sz="2200" dirty="0"/>
              <a:t> que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adultos</a:t>
            </a:r>
            <a:r>
              <a:rPr lang="en-IE" sz="2200" dirty="0"/>
              <a:t> </a:t>
            </a:r>
            <a:r>
              <a:rPr lang="en-IE" sz="2200" dirty="0" err="1"/>
              <a:t>são</a:t>
            </a:r>
            <a:r>
              <a:rPr lang="en-IE" sz="2200" dirty="0"/>
              <a:t> "</a:t>
            </a:r>
            <a:r>
              <a:rPr lang="en-IE" sz="2200" dirty="0" err="1"/>
              <a:t>demasiado</a:t>
            </a:r>
            <a:r>
              <a:rPr lang="en-IE" sz="2200" dirty="0"/>
              <a:t> </a:t>
            </a:r>
            <a:r>
              <a:rPr lang="en-IE" sz="2200" dirty="0" err="1"/>
              <a:t>rígidos</a:t>
            </a:r>
            <a:r>
              <a:rPr lang="en-IE" sz="2200" dirty="0"/>
              <a:t>" e "</a:t>
            </a:r>
            <a:r>
              <a:rPr lang="en-IE" sz="2200" dirty="0" err="1"/>
              <a:t>antiquados</a:t>
            </a:r>
            <a:r>
              <a:rPr lang="en-IE" sz="2200" dirty="0"/>
              <a:t>". </a:t>
            </a:r>
            <a:r>
              <a:rPr lang="en-IE" sz="2200" dirty="0" err="1"/>
              <a:t>Contudo</a:t>
            </a:r>
            <a:r>
              <a:rPr lang="en-IE" sz="2200" dirty="0"/>
              <a:t>,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adultos</a:t>
            </a:r>
            <a:r>
              <a:rPr lang="en-IE" sz="2200" dirty="0"/>
              <a:t> </a:t>
            </a:r>
            <a:r>
              <a:rPr lang="en-IE" sz="2200" dirty="0" err="1"/>
              <a:t>são</a:t>
            </a:r>
            <a:r>
              <a:rPr lang="en-IE" sz="2200" dirty="0"/>
              <a:t> </a:t>
            </a:r>
            <a:r>
              <a:rPr lang="en-IE" sz="2200" dirty="0" err="1"/>
              <a:t>também</a:t>
            </a:r>
            <a:r>
              <a:rPr lang="en-IE" sz="2200" dirty="0"/>
              <a:t> </a:t>
            </a:r>
            <a:r>
              <a:rPr lang="en-IE" sz="2200" dirty="0" err="1"/>
              <a:t>propensos</a:t>
            </a:r>
            <a:r>
              <a:rPr lang="en-IE" sz="2200" dirty="0"/>
              <a:t> a </a:t>
            </a:r>
            <a:r>
              <a:rPr lang="en-IE" sz="2200" dirty="0" err="1"/>
              <a:t>comentar</a:t>
            </a:r>
            <a:r>
              <a:rPr lang="en-IE" sz="2200" dirty="0"/>
              <a:t> a </a:t>
            </a:r>
            <a:r>
              <a:rPr lang="en-IE" sz="2200" dirty="0" err="1"/>
              <a:t>criatividade</a:t>
            </a:r>
            <a:r>
              <a:rPr lang="en-IE" sz="2200" dirty="0"/>
              <a:t> e o </a:t>
            </a:r>
            <a:r>
              <a:rPr lang="en-IE" sz="2200" dirty="0" err="1"/>
              <a:t>entusiasmo</a:t>
            </a:r>
            <a:r>
              <a:rPr lang="en-IE" sz="2200" dirty="0"/>
              <a:t> dos </a:t>
            </a:r>
            <a:r>
              <a:rPr lang="en-IE" sz="2200" dirty="0" err="1"/>
              <a:t>jovens</a:t>
            </a:r>
            <a:r>
              <a:rPr lang="en-IE" sz="2200" dirty="0"/>
              <a:t>, </a:t>
            </a:r>
            <a:r>
              <a:rPr lang="en-IE" sz="2200" dirty="0" err="1"/>
              <a:t>enquanto</a:t>
            </a:r>
            <a:r>
              <a:rPr lang="en-IE" sz="2200" dirty="0"/>
              <a:t>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jovens</a:t>
            </a:r>
            <a:r>
              <a:rPr lang="en-IE" sz="2200" dirty="0"/>
              <a:t> </a:t>
            </a:r>
            <a:r>
              <a:rPr lang="en-IE" sz="2200" dirty="0" err="1"/>
              <a:t>reconhecerão</a:t>
            </a:r>
            <a:r>
              <a:rPr lang="en-IE" sz="2200" dirty="0"/>
              <a:t>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adultos</a:t>
            </a:r>
            <a:r>
              <a:rPr lang="en-IE" sz="2200" dirty="0"/>
              <a:t> pela </a:t>
            </a:r>
            <a:r>
              <a:rPr lang="en-IE" sz="2200" dirty="0" err="1"/>
              <a:t>sua</a:t>
            </a:r>
            <a:r>
              <a:rPr lang="en-IE" sz="2200" dirty="0"/>
              <a:t> </a:t>
            </a:r>
            <a:r>
              <a:rPr lang="en-IE" sz="2200" dirty="0" err="1"/>
              <a:t>sabedoria</a:t>
            </a:r>
            <a:r>
              <a:rPr lang="en-IE" sz="2200" dirty="0"/>
              <a:t> e </a:t>
            </a:r>
            <a:r>
              <a:rPr lang="en-IE" sz="2200" dirty="0" err="1"/>
              <a:t>experiência</a:t>
            </a:r>
            <a:r>
              <a:rPr lang="en-IE" sz="2200" dirty="0"/>
              <a:t>. </a:t>
            </a:r>
          </a:p>
          <a:p>
            <a:r>
              <a:rPr lang="en-IE" sz="2200" dirty="0"/>
              <a:t>Este </a:t>
            </a:r>
            <a:r>
              <a:rPr lang="en-IE" sz="2200" dirty="0" err="1"/>
              <a:t>é</a:t>
            </a:r>
            <a:r>
              <a:rPr lang="en-IE" sz="2200" dirty="0"/>
              <a:t> um </a:t>
            </a:r>
            <a:r>
              <a:rPr lang="en-IE" sz="2200" dirty="0" err="1"/>
              <a:t>bom</a:t>
            </a:r>
            <a:r>
              <a:rPr lang="en-IE" sz="2200" dirty="0"/>
              <a:t> </a:t>
            </a:r>
            <a:r>
              <a:rPr lang="en-IE" sz="2200" dirty="0" err="1"/>
              <a:t>exercício</a:t>
            </a:r>
            <a:r>
              <a:rPr lang="en-IE" sz="2200" dirty="0"/>
              <a:t> para </a:t>
            </a:r>
            <a:r>
              <a:rPr lang="en-IE" sz="2200" dirty="0" err="1"/>
              <a:t>iniciar</a:t>
            </a:r>
            <a:r>
              <a:rPr lang="en-IE" sz="2200" dirty="0"/>
              <a:t> </a:t>
            </a:r>
            <a:r>
              <a:rPr lang="en-IE" sz="2200" dirty="0" err="1"/>
              <a:t>uma</a:t>
            </a:r>
            <a:r>
              <a:rPr lang="en-IE" sz="2200" dirty="0"/>
              <a:t> </a:t>
            </a:r>
            <a:r>
              <a:rPr lang="en-IE" sz="2200" dirty="0" err="1"/>
              <a:t>discussão</a:t>
            </a:r>
            <a:r>
              <a:rPr lang="en-IE" sz="2200" dirty="0"/>
              <a:t> e </a:t>
            </a:r>
            <a:r>
              <a:rPr lang="en-IE" sz="2200" dirty="0" err="1"/>
              <a:t>quebrar</a:t>
            </a:r>
            <a:r>
              <a:rPr lang="en-IE" sz="2200" dirty="0"/>
              <a:t> as </a:t>
            </a:r>
            <a:r>
              <a:rPr lang="en-IE" sz="2200" dirty="0" err="1"/>
              <a:t>barreiras</a:t>
            </a:r>
            <a:r>
              <a:rPr lang="en-IE" sz="2200" dirty="0"/>
              <a:t> e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diferentes</a:t>
            </a:r>
            <a:r>
              <a:rPr lang="en-IE" sz="2200" dirty="0"/>
              <a:t> </a:t>
            </a:r>
            <a:r>
              <a:rPr lang="en-IE" sz="2200" dirty="0" err="1"/>
              <a:t>pontos</a:t>
            </a:r>
            <a:r>
              <a:rPr lang="en-IE" sz="2200" dirty="0"/>
              <a:t> de vista entre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diferentes</a:t>
            </a:r>
            <a:r>
              <a:rPr lang="en-IE" sz="2200" dirty="0"/>
              <a:t> </a:t>
            </a:r>
            <a:r>
              <a:rPr lang="en-IE" sz="2200" dirty="0" err="1"/>
              <a:t>grupos</a:t>
            </a:r>
            <a:r>
              <a:rPr lang="en-IE" sz="2200" dirty="0"/>
              <a:t> </a:t>
            </a:r>
            <a:r>
              <a:rPr lang="en-IE" sz="2200" dirty="0" err="1"/>
              <a:t>etários</a:t>
            </a:r>
            <a:r>
              <a:rPr lang="en-IE" sz="2200" dirty="0"/>
              <a:t>. </a:t>
            </a:r>
          </a:p>
          <a:p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930A4-0F8B-4873-910F-EB064A9DBE23}"/>
              </a:ext>
            </a:extLst>
          </p:cNvPr>
          <p:cNvSpPr txBox="1"/>
          <p:nvPr/>
        </p:nvSpPr>
        <p:spPr>
          <a:xfrm>
            <a:off x="447674" y="1198676"/>
            <a:ext cx="11601451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O </a:t>
            </a:r>
            <a:r>
              <a:rPr lang="en-IE" sz="2400" dirty="0" err="1">
                <a:solidFill>
                  <a:schemeClr val="bg1"/>
                </a:solidFill>
              </a:rPr>
              <a:t>intuito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desta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atividade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é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convidar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jovens</a:t>
            </a:r>
            <a:r>
              <a:rPr lang="en-IE" sz="2400" dirty="0">
                <a:solidFill>
                  <a:schemeClr val="bg1"/>
                </a:solidFill>
              </a:rPr>
              <a:t> e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adultos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refletir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sobre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benefícios</a:t>
            </a:r>
            <a:r>
              <a:rPr lang="en-IE" sz="2400" dirty="0">
                <a:solidFill>
                  <a:schemeClr val="bg1"/>
                </a:solidFill>
              </a:rPr>
              <a:t> e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desafios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trabalhar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em</a:t>
            </a:r>
            <a:r>
              <a:rPr lang="en-IE" sz="2400" dirty="0">
                <a:solidFill>
                  <a:schemeClr val="bg1"/>
                </a:solidFill>
              </a:rPr>
              <a:t> conjunto. </a:t>
            </a:r>
            <a:r>
              <a:rPr lang="en-IE" sz="2400" dirty="0" err="1">
                <a:solidFill>
                  <a:schemeClr val="bg1"/>
                </a:solidFill>
              </a:rPr>
              <a:t>Cada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grupo</a:t>
            </a:r>
            <a:r>
              <a:rPr lang="en-IE" sz="2400" dirty="0">
                <a:solidFill>
                  <a:schemeClr val="bg1"/>
                </a:solidFill>
              </a:rPr>
              <a:t> (</a:t>
            </a:r>
            <a:r>
              <a:rPr lang="en-IE" sz="2400" dirty="0" err="1">
                <a:solidFill>
                  <a:schemeClr val="bg1"/>
                </a:solidFill>
              </a:rPr>
              <a:t>jovens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adultos</a:t>
            </a:r>
            <a:r>
              <a:rPr lang="en-IE" sz="2400" dirty="0">
                <a:solidFill>
                  <a:schemeClr val="bg1"/>
                </a:solidFill>
              </a:rPr>
              <a:t>) </a:t>
            </a:r>
            <a:r>
              <a:rPr lang="en-IE" sz="2400" dirty="0" err="1">
                <a:solidFill>
                  <a:schemeClr val="bg1"/>
                </a:solidFill>
              </a:rPr>
              <a:t>revezam</a:t>
            </a:r>
            <a:r>
              <a:rPr lang="en-IE" sz="2400" dirty="0">
                <a:solidFill>
                  <a:schemeClr val="bg1"/>
                </a:solidFill>
              </a:rPr>
              <a:t>-se para </a:t>
            </a:r>
            <a:r>
              <a:rPr lang="en-IE" sz="2400" dirty="0" err="1">
                <a:solidFill>
                  <a:schemeClr val="bg1"/>
                </a:solidFill>
              </a:rPr>
              <a:t>partilhar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seus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pensamentos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colocando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benefícios</a:t>
            </a:r>
            <a:r>
              <a:rPr lang="en-IE" sz="2400" dirty="0">
                <a:solidFill>
                  <a:schemeClr val="bg1"/>
                </a:solidFill>
              </a:rPr>
              <a:t> e </a:t>
            </a:r>
            <a:r>
              <a:rPr lang="en-IE" sz="2400" dirty="0" err="1">
                <a:solidFill>
                  <a:schemeClr val="bg1"/>
                </a:solidFill>
              </a:rPr>
              <a:t>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desafios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afixados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na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parede</a:t>
            </a:r>
            <a:r>
              <a:rPr lang="en-IE" sz="24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9" name="Picture 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DE89E24-AFA5-49F2-A63A-326223A84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4019" y="2731629"/>
            <a:ext cx="4238414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843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1D3168F-7863-4CB6-A532-1D9876DA42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7164C-A0CA-4057-B6EA-EEF6D49B5F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6482" y="2087287"/>
            <a:ext cx="6361734" cy="3642009"/>
          </a:xfrm>
        </p:spPr>
        <p:txBody>
          <a:bodyPr/>
          <a:lstStyle/>
          <a:p>
            <a:r>
              <a:rPr lang="en-US" sz="2400" dirty="0"/>
              <a:t>O </a:t>
            </a:r>
            <a:r>
              <a:rPr lang="en-US" sz="2400" dirty="0" err="1"/>
              <a:t>criador</a:t>
            </a:r>
            <a:r>
              <a:rPr lang="en-US" sz="2400" dirty="0"/>
              <a:t> de </a:t>
            </a:r>
            <a:r>
              <a:rPr lang="en-US" sz="2400" dirty="0" err="1"/>
              <a:t>infografia</a:t>
            </a:r>
            <a:r>
              <a:rPr lang="en-US" sz="2400" dirty="0"/>
              <a:t> do Canva </a:t>
            </a:r>
            <a:r>
              <a:rPr lang="en-US" sz="2400" dirty="0" err="1"/>
              <a:t>é</a:t>
            </a:r>
            <a:r>
              <a:rPr lang="en-US" sz="2400" dirty="0"/>
              <a:t> a </a:t>
            </a:r>
            <a:r>
              <a:rPr lang="en-US" sz="2400" dirty="0" err="1"/>
              <a:t>arma</a:t>
            </a:r>
            <a:r>
              <a:rPr lang="en-US" sz="2400" dirty="0"/>
              <a:t> secreta do </a:t>
            </a:r>
            <a:r>
              <a:rPr lang="en-US" sz="2400" dirty="0" err="1"/>
              <a:t>não</a:t>
            </a:r>
            <a:r>
              <a:rPr lang="en-US" sz="2400" dirty="0"/>
              <a:t>-designer. </a:t>
            </a:r>
          </a:p>
          <a:p>
            <a:r>
              <a:rPr lang="en-US" sz="2400" dirty="0"/>
              <a:t>O Canva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plataforma</a:t>
            </a:r>
            <a:r>
              <a:rPr lang="en-US" sz="2400" dirty="0"/>
              <a:t> de design </a:t>
            </a:r>
            <a:r>
              <a:rPr lang="en-US" sz="2400" dirty="0" err="1"/>
              <a:t>gráfico</a:t>
            </a:r>
            <a:r>
              <a:rPr lang="en-US" sz="2400" dirty="0"/>
              <a:t> que </a:t>
            </a:r>
            <a:r>
              <a:rPr lang="en-US" sz="2400" dirty="0" err="1"/>
              <a:t>pode</a:t>
            </a:r>
            <a:r>
              <a:rPr lang="en-US" sz="2400" dirty="0"/>
              <a:t> </a:t>
            </a:r>
            <a:r>
              <a:rPr lang="en-US" sz="2400" dirty="0" err="1"/>
              <a:t>utilizar</a:t>
            </a:r>
            <a:r>
              <a:rPr lang="en-US" sz="2400" dirty="0"/>
              <a:t> para </a:t>
            </a:r>
            <a:r>
              <a:rPr lang="en-US" sz="2400" dirty="0" err="1"/>
              <a:t>criar</a:t>
            </a:r>
            <a:r>
              <a:rPr lang="en-US" sz="2400" dirty="0"/>
              <a:t> </a:t>
            </a:r>
            <a:r>
              <a:rPr lang="en-US" sz="2400" dirty="0" err="1"/>
              <a:t>infografias</a:t>
            </a:r>
            <a:r>
              <a:rPr lang="en-US" sz="2400" dirty="0"/>
              <a:t>, </a:t>
            </a:r>
            <a:r>
              <a:rPr lang="en-US" sz="2400" dirty="0" err="1"/>
              <a:t>gráficos</a:t>
            </a:r>
            <a:r>
              <a:rPr lang="en-US" sz="2400" dirty="0"/>
              <a:t> de redes </a:t>
            </a:r>
            <a:r>
              <a:rPr lang="en-US" sz="2400" dirty="0" err="1"/>
              <a:t>sociais</a:t>
            </a:r>
            <a:r>
              <a:rPr lang="en-US" sz="2400" dirty="0"/>
              <a:t>, </a:t>
            </a:r>
            <a:r>
              <a:rPr lang="en-US" sz="2400" dirty="0" err="1"/>
              <a:t>apresentações</a:t>
            </a:r>
            <a:r>
              <a:rPr lang="en-US" sz="2400" dirty="0"/>
              <a:t>, posters, </a:t>
            </a:r>
            <a:r>
              <a:rPr lang="en-US" sz="2400" dirty="0" err="1"/>
              <a:t>documentos</a:t>
            </a:r>
            <a:r>
              <a:rPr lang="en-US" sz="2400" dirty="0"/>
              <a:t> e outros </a:t>
            </a:r>
            <a:r>
              <a:rPr lang="en-US" sz="2400" dirty="0" err="1"/>
              <a:t>conteúdos</a:t>
            </a:r>
            <a:r>
              <a:rPr lang="en-US" sz="2400" dirty="0"/>
              <a:t> </a:t>
            </a:r>
            <a:r>
              <a:rPr lang="en-US" sz="2400" dirty="0" err="1"/>
              <a:t>visuais</a:t>
            </a:r>
            <a:r>
              <a:rPr lang="en-US" sz="2400" dirty="0"/>
              <a:t> para </a:t>
            </a:r>
            <a:r>
              <a:rPr lang="en-US" sz="2400" dirty="0" err="1"/>
              <a:t>promover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seus</a:t>
            </a:r>
            <a:r>
              <a:rPr lang="en-US" sz="2400" dirty="0"/>
              <a:t> </a:t>
            </a:r>
            <a:r>
              <a:rPr lang="en-US" sz="2400" dirty="0" err="1"/>
              <a:t>projetos</a:t>
            </a:r>
            <a:r>
              <a:rPr lang="en-US" sz="2400" dirty="0"/>
              <a:t> de </a:t>
            </a:r>
            <a:r>
              <a:rPr lang="en-US" sz="2400" dirty="0" err="1"/>
              <a:t>regeneração</a:t>
            </a:r>
            <a:r>
              <a:rPr lang="en-US" sz="2400" dirty="0"/>
              <a:t> </a:t>
            </a:r>
            <a:r>
              <a:rPr lang="en-US" sz="2400" dirty="0" err="1"/>
              <a:t>comunitária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IE" sz="2400" dirty="0">
                <a:hlinkClick r:id="rId2"/>
              </a:rPr>
              <a:t>Home - Canva</a:t>
            </a:r>
            <a:endParaRPr lang="en-IE" sz="2400" dirty="0"/>
          </a:p>
          <a:p>
            <a:endParaRPr lang="en-IE" sz="24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F8880E8-2193-4F9B-ADD3-6BEE43DA9F6F}"/>
              </a:ext>
            </a:extLst>
          </p:cNvPr>
          <p:cNvSpPr txBox="1">
            <a:spLocks/>
          </p:cNvSpPr>
          <p:nvPr/>
        </p:nvSpPr>
        <p:spPr>
          <a:xfrm>
            <a:off x="516102" y="795115"/>
            <a:ext cx="5579898" cy="857158"/>
          </a:xfrm>
          <a:prstGeom prst="rect">
            <a:avLst/>
          </a:prstGeom>
          <a:solidFill>
            <a:srgbClr val="BA0A9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chemeClr val="bg1"/>
                </a:solidFill>
              </a:rPr>
              <a:t>2. </a:t>
            </a:r>
            <a:r>
              <a:rPr lang="en-IE" dirty="0" err="1">
                <a:solidFill>
                  <a:schemeClr val="bg1"/>
                </a:solidFill>
              </a:rPr>
              <a:t>Infografia</a:t>
            </a:r>
            <a:r>
              <a:rPr lang="en-IE" dirty="0">
                <a:solidFill>
                  <a:schemeClr val="bg1"/>
                </a:solidFill>
              </a:rPr>
              <a:t> no Canva </a:t>
            </a:r>
          </a:p>
          <a:p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C3635-EFE7-48EF-8E20-2604636E9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64" t="19845" r="12959" b="15659"/>
          <a:stretch/>
        </p:blipFill>
        <p:spPr>
          <a:xfrm>
            <a:off x="8802435" y="1211160"/>
            <a:ext cx="3389565" cy="40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725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Obrigado</a:t>
            </a:r>
            <a:r>
              <a:rPr lang="en-US" dirty="0"/>
              <a:t>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alguma</a:t>
            </a:r>
            <a:r>
              <a:rPr lang="en-US" dirty="0"/>
              <a:t> </a:t>
            </a:r>
            <a:r>
              <a:rPr lang="en-US" dirty="0" err="1"/>
              <a:t>questão</a:t>
            </a:r>
            <a:r>
              <a:rPr lang="en-US" dirty="0"/>
              <a:t>?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9A235-73FB-4BDB-AB8E-841B7057A1F6}"/>
              </a:ext>
            </a:extLst>
          </p:cNvPr>
          <p:cNvSpPr txBox="1"/>
          <p:nvPr/>
        </p:nvSpPr>
        <p:spPr>
          <a:xfrm>
            <a:off x="600731" y="1993005"/>
            <a:ext cx="69335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 err="1"/>
              <a:t>Referências-chave</a:t>
            </a:r>
            <a:r>
              <a:rPr lang="en-IE" dirty="0"/>
              <a:t> do </a:t>
            </a:r>
            <a:r>
              <a:rPr lang="en-IE" dirty="0" err="1"/>
              <a:t>Módulo</a:t>
            </a:r>
            <a:r>
              <a:rPr lang="en-IE" dirty="0"/>
              <a:t> 6:</a:t>
            </a:r>
            <a:br>
              <a:rPr lang="en-IE" dirty="0"/>
            </a:br>
            <a:endParaRPr lang="en-IE" dirty="0"/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Volunteerism and the Global Goals | UNV</a:t>
            </a:r>
            <a:endParaRPr lang="en-US" dirty="0"/>
          </a:p>
          <a:p>
            <a:r>
              <a:rPr lang="en-US" dirty="0">
                <a:hlinkClick r:id="rId3"/>
              </a:rPr>
              <a:t>Evaluation of the Community Regeneration Toolkit</a:t>
            </a:r>
            <a:endParaRPr lang="en-US" dirty="0"/>
          </a:p>
          <a:p>
            <a:r>
              <a:rPr lang="en-US" dirty="0">
                <a:hlinkClick r:id="rId4"/>
              </a:rPr>
              <a:t>Youth Community Engagement: A Recipe for Success – JCES (ua.edu)</a:t>
            </a:r>
            <a:endParaRPr lang="en-IE" sz="1800" dirty="0"/>
          </a:p>
          <a:p>
            <a:endParaRPr lang="en-I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F39B9C-A9A4-48D0-9266-26BED881377F}"/>
              </a:ext>
            </a:extLst>
          </p:cNvPr>
          <p:cNvSpPr txBox="1">
            <a:spLocks/>
          </p:cNvSpPr>
          <p:nvPr/>
        </p:nvSpPr>
        <p:spPr>
          <a:xfrm>
            <a:off x="635420" y="557216"/>
            <a:ext cx="9427779" cy="3975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41168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79963" y="1848710"/>
            <a:ext cx="8297710" cy="4904231"/>
          </a:xfrm>
        </p:spPr>
        <p:txBody>
          <a:bodyPr>
            <a:noAutofit/>
          </a:bodyPr>
          <a:lstStyle/>
          <a:p>
            <a:r>
              <a:rPr lang="en-US" sz="2400" dirty="0"/>
              <a:t>Como </a:t>
            </a:r>
            <a:r>
              <a:rPr lang="en-US" sz="2400" dirty="0" err="1"/>
              <a:t>é</a:t>
            </a:r>
            <a:r>
              <a:rPr lang="en-US" sz="2400" dirty="0"/>
              <a:t> que o </a:t>
            </a:r>
            <a:r>
              <a:rPr lang="en-US" sz="2400" dirty="0" err="1"/>
              <a:t>projeto</a:t>
            </a:r>
            <a:r>
              <a:rPr lang="en-US" sz="2400" dirty="0"/>
              <a:t> de </a:t>
            </a:r>
            <a:r>
              <a:rPr lang="en-US" sz="2400" dirty="0" err="1"/>
              <a:t>regeneração</a:t>
            </a:r>
            <a:r>
              <a:rPr lang="en-US" sz="2400" dirty="0"/>
              <a:t> </a:t>
            </a:r>
            <a:r>
              <a:rPr lang="en-US" sz="2400" dirty="0" err="1"/>
              <a:t>cumpriu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seus</a:t>
            </a:r>
            <a:r>
              <a:rPr lang="en-US" sz="2400" dirty="0"/>
              <a:t> </a:t>
            </a:r>
            <a:r>
              <a:rPr lang="en-US" sz="2400" dirty="0" err="1"/>
              <a:t>objetivos</a:t>
            </a:r>
            <a:r>
              <a:rPr lang="en-US" sz="2400" dirty="0"/>
              <a:t> de </a:t>
            </a:r>
            <a:r>
              <a:rPr lang="en-US" sz="2400" dirty="0" err="1"/>
              <a:t>catalisador</a:t>
            </a:r>
            <a:r>
              <a:rPr lang="en-US" sz="2400" dirty="0"/>
              <a:t> de </a:t>
            </a:r>
            <a:r>
              <a:rPr lang="en-US" sz="2400" dirty="0" err="1"/>
              <a:t>mudança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comunidade</a:t>
            </a:r>
            <a:r>
              <a:rPr lang="en-US" sz="2400" dirty="0"/>
              <a:t>?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AB5AB0"/>
                </a:solidFill>
              </a:rPr>
              <a:t>QUANDO AVALIAR</a:t>
            </a:r>
            <a:r>
              <a:rPr lang="en-US" sz="2400" dirty="0"/>
              <a:t>: </a:t>
            </a:r>
            <a:r>
              <a:rPr lang="en-US" sz="2400" dirty="0" err="1"/>
              <a:t>Avaliar</a:t>
            </a:r>
            <a:r>
              <a:rPr lang="en-US" sz="2400" dirty="0"/>
              <a:t> </a:t>
            </a:r>
            <a:r>
              <a:rPr lang="en-US" sz="2400" dirty="0" err="1"/>
              <a:t>regularmente</a:t>
            </a:r>
            <a:r>
              <a:rPr lang="en-US" sz="2400" dirty="0"/>
              <a:t> (</a:t>
            </a:r>
            <a:r>
              <a:rPr lang="en-US" sz="2400" dirty="0" err="1"/>
              <a:t>durante</a:t>
            </a:r>
            <a:r>
              <a:rPr lang="en-US" sz="2400" dirty="0"/>
              <a:t>, </a:t>
            </a:r>
            <a:r>
              <a:rPr lang="en-US" sz="2400" dirty="0" err="1"/>
              <a:t>depois</a:t>
            </a:r>
            <a:r>
              <a:rPr lang="en-US" sz="2400" dirty="0"/>
              <a:t>) para </a:t>
            </a:r>
            <a:r>
              <a:rPr lang="en-US" sz="2400" dirty="0" err="1"/>
              <a:t>ver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estes</a:t>
            </a:r>
            <a:r>
              <a:rPr lang="en-US" sz="2400" dirty="0"/>
              <a:t> </a:t>
            </a:r>
            <a:r>
              <a:rPr lang="en-US" sz="2400" dirty="0" err="1"/>
              <a:t>objetivos</a:t>
            </a:r>
            <a:r>
              <a:rPr lang="en-US" sz="2400" dirty="0"/>
              <a:t> </a:t>
            </a:r>
            <a:r>
              <a:rPr lang="en-US" sz="2400" dirty="0" err="1"/>
              <a:t>foram</a:t>
            </a:r>
            <a:r>
              <a:rPr lang="en-US" sz="2400" dirty="0"/>
              <a:t> </a:t>
            </a:r>
            <a:r>
              <a:rPr lang="en-US" sz="2400" dirty="0" err="1"/>
              <a:t>alcançados</a:t>
            </a:r>
            <a:r>
              <a:rPr lang="en-US" sz="2400" dirty="0"/>
              <a:t>.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espere</a:t>
            </a:r>
            <a:r>
              <a:rPr lang="en-US" sz="2400" dirty="0"/>
              <a:t> </a:t>
            </a:r>
            <a:r>
              <a:rPr lang="en-US" sz="2400" dirty="0" err="1"/>
              <a:t>até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 final - a </a:t>
            </a:r>
            <a:r>
              <a:rPr lang="en-US" sz="2400" dirty="0" err="1"/>
              <a:t>aprendizagem</a:t>
            </a:r>
            <a:r>
              <a:rPr lang="en-US" sz="2400" dirty="0"/>
              <a:t> </a:t>
            </a:r>
            <a:r>
              <a:rPr lang="en-US" sz="2400" dirty="0" err="1"/>
              <a:t>chave</a:t>
            </a:r>
            <a:r>
              <a:rPr lang="en-US" sz="2400" dirty="0"/>
              <a:t> </a:t>
            </a:r>
            <a:r>
              <a:rPr lang="en-US" sz="2400" dirty="0" err="1"/>
              <a:t>será</a:t>
            </a:r>
            <a:r>
              <a:rPr lang="en-US" sz="2400" dirty="0"/>
              <a:t> </a:t>
            </a:r>
            <a:r>
              <a:rPr lang="en-US" sz="2400" dirty="0" err="1"/>
              <a:t>perdida</a:t>
            </a:r>
            <a:r>
              <a:rPr lang="en-US" sz="2400" dirty="0"/>
              <a:t>. </a:t>
            </a:r>
          </a:p>
          <a:p>
            <a:r>
              <a:rPr lang="en-US" sz="2400" dirty="0">
                <a:solidFill>
                  <a:srgbClr val="AB5AB0"/>
                </a:solidFill>
              </a:rPr>
              <a:t>QUEM DEVERÁ SER INVOLVIDO</a:t>
            </a:r>
            <a:r>
              <a:rPr lang="en-US" sz="2400" dirty="0"/>
              <a:t>: </a:t>
            </a:r>
            <a:r>
              <a:rPr lang="en-US" sz="2400" dirty="0" err="1"/>
              <a:t>Incluir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que </a:t>
            </a:r>
            <a:r>
              <a:rPr lang="en-US" sz="2400" dirty="0" err="1"/>
              <a:t>participaram</a:t>
            </a:r>
            <a:r>
              <a:rPr lang="en-US" sz="2400" dirty="0"/>
              <a:t> no </a:t>
            </a:r>
            <a:r>
              <a:rPr lang="en-US" sz="2400" dirty="0" err="1"/>
              <a:t>projeto</a:t>
            </a:r>
            <a:r>
              <a:rPr lang="en-US" sz="2400" dirty="0"/>
              <a:t> - o </a:t>
            </a:r>
            <a:r>
              <a:rPr lang="en-US" sz="2400" dirty="0" err="1"/>
              <a:t>comitê</a:t>
            </a:r>
            <a:r>
              <a:rPr lang="en-US" sz="2400" dirty="0"/>
              <a:t>,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beneficiários</a:t>
            </a:r>
            <a:r>
              <a:rPr lang="en-US" sz="2400" dirty="0"/>
              <a:t> </a:t>
            </a:r>
            <a:r>
              <a:rPr lang="en-US" sz="2400" dirty="0" err="1"/>
              <a:t>finais</a:t>
            </a:r>
            <a:r>
              <a:rPr lang="en-US" sz="2400" dirty="0"/>
              <a:t>,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financiadores</a:t>
            </a:r>
            <a:r>
              <a:rPr lang="en-US" sz="2400" dirty="0"/>
              <a:t> e </a:t>
            </a:r>
            <a:r>
              <a:rPr lang="en-US" sz="2400" dirty="0" err="1"/>
              <a:t>outras</a:t>
            </a:r>
            <a:r>
              <a:rPr lang="en-US" sz="2400" dirty="0"/>
              <a:t> </a:t>
            </a:r>
            <a:r>
              <a:rPr lang="en-US" sz="2400" dirty="0" err="1"/>
              <a:t>partes</a:t>
            </a:r>
            <a:r>
              <a:rPr lang="en-US" sz="2400" dirty="0"/>
              <a:t> </a:t>
            </a:r>
            <a:r>
              <a:rPr lang="en-US" sz="2400" dirty="0" err="1"/>
              <a:t>interessadas</a:t>
            </a:r>
            <a:r>
              <a:rPr lang="en-US" sz="2400" dirty="0"/>
              <a:t> </a:t>
            </a:r>
            <a:r>
              <a:rPr lang="en-US" sz="2400" dirty="0" err="1"/>
              <a:t>públicas</a:t>
            </a:r>
            <a:r>
              <a:rPr lang="en-US" sz="2400" dirty="0"/>
              <a:t>.</a:t>
            </a:r>
          </a:p>
          <a:p>
            <a:r>
              <a:rPr lang="en-US" sz="2400" dirty="0">
                <a:solidFill>
                  <a:srgbClr val="AB5AB0"/>
                </a:solidFill>
              </a:rPr>
              <a:t>O QUÊ: </a:t>
            </a:r>
            <a:r>
              <a:rPr lang="en-US" sz="2400" dirty="0" err="1"/>
              <a:t>Avaliar</a:t>
            </a:r>
            <a:r>
              <a:rPr lang="en-US" sz="2400" dirty="0"/>
              <a:t> para </a:t>
            </a:r>
            <a:r>
              <a:rPr lang="en-US" sz="2400" dirty="0" err="1"/>
              <a:t>encontrar</a:t>
            </a:r>
            <a:r>
              <a:rPr lang="en-US" sz="2400" dirty="0"/>
              <a:t> </a:t>
            </a:r>
            <a:r>
              <a:rPr lang="en-US" sz="2400" dirty="0" err="1"/>
              <a:t>espaços</a:t>
            </a:r>
            <a:r>
              <a:rPr lang="en-US" sz="2400" dirty="0"/>
              <a:t> de </a:t>
            </a:r>
            <a:r>
              <a:rPr lang="en-US" sz="2400" dirty="0" err="1"/>
              <a:t>melhoria</a:t>
            </a:r>
            <a:r>
              <a:rPr lang="en-US" sz="2400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6769" y="711813"/>
            <a:ext cx="7721361" cy="123139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IE" sz="3600" dirty="0">
                <a:solidFill>
                  <a:srgbClr val="68BBAF"/>
                </a:solidFill>
              </a:rPr>
              <a:t>COMO E O QUE AVALIAR?</a:t>
            </a:r>
            <a:endParaRPr lang="en-US" sz="3600" dirty="0">
              <a:solidFill>
                <a:srgbClr val="68BBAF"/>
              </a:solidFill>
            </a:endParaRPr>
          </a:p>
          <a:p>
            <a:pPr>
              <a:lnSpc>
                <a:spcPts val="4000"/>
              </a:lnSpc>
            </a:pPr>
            <a:endParaRPr lang="en-US" sz="3600" dirty="0">
              <a:solidFill>
                <a:srgbClr val="68BBAF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6"/>
          <a:stretch/>
        </p:blipFill>
        <p:spPr>
          <a:xfrm flipH="1">
            <a:off x="0" y="0"/>
            <a:ext cx="3279963" cy="6869430"/>
          </a:xfrm>
        </p:spPr>
      </p:pic>
    </p:spTree>
    <p:extLst>
      <p:ext uri="{BB962C8B-B14F-4D97-AF65-F5344CB8AC3E}">
        <p14:creationId xmlns:p14="http://schemas.microsoft.com/office/powerpoint/2010/main" val="149651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RESULTADOS POSSÍVEIS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495335" cy="503484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E" sz="2200" dirty="0"/>
              <a:t>As </a:t>
            </a:r>
            <a:r>
              <a:rPr lang="en-IE" sz="2200" dirty="0" err="1"/>
              <a:t>comunidades</a:t>
            </a:r>
            <a:r>
              <a:rPr lang="en-IE" sz="2200" dirty="0"/>
              <a:t> </a:t>
            </a:r>
            <a:r>
              <a:rPr lang="en-IE" sz="2200" dirty="0" err="1"/>
              <a:t>alcançaram</a:t>
            </a:r>
            <a:r>
              <a:rPr lang="en-IE" sz="2200" dirty="0"/>
              <a:t> "</a:t>
            </a:r>
            <a:r>
              <a:rPr lang="en-IE" sz="2200" dirty="0" err="1"/>
              <a:t>massa</a:t>
            </a:r>
            <a:r>
              <a:rPr lang="en-IE" sz="2200" dirty="0"/>
              <a:t> </a:t>
            </a:r>
            <a:r>
              <a:rPr lang="en-IE" sz="2200" dirty="0" err="1"/>
              <a:t>crítica</a:t>
            </a:r>
            <a:r>
              <a:rPr lang="en-IE" sz="2200" dirty="0"/>
              <a:t>" </a:t>
            </a:r>
            <a:r>
              <a:rPr lang="en-IE" sz="2200" dirty="0" err="1"/>
              <a:t>ao</a:t>
            </a:r>
            <a:r>
              <a:rPr lang="en-IE" sz="2200" dirty="0"/>
              <a:t> </a:t>
            </a:r>
            <a:r>
              <a:rPr lang="en-IE" sz="2200" dirty="0" err="1"/>
              <a:t>nível</a:t>
            </a:r>
            <a:r>
              <a:rPr lang="en-IE" sz="2200" dirty="0"/>
              <a:t> das </a:t>
            </a:r>
            <a:r>
              <a:rPr lang="en-IE" sz="2200" dirty="0" err="1"/>
              <a:t>atividades</a:t>
            </a:r>
            <a:r>
              <a:rPr lang="en-IE" sz="2200" dirty="0"/>
              <a:t> de </a:t>
            </a:r>
            <a:r>
              <a:rPr lang="en-IE" sz="2200" dirty="0" err="1"/>
              <a:t>regeneração</a:t>
            </a:r>
            <a:r>
              <a:rPr lang="en-IE" sz="2200" dirty="0"/>
              <a:t> e </a:t>
            </a:r>
            <a:r>
              <a:rPr lang="en-IE" sz="2200" dirty="0" err="1"/>
              <a:t>encontram</a:t>
            </a:r>
            <a:r>
              <a:rPr lang="en-IE" sz="2200" dirty="0"/>
              <a:t>-se </a:t>
            </a:r>
            <a:r>
              <a:rPr lang="en-IE" sz="2200" dirty="0" err="1"/>
              <a:t>numa</a:t>
            </a:r>
            <a:r>
              <a:rPr lang="en-IE" sz="2200" dirty="0"/>
              <a:t> </a:t>
            </a:r>
            <a:r>
              <a:rPr lang="en-IE" sz="2200" dirty="0" err="1"/>
              <a:t>espiral</a:t>
            </a:r>
            <a:r>
              <a:rPr lang="en-IE" sz="2200" dirty="0"/>
              <a:t> de auto-</a:t>
            </a:r>
            <a:r>
              <a:rPr lang="en-IE" sz="2200" dirty="0" err="1"/>
              <a:t>reforço</a:t>
            </a:r>
            <a:r>
              <a:rPr lang="en-IE" sz="2200" dirty="0"/>
              <a:t> </a:t>
            </a:r>
            <a:r>
              <a:rPr lang="en-IE" sz="2200" dirty="0" err="1"/>
              <a:t>ascendente</a:t>
            </a:r>
            <a:r>
              <a:rPr lang="en-IE" sz="2200" dirty="0"/>
              <a:t> (</a:t>
            </a:r>
            <a:r>
              <a:rPr lang="en-IE" sz="2200" dirty="0" err="1"/>
              <a:t>normalmente</a:t>
            </a:r>
            <a:r>
              <a:rPr lang="en-IE" sz="2200" dirty="0"/>
              <a:t> </a:t>
            </a:r>
            <a:r>
              <a:rPr lang="en-IE" sz="2200" dirty="0" err="1"/>
              <a:t>após</a:t>
            </a:r>
            <a:r>
              <a:rPr lang="en-IE" sz="2200" dirty="0"/>
              <a:t> um </a:t>
            </a:r>
            <a:r>
              <a:rPr lang="en-IE" sz="2200" dirty="0" err="1"/>
              <a:t>longo</a:t>
            </a:r>
            <a:r>
              <a:rPr lang="en-IE" sz="2200" dirty="0"/>
              <a:t> </a:t>
            </a:r>
            <a:r>
              <a:rPr lang="en-IE" sz="2200" dirty="0" err="1"/>
              <a:t>período</a:t>
            </a:r>
            <a:r>
              <a:rPr lang="en-IE" sz="2200" dirty="0"/>
              <a:t> de </a:t>
            </a:r>
            <a:r>
              <a:rPr lang="en-IE" sz="2200" dirty="0" err="1"/>
              <a:t>apoio</a:t>
            </a:r>
            <a:r>
              <a:rPr lang="en-IE" sz="2200" dirty="0"/>
              <a:t> e </a:t>
            </a:r>
            <a:r>
              <a:rPr lang="en-IE" sz="2200" dirty="0" err="1"/>
              <a:t>vários</a:t>
            </a:r>
            <a:r>
              <a:rPr lang="en-IE" sz="2200" dirty="0"/>
              <a:t> </a:t>
            </a:r>
            <a:r>
              <a:rPr lang="en-IE" sz="2200" dirty="0" err="1"/>
              <a:t>arranques</a:t>
            </a:r>
            <a:r>
              <a:rPr lang="en-IE" sz="2200" dirty="0"/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200" dirty="0"/>
              <a:t>As </a:t>
            </a:r>
            <a:r>
              <a:rPr lang="en-IE" sz="2200" dirty="0" err="1"/>
              <a:t>comunidades</a:t>
            </a:r>
            <a:r>
              <a:rPr lang="en-IE" sz="2200" dirty="0"/>
              <a:t> </a:t>
            </a:r>
            <a:r>
              <a:rPr lang="en-IE" sz="2200" dirty="0" err="1"/>
              <a:t>são</a:t>
            </a:r>
            <a:r>
              <a:rPr lang="en-IE" sz="2200" dirty="0"/>
              <a:t> </a:t>
            </a:r>
            <a:r>
              <a:rPr lang="en-IE" sz="2200" dirty="0" err="1"/>
              <a:t>bastante</a:t>
            </a:r>
            <a:r>
              <a:rPr lang="en-IE" sz="2200" dirty="0"/>
              <a:t> </a:t>
            </a:r>
            <a:r>
              <a:rPr lang="en-IE" sz="2200" dirty="0" err="1"/>
              <a:t>dinâmicas</a:t>
            </a:r>
            <a:r>
              <a:rPr lang="en-IE" sz="2200" dirty="0"/>
              <a:t> </a:t>
            </a:r>
            <a:r>
              <a:rPr lang="en-IE" sz="2200" dirty="0" err="1"/>
              <a:t>em</a:t>
            </a:r>
            <a:r>
              <a:rPr lang="en-IE" sz="2200" dirty="0"/>
              <a:t> </a:t>
            </a:r>
            <a:r>
              <a:rPr lang="en-IE" sz="2200" dirty="0" err="1"/>
              <a:t>termos</a:t>
            </a:r>
            <a:r>
              <a:rPr lang="en-IE" sz="2200" dirty="0"/>
              <a:t> de </a:t>
            </a:r>
            <a:r>
              <a:rPr lang="en-IE" sz="2200" dirty="0" err="1"/>
              <a:t>regeneração</a:t>
            </a:r>
            <a:r>
              <a:rPr lang="en-IE" sz="2200" dirty="0"/>
              <a:t>, com </a:t>
            </a:r>
            <a:r>
              <a:rPr lang="en-IE" sz="2200" dirty="0" err="1"/>
              <a:t>uma</a:t>
            </a:r>
            <a:r>
              <a:rPr lang="en-IE" sz="2200" dirty="0"/>
              <a:t> </a:t>
            </a:r>
            <a:r>
              <a:rPr lang="en-IE" sz="2200" dirty="0" err="1"/>
              <a:t>série</a:t>
            </a:r>
            <a:r>
              <a:rPr lang="en-IE" sz="2200" dirty="0"/>
              <a:t> de </a:t>
            </a:r>
            <a:r>
              <a:rPr lang="en-IE" sz="2200" dirty="0" err="1"/>
              <a:t>projetos</a:t>
            </a:r>
            <a:r>
              <a:rPr lang="en-IE" sz="2200" dirty="0"/>
              <a:t> a </a:t>
            </a:r>
            <a:r>
              <a:rPr lang="en-IE" sz="2200" dirty="0" err="1"/>
              <a:t>acontecer</a:t>
            </a:r>
            <a:r>
              <a:rPr lang="en-IE" sz="2200" dirty="0"/>
              <a:t> e </a:t>
            </a:r>
            <a:r>
              <a:rPr lang="en-IE" sz="2200" dirty="0" err="1"/>
              <a:t>planeados</a:t>
            </a:r>
            <a:r>
              <a:rPr lang="en-IE" sz="2200" dirty="0"/>
              <a:t>, e </a:t>
            </a:r>
          </a:p>
          <a:p>
            <a:pPr marL="457200" indent="-457200">
              <a:buFont typeface="+mj-lt"/>
              <a:buAutoNum type="arabicPeriod"/>
            </a:pPr>
            <a:r>
              <a:rPr lang="en-IE" sz="2200" dirty="0" err="1"/>
              <a:t>Comunidades</a:t>
            </a:r>
            <a:r>
              <a:rPr lang="en-IE" sz="2200" dirty="0"/>
              <a:t> que </a:t>
            </a:r>
            <a:r>
              <a:rPr lang="en-IE" sz="2200" dirty="0" err="1"/>
              <a:t>lutam</a:t>
            </a:r>
            <a:r>
              <a:rPr lang="en-IE" sz="2200" dirty="0"/>
              <a:t> para </a:t>
            </a:r>
            <a:r>
              <a:rPr lang="en-IE" sz="2200" dirty="0" err="1"/>
              <a:t>capitalizar</a:t>
            </a:r>
            <a:r>
              <a:rPr lang="en-IE" sz="2200" dirty="0"/>
              <a:t>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esforços</a:t>
            </a:r>
            <a:r>
              <a:rPr lang="en-IE" sz="2200" dirty="0"/>
              <a:t> de </a:t>
            </a:r>
            <a:r>
              <a:rPr lang="en-IE" sz="2200" dirty="0" err="1"/>
              <a:t>regeneração</a:t>
            </a:r>
            <a:r>
              <a:rPr lang="en-IE" sz="2200" dirty="0"/>
              <a:t> que </a:t>
            </a:r>
            <a:r>
              <a:rPr lang="en-IE" sz="2200" dirty="0" err="1"/>
              <a:t>têm</a:t>
            </a:r>
            <a:r>
              <a:rPr lang="en-IE" sz="2200" dirty="0"/>
              <a:t> </a:t>
            </a:r>
            <a:r>
              <a:rPr lang="en-IE" sz="2200" dirty="0" err="1"/>
              <a:t>sido</a:t>
            </a:r>
            <a:r>
              <a:rPr lang="en-IE" sz="2200" dirty="0"/>
              <a:t> </a:t>
            </a:r>
            <a:r>
              <a:rPr lang="en-IE" sz="2200" dirty="0" err="1"/>
              <a:t>feitos</a:t>
            </a:r>
            <a:r>
              <a:rPr lang="en-IE" sz="2200" dirty="0"/>
              <a:t> </a:t>
            </a:r>
            <a:r>
              <a:rPr lang="en-IE" sz="2200" dirty="0" err="1"/>
              <a:t>ao</a:t>
            </a:r>
            <a:r>
              <a:rPr lang="en-IE" sz="2200" dirty="0"/>
              <a:t> </a:t>
            </a:r>
            <a:r>
              <a:rPr lang="en-IE" sz="2200" dirty="0" err="1"/>
              <a:t>longo</a:t>
            </a:r>
            <a:r>
              <a:rPr lang="en-IE" sz="2200" dirty="0"/>
              <a:t> dos </a:t>
            </a:r>
            <a:r>
              <a:rPr lang="en-IE" sz="2200" dirty="0" err="1"/>
              <a:t>anos</a:t>
            </a:r>
            <a:r>
              <a:rPr lang="en-IE" sz="2200" dirty="0"/>
              <a:t>, </a:t>
            </a:r>
            <a:r>
              <a:rPr lang="en-IE" sz="2200" dirty="0" err="1"/>
              <a:t>ou</a:t>
            </a:r>
            <a:r>
              <a:rPr lang="en-IE" sz="2200" dirty="0"/>
              <a:t> </a:t>
            </a:r>
            <a:r>
              <a:rPr lang="en-IE" sz="2200" dirty="0" err="1"/>
              <a:t>sentem</a:t>
            </a:r>
            <a:r>
              <a:rPr lang="en-IE" sz="2200" dirty="0"/>
              <a:t> que </a:t>
            </a:r>
            <a:r>
              <a:rPr lang="en-IE" sz="2200" dirty="0" err="1"/>
              <a:t>atingiram</a:t>
            </a:r>
            <a:r>
              <a:rPr lang="en-IE" sz="2200" dirty="0"/>
              <a:t> </a:t>
            </a:r>
            <a:r>
              <a:rPr lang="en-IE" sz="2200" dirty="0" err="1"/>
              <a:t>os</a:t>
            </a:r>
            <a:r>
              <a:rPr lang="en-IE" sz="2200" dirty="0"/>
              <a:t> </a:t>
            </a:r>
            <a:r>
              <a:rPr lang="en-IE" sz="2200" dirty="0" err="1"/>
              <a:t>limites</a:t>
            </a:r>
            <a:r>
              <a:rPr lang="en-IE" sz="2200" dirty="0"/>
              <a:t> do que </a:t>
            </a:r>
            <a:r>
              <a:rPr lang="en-IE" sz="2200" dirty="0" err="1"/>
              <a:t>poderia</a:t>
            </a:r>
            <a:r>
              <a:rPr lang="en-IE" sz="2200" dirty="0"/>
              <a:t> ser </a:t>
            </a:r>
            <a:r>
              <a:rPr lang="en-IE" sz="2200" dirty="0" err="1"/>
              <a:t>útil</a:t>
            </a:r>
            <a:r>
              <a:rPr lang="en-IE" sz="2200" dirty="0"/>
              <a:t> (</a:t>
            </a:r>
            <a:r>
              <a:rPr lang="en-IE" sz="2200" dirty="0" err="1"/>
              <a:t>estas</a:t>
            </a:r>
            <a:r>
              <a:rPr lang="en-IE" sz="2200" dirty="0"/>
              <a:t> </a:t>
            </a:r>
            <a:r>
              <a:rPr lang="en-IE" sz="2200" dirty="0" err="1"/>
              <a:t>últimas</a:t>
            </a:r>
            <a:r>
              <a:rPr lang="en-IE" sz="2200" dirty="0"/>
              <a:t> </a:t>
            </a:r>
            <a:r>
              <a:rPr lang="en-IE" sz="2200" dirty="0" err="1"/>
              <a:t>são</a:t>
            </a:r>
            <a:r>
              <a:rPr lang="en-IE" sz="2200" dirty="0"/>
              <a:t> </a:t>
            </a:r>
            <a:r>
              <a:rPr lang="en-IE" sz="2200" dirty="0" err="1"/>
              <a:t>tipicamente</a:t>
            </a:r>
            <a:r>
              <a:rPr lang="en-IE" sz="2200" dirty="0"/>
              <a:t> </a:t>
            </a:r>
            <a:r>
              <a:rPr lang="en-IE" sz="2200" dirty="0" err="1"/>
              <a:t>comunidades</a:t>
            </a:r>
            <a:r>
              <a:rPr lang="en-IE" sz="2200" dirty="0"/>
              <a:t> </a:t>
            </a:r>
            <a:r>
              <a:rPr lang="en-IE" sz="2200" dirty="0" err="1"/>
              <a:t>bastante</a:t>
            </a:r>
            <a:r>
              <a:rPr lang="en-IE" sz="2200" dirty="0"/>
              <a:t> </a:t>
            </a:r>
            <a:r>
              <a:rPr lang="en-IE" sz="2200" dirty="0" err="1"/>
              <a:t>pequenas</a:t>
            </a:r>
            <a:r>
              <a:rPr lang="en-IE" sz="2200" dirty="0"/>
              <a:t>). </a:t>
            </a:r>
          </a:p>
          <a:p>
            <a:r>
              <a:rPr lang="en-IE" sz="2200" dirty="0" err="1"/>
              <a:t>Enquanto</a:t>
            </a:r>
            <a:r>
              <a:rPr lang="en-IE" sz="2200" dirty="0"/>
              <a:t> que o </a:t>
            </a:r>
            <a:r>
              <a:rPr lang="en-IE" sz="2200" dirty="0" err="1"/>
              <a:t>caminho</a:t>
            </a:r>
            <a:r>
              <a:rPr lang="en-IE" sz="2200" dirty="0"/>
              <a:t> </a:t>
            </a:r>
            <a:r>
              <a:rPr lang="en-IE" sz="2200" dirty="0" err="1"/>
              <a:t>será</a:t>
            </a:r>
            <a:r>
              <a:rPr lang="en-IE" sz="2200" dirty="0"/>
              <a:t> </a:t>
            </a:r>
            <a:r>
              <a:rPr lang="en-IE" sz="2200" dirty="0" err="1"/>
              <a:t>penoso</a:t>
            </a:r>
            <a:r>
              <a:rPr lang="en-IE" sz="2200" dirty="0"/>
              <a:t>, e o </a:t>
            </a:r>
            <a:r>
              <a:rPr lang="en-IE" sz="2200" dirty="0" err="1"/>
              <a:t>progresso</a:t>
            </a:r>
            <a:r>
              <a:rPr lang="en-IE" sz="2200" dirty="0"/>
              <a:t> </a:t>
            </a:r>
            <a:r>
              <a:rPr lang="en-IE" sz="2200" dirty="0" err="1"/>
              <a:t>observável</a:t>
            </a:r>
            <a:r>
              <a:rPr lang="en-IE" sz="2200" dirty="0"/>
              <a:t> </a:t>
            </a:r>
            <a:r>
              <a:rPr lang="en-IE" sz="2200" dirty="0" err="1"/>
              <a:t>será</a:t>
            </a:r>
            <a:r>
              <a:rPr lang="en-IE" sz="2200" dirty="0"/>
              <a:t> lento </a:t>
            </a:r>
            <a:r>
              <a:rPr lang="en-IE" sz="2200" dirty="0" err="1"/>
              <a:t>nos</a:t>
            </a:r>
            <a:r>
              <a:rPr lang="en-IE" sz="2200" dirty="0"/>
              <a:t> </a:t>
            </a:r>
            <a:r>
              <a:rPr lang="en-IE" sz="2200" dirty="0" err="1"/>
              <a:t>primeiros</a:t>
            </a:r>
            <a:r>
              <a:rPr lang="en-IE" sz="2200" dirty="0"/>
              <a:t> </a:t>
            </a:r>
            <a:r>
              <a:rPr lang="en-IE" sz="2200" dirty="0" err="1"/>
              <a:t>anos</a:t>
            </a:r>
            <a:r>
              <a:rPr lang="en-IE" sz="2200" dirty="0"/>
              <a:t>, o </a:t>
            </a:r>
            <a:r>
              <a:rPr lang="en-IE" sz="2200" dirty="0" err="1"/>
              <a:t>financiamento</a:t>
            </a:r>
            <a:r>
              <a:rPr lang="en-IE" sz="2200" dirty="0"/>
              <a:t> a </a:t>
            </a:r>
            <a:r>
              <a:rPr lang="en-IE" sz="2200" dirty="0" err="1"/>
              <a:t>longo</a:t>
            </a:r>
            <a:r>
              <a:rPr lang="en-IE" sz="2200" dirty="0"/>
              <a:t> </a:t>
            </a:r>
            <a:r>
              <a:rPr lang="en-IE" sz="2200" dirty="0" err="1"/>
              <a:t>prazo</a:t>
            </a:r>
            <a:r>
              <a:rPr lang="en-IE" sz="2200" dirty="0"/>
              <a:t> e o </a:t>
            </a:r>
            <a:r>
              <a:rPr lang="en-IE" sz="2200" dirty="0" err="1"/>
              <a:t>apoio</a:t>
            </a:r>
            <a:r>
              <a:rPr lang="en-IE" sz="2200" dirty="0"/>
              <a:t> </a:t>
            </a:r>
            <a:r>
              <a:rPr lang="en-IE" sz="2200" dirty="0" err="1"/>
              <a:t>à</a:t>
            </a:r>
            <a:r>
              <a:rPr lang="en-IE" sz="2200" dirty="0"/>
              <a:t> </a:t>
            </a:r>
            <a:r>
              <a:rPr lang="en-IE" sz="2200" dirty="0" err="1"/>
              <a:t>construção</a:t>
            </a:r>
            <a:r>
              <a:rPr lang="en-IE" sz="2200" dirty="0"/>
              <a:t> de </a:t>
            </a:r>
            <a:r>
              <a:rPr lang="en-IE" sz="2200" dirty="0" err="1"/>
              <a:t>capacidade</a:t>
            </a:r>
            <a:r>
              <a:rPr lang="en-IE" sz="2200" dirty="0"/>
              <a:t> de </a:t>
            </a:r>
            <a:r>
              <a:rPr lang="en-IE" sz="2200" dirty="0" err="1"/>
              <a:t>regeneração</a:t>
            </a:r>
            <a:r>
              <a:rPr lang="en-IE" sz="2200" dirty="0"/>
              <a:t> </a:t>
            </a:r>
            <a:r>
              <a:rPr lang="en-IE" sz="2200" dirty="0" err="1"/>
              <a:t>parece</a:t>
            </a:r>
            <a:r>
              <a:rPr lang="en-IE" sz="2200" dirty="0"/>
              <a:t> </a:t>
            </a:r>
            <a:r>
              <a:rPr lang="en-IE" sz="2200" dirty="0" err="1"/>
              <a:t>começar</a:t>
            </a:r>
            <a:r>
              <a:rPr lang="en-IE" sz="2200" dirty="0"/>
              <a:t> a </a:t>
            </a:r>
            <a:r>
              <a:rPr lang="en-IE" sz="2200" dirty="0" err="1"/>
              <a:t>dar</a:t>
            </a:r>
            <a:r>
              <a:rPr lang="en-IE" sz="2200" dirty="0"/>
              <a:t> </a:t>
            </a:r>
            <a:r>
              <a:rPr lang="en-IE" sz="2200" dirty="0" err="1"/>
              <a:t>frutos</a:t>
            </a:r>
            <a:r>
              <a:rPr lang="en-IE" sz="2200" dirty="0"/>
              <a:t> </a:t>
            </a:r>
            <a:r>
              <a:rPr lang="en-IE" sz="2200" dirty="0" err="1"/>
              <a:t>bastante</a:t>
            </a:r>
            <a:r>
              <a:rPr lang="en-IE" sz="2200" dirty="0"/>
              <a:t> </a:t>
            </a:r>
            <a:r>
              <a:rPr lang="en-IE" sz="2200" dirty="0" err="1"/>
              <a:t>substanciais</a:t>
            </a:r>
            <a:r>
              <a:rPr lang="en-IE" sz="2200" dirty="0"/>
              <a:t> a </a:t>
            </a:r>
            <a:r>
              <a:rPr lang="en-IE" sz="2200" dirty="0" err="1"/>
              <a:t>médio</a:t>
            </a:r>
            <a:r>
              <a:rPr lang="en-IE" sz="2200" dirty="0"/>
              <a:t> </a:t>
            </a:r>
            <a:r>
              <a:rPr lang="en-IE" sz="2200" dirty="0" err="1"/>
              <a:t>prazo</a:t>
            </a:r>
            <a:r>
              <a:rPr lang="en-IE" sz="2200" dirty="0"/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704D6-EDE0-4049-87DB-672BC8D3DC8E}"/>
              </a:ext>
            </a:extLst>
          </p:cNvPr>
          <p:cNvSpPr txBox="1"/>
          <p:nvPr/>
        </p:nvSpPr>
        <p:spPr>
          <a:xfrm>
            <a:off x="2636323" y="6544692"/>
            <a:ext cx="8787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rgbClr val="7F4182"/>
                </a:solidFill>
              </a:rPr>
              <a:t>Partilhado</a:t>
            </a:r>
            <a:r>
              <a:rPr lang="en-GB" sz="1600" dirty="0">
                <a:solidFill>
                  <a:srgbClr val="7F4182"/>
                </a:solidFill>
              </a:rPr>
              <a:t> </a:t>
            </a:r>
            <a:r>
              <a:rPr lang="en-GB" sz="1600" dirty="0" err="1">
                <a:solidFill>
                  <a:srgbClr val="7F4182"/>
                </a:solidFill>
              </a:rPr>
              <a:t>pelo</a:t>
            </a:r>
            <a:r>
              <a:rPr lang="en-GB" sz="1600" dirty="0">
                <a:solidFill>
                  <a:srgbClr val="7F4182"/>
                </a:solidFill>
              </a:rPr>
              <a:t> Instituto Tavistock  https://www.tavinstitute.org/ for The Welsh Development Agency</a:t>
            </a:r>
            <a:endParaRPr lang="en-IE" sz="1600" dirty="0">
              <a:solidFill>
                <a:srgbClr val="7F4182"/>
              </a:solidFill>
            </a:endParaRPr>
          </a:p>
        </p:txBody>
      </p:sp>
      <p:pic>
        <p:nvPicPr>
          <p:cNvPr id="20" name="Picture Placeholder 19" descr="Rainbow curves of paper">
            <a:extLst>
              <a:ext uri="{FF2B5EF4-FFF2-40B4-BE49-F238E27FC236}">
                <a16:creationId xmlns:a16="http://schemas.microsoft.com/office/drawing/2014/main" id="{6633F140-7F77-4EE8-9545-1918AB35072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4065" r="34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0492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A EXPERIÊNCIA DO PAÍS DE GALES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4741769"/>
          </a:xfrm>
        </p:spPr>
        <p:txBody>
          <a:bodyPr/>
          <a:lstStyle/>
          <a:p>
            <a:r>
              <a:rPr lang="en-GB" sz="2300" dirty="0">
                <a:solidFill>
                  <a:srgbClr val="7F4182"/>
                </a:solidFill>
              </a:rPr>
              <a:t>O Instituto Tavistock </a:t>
            </a:r>
            <a:r>
              <a:rPr lang="en-GB" sz="2300" dirty="0" err="1">
                <a:solidFill>
                  <a:srgbClr val="7F4182"/>
                </a:solidFill>
              </a:rPr>
              <a:t>completou</a:t>
            </a:r>
            <a:r>
              <a:rPr lang="en-GB" sz="2300" dirty="0">
                <a:solidFill>
                  <a:srgbClr val="7F4182"/>
                </a:solidFill>
              </a:rPr>
              <a:t> </a:t>
            </a:r>
            <a:r>
              <a:rPr lang="en-GB" sz="2300" dirty="0" err="1">
                <a:solidFill>
                  <a:srgbClr val="7F4182"/>
                </a:solidFill>
              </a:rPr>
              <a:t>uma</a:t>
            </a:r>
            <a:r>
              <a:rPr lang="en-GB" sz="2300" dirty="0">
                <a:solidFill>
                  <a:srgbClr val="7F4182"/>
                </a:solidFill>
              </a:rPr>
              <a:t> </a:t>
            </a:r>
            <a:r>
              <a:rPr lang="en-GB" sz="2300" dirty="0" err="1">
                <a:solidFill>
                  <a:srgbClr val="7F4182"/>
                </a:solidFill>
              </a:rPr>
              <a:t>avaliação</a:t>
            </a:r>
            <a:r>
              <a:rPr lang="en-GB" sz="2300" dirty="0">
                <a:solidFill>
                  <a:srgbClr val="7F4182"/>
                </a:solidFill>
              </a:rPr>
              <a:t> dos </a:t>
            </a:r>
            <a:r>
              <a:rPr lang="en-GB" sz="2300" dirty="0" err="1">
                <a:solidFill>
                  <a:srgbClr val="7F4182"/>
                </a:solidFill>
              </a:rPr>
              <a:t>Apoios</a:t>
            </a:r>
            <a:r>
              <a:rPr lang="en-GB" sz="2300" dirty="0">
                <a:solidFill>
                  <a:srgbClr val="7F4182"/>
                </a:solidFill>
              </a:rPr>
              <a:t> </a:t>
            </a:r>
            <a:r>
              <a:rPr lang="en-GB" sz="2300" dirty="0" err="1">
                <a:solidFill>
                  <a:srgbClr val="7F4182"/>
                </a:solidFill>
              </a:rPr>
              <a:t>à</a:t>
            </a:r>
            <a:r>
              <a:rPr lang="en-GB" sz="2300" dirty="0">
                <a:solidFill>
                  <a:srgbClr val="7F4182"/>
                </a:solidFill>
              </a:rPr>
              <a:t> </a:t>
            </a:r>
            <a:r>
              <a:rPr lang="en-GB" sz="2300" dirty="0" err="1">
                <a:solidFill>
                  <a:srgbClr val="7F4182"/>
                </a:solidFill>
              </a:rPr>
              <a:t>Geração</a:t>
            </a:r>
            <a:r>
              <a:rPr lang="en-GB" sz="2300" dirty="0">
                <a:solidFill>
                  <a:srgbClr val="7F4182"/>
                </a:solidFill>
              </a:rPr>
              <a:t> </a:t>
            </a:r>
            <a:r>
              <a:rPr lang="en-GB" sz="2300" dirty="0" err="1">
                <a:solidFill>
                  <a:srgbClr val="7F4182"/>
                </a:solidFill>
              </a:rPr>
              <a:t>Comunitária</a:t>
            </a:r>
            <a:r>
              <a:rPr lang="en-GB" sz="2300" dirty="0">
                <a:solidFill>
                  <a:srgbClr val="7F4182"/>
                </a:solidFill>
              </a:rPr>
              <a:t>, </a:t>
            </a:r>
            <a:r>
              <a:rPr lang="en-GB" sz="2300" dirty="0" err="1">
                <a:solidFill>
                  <a:srgbClr val="7F4182"/>
                </a:solidFill>
              </a:rPr>
              <a:t>entregue</a:t>
            </a:r>
            <a:r>
              <a:rPr lang="en-GB" sz="2300" dirty="0">
                <a:solidFill>
                  <a:srgbClr val="7F4182"/>
                </a:solidFill>
              </a:rPr>
              <a:t> pela </a:t>
            </a:r>
            <a:r>
              <a:rPr lang="en-GB" sz="2300" dirty="0" err="1">
                <a:solidFill>
                  <a:srgbClr val="7F4182"/>
                </a:solidFill>
              </a:rPr>
              <a:t>Agência</a:t>
            </a:r>
            <a:r>
              <a:rPr lang="en-GB" sz="2300" dirty="0">
                <a:solidFill>
                  <a:srgbClr val="7F4182"/>
                </a:solidFill>
              </a:rPr>
              <a:t> de </a:t>
            </a:r>
            <a:r>
              <a:rPr lang="en-GB" sz="2300" dirty="0" err="1">
                <a:solidFill>
                  <a:srgbClr val="7F4182"/>
                </a:solidFill>
              </a:rPr>
              <a:t>Desenvolvimento</a:t>
            </a:r>
            <a:r>
              <a:rPr lang="en-GB" sz="2300" dirty="0">
                <a:solidFill>
                  <a:srgbClr val="7F4182"/>
                </a:solidFill>
              </a:rPr>
              <a:t> do País de Gales. </a:t>
            </a:r>
          </a:p>
          <a:p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Avaliou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as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experiências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das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equipas-chave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envolvidas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-</a:t>
            </a:r>
          </a:p>
          <a:p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b="1" dirty="0" err="1">
                <a:solidFill>
                  <a:srgbClr val="AB5AB0"/>
                </a:solidFill>
              </a:rPr>
              <a:t>Conselhos</a:t>
            </a:r>
            <a:r>
              <a:rPr lang="en-GB" sz="2300" b="1" dirty="0">
                <a:solidFill>
                  <a:srgbClr val="AB5AB0"/>
                </a:solidFill>
              </a:rPr>
              <a:t>/</a:t>
            </a:r>
            <a:r>
              <a:rPr lang="en-GB" sz="2300" b="1" dirty="0" err="1">
                <a:solidFill>
                  <a:srgbClr val="AB5AB0"/>
                </a:solidFill>
              </a:rPr>
              <a:t>Comités</a:t>
            </a:r>
            <a:r>
              <a:rPr lang="en-GB" sz="2300" b="1" dirty="0">
                <a:solidFill>
                  <a:srgbClr val="AB5AB0"/>
                </a:solidFill>
              </a:rPr>
              <a:t> 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de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Projetos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Regeneração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Comunitária</a:t>
            </a:r>
            <a:endParaRPr lang="en-GB" sz="23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Conselhos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Administração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destes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grupos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têm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sido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vistos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como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: "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grupos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trabalho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": "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representantes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comunidade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", "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representantes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da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organização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", "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portadores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uma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competência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particular", "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uma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oportunidade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fazer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algo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acontecer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", e "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fazem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com que as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pessoas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se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sintam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orgulhosas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do local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onde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vivem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".</a:t>
            </a:r>
          </a:p>
          <a:p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desafios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enfrentados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por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todos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membros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do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Conselho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Administração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foram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o tempo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exigido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(um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bom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coordenador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a tempo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inteiro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faz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muitas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vezes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a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diferença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aqui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) e a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complexidade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das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relações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que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eles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têm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desenvolver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 e </a:t>
            </a:r>
            <a:r>
              <a:rPr lang="en-GB" sz="2300" dirty="0" err="1">
                <a:solidFill>
                  <a:schemeClr val="bg2">
                    <a:lumMod val="50000"/>
                  </a:schemeClr>
                </a:solidFill>
              </a:rPr>
              <a:t>manter</a:t>
            </a:r>
            <a:r>
              <a:rPr lang="en-GB" sz="2300" dirty="0">
                <a:solidFill>
                  <a:schemeClr val="bg2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7DBE413-334C-4623-9BEF-3542055D1F8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571" r="36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7902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6633</Words>
  <Application>Microsoft Macintosh PowerPoint</Application>
  <PresentationFormat>Ecrã Panorâmico</PresentationFormat>
  <Paragraphs>315</Paragraphs>
  <Slides>65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65</vt:i4>
      </vt:variant>
    </vt:vector>
  </HeadingPairs>
  <TitlesOfParts>
    <vt:vector size="73" baseType="lpstr">
      <vt:lpstr>-apple-system</vt:lpstr>
      <vt:lpstr>Arial</vt:lpstr>
      <vt:lpstr>Calibri</vt:lpstr>
      <vt:lpstr>Calibri Light</vt:lpstr>
      <vt:lpstr>inherit</vt:lpstr>
      <vt:lpstr>Quattrocento Sans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Orla Casey</dc:creator>
  <cp:lastModifiedBy>Vanessa Gomes</cp:lastModifiedBy>
  <cp:revision>71</cp:revision>
  <dcterms:created xsi:type="dcterms:W3CDTF">2020-12-01T07:51:49Z</dcterms:created>
  <dcterms:modified xsi:type="dcterms:W3CDTF">2021-01-02T13:41:31Z</dcterms:modified>
</cp:coreProperties>
</file>