
<file path=[Content_Types].xml><?xml version="1.0" encoding="utf-8"?>
<Types xmlns="http://schemas.openxmlformats.org/package/2006/content-types">
  <Default Extension="1"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7"/>
  </p:notesMasterIdLst>
  <p:handoutMasterIdLst>
    <p:handoutMasterId r:id="rId68"/>
  </p:handoutMasterIdLst>
  <p:sldIdLst>
    <p:sldId id="310" r:id="rId2"/>
    <p:sldId id="316" r:id="rId3"/>
    <p:sldId id="520" r:id="rId4"/>
    <p:sldId id="538" r:id="rId5"/>
    <p:sldId id="276" r:id="rId6"/>
    <p:sldId id="443" r:id="rId7"/>
    <p:sldId id="290" r:id="rId8"/>
    <p:sldId id="588" r:id="rId9"/>
    <p:sldId id="589" r:id="rId10"/>
    <p:sldId id="594" r:id="rId11"/>
    <p:sldId id="590" r:id="rId12"/>
    <p:sldId id="591" r:id="rId13"/>
    <p:sldId id="592" r:id="rId14"/>
    <p:sldId id="593" r:id="rId15"/>
    <p:sldId id="423" r:id="rId16"/>
    <p:sldId id="595" r:id="rId17"/>
    <p:sldId id="549" r:id="rId18"/>
    <p:sldId id="546" r:id="rId19"/>
    <p:sldId id="550" r:id="rId20"/>
    <p:sldId id="547" r:id="rId21"/>
    <p:sldId id="552" r:id="rId22"/>
    <p:sldId id="548" r:id="rId23"/>
    <p:sldId id="553" r:id="rId24"/>
    <p:sldId id="555" r:id="rId25"/>
    <p:sldId id="556" r:id="rId26"/>
    <p:sldId id="537" r:id="rId27"/>
    <p:sldId id="562" r:id="rId28"/>
    <p:sldId id="557" r:id="rId29"/>
    <p:sldId id="559" r:id="rId30"/>
    <p:sldId id="561" r:id="rId31"/>
    <p:sldId id="563" r:id="rId32"/>
    <p:sldId id="565" r:id="rId33"/>
    <p:sldId id="597" r:id="rId34"/>
    <p:sldId id="378" r:id="rId35"/>
    <p:sldId id="596" r:id="rId36"/>
    <p:sldId id="373" r:id="rId37"/>
    <p:sldId id="417" r:id="rId38"/>
    <p:sldId id="418" r:id="rId39"/>
    <p:sldId id="507" r:id="rId40"/>
    <p:sldId id="602" r:id="rId41"/>
    <p:sldId id="604" r:id="rId42"/>
    <p:sldId id="603" r:id="rId43"/>
    <p:sldId id="608" r:id="rId44"/>
    <p:sldId id="607" r:id="rId45"/>
    <p:sldId id="606" r:id="rId46"/>
    <p:sldId id="605" r:id="rId47"/>
    <p:sldId id="539" r:id="rId48"/>
    <p:sldId id="544" r:id="rId49"/>
    <p:sldId id="541" r:id="rId50"/>
    <p:sldId id="542" r:id="rId51"/>
    <p:sldId id="543" r:id="rId52"/>
    <p:sldId id="419" r:id="rId53"/>
    <p:sldId id="587" r:id="rId54"/>
    <p:sldId id="584" r:id="rId55"/>
    <p:sldId id="585" r:id="rId56"/>
    <p:sldId id="586" r:id="rId57"/>
    <p:sldId id="598" r:id="rId58"/>
    <p:sldId id="599" r:id="rId59"/>
    <p:sldId id="601" r:id="rId60"/>
    <p:sldId id="609" r:id="rId61"/>
    <p:sldId id="600" r:id="rId62"/>
    <p:sldId id="321" r:id="rId63"/>
    <p:sldId id="564" r:id="rId64"/>
    <p:sldId id="610" r:id="rId65"/>
    <p:sldId id="309"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rla Casey" initials="OC" lastIdx="16" clrIdx="0">
    <p:extLst>
      <p:ext uri="{19B8F6BF-5375-455C-9EA6-DF929625EA0E}">
        <p15:presenceInfo xmlns:p15="http://schemas.microsoft.com/office/powerpoint/2012/main" userId="S::orla@momentumconsulting.ie::ee9f56f0-43a2-47ae-a5b8-d4a7d2f5cec3" providerId="AD"/>
      </p:ext>
    </p:extLst>
  </p:cmAuthor>
  <p:cmAuthor id="2" name="Grace Roche" initials="GR" lastIdx="1" clrIdx="1">
    <p:extLst>
      <p:ext uri="{19B8F6BF-5375-455C-9EA6-DF929625EA0E}">
        <p15:presenceInfo xmlns:p15="http://schemas.microsoft.com/office/powerpoint/2012/main" userId="Grace Roche" providerId="None"/>
      </p:ext>
    </p:extLst>
  </p:cmAuthor>
  <p:cmAuthor id="3" name="Grace Lyons" initials="GL" lastIdx="13" clrIdx="2">
    <p:extLst>
      <p:ext uri="{19B8F6BF-5375-455C-9EA6-DF929625EA0E}">
        <p15:presenceInfo xmlns:p15="http://schemas.microsoft.com/office/powerpoint/2012/main" userId="b64fb77dec8691c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0A94"/>
    <a:srgbClr val="68BBAF"/>
    <a:srgbClr val="7F4182"/>
    <a:srgbClr val="6D6E6C"/>
    <a:srgbClr val="A3CEC2"/>
    <a:srgbClr val="AB5AB0"/>
    <a:srgbClr val="161741"/>
    <a:srgbClr val="4852A4"/>
    <a:srgbClr val="E5CCE6"/>
    <a:srgbClr val="392E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27" autoAdjust="0"/>
    <p:restoredTop sz="92024" autoAdjust="0"/>
  </p:normalViewPr>
  <p:slideViewPr>
    <p:cSldViewPr snapToGrid="0" snapToObjects="1">
      <p:cViewPr>
        <p:scale>
          <a:sx n="60" d="100"/>
          <a:sy n="60" d="100"/>
        </p:scale>
        <p:origin x="748"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9" d="100"/>
        <a:sy n="109" d="100"/>
      </p:scale>
      <p:origin x="0" y="-13568"/>
    </p:cViewPr>
  </p:sorterViewPr>
  <p:notesViewPr>
    <p:cSldViewPr snapToGrid="0" snapToObjects="1">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32E1B7-DC74-49E7-9459-E67D8652A610}"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249FA550-EA76-4078-88E0-54A0A460C1F7}">
      <dgm:prSet/>
      <dgm:spPr/>
      <dgm:t>
        <a:bodyPr/>
        <a:lstStyle/>
        <a:p>
          <a:r>
            <a:rPr lang="en-IE"/>
            <a:t>Training lessens the likelihood of mistakes and other problems and minimises risk (for example, health and safety training)</a:t>
          </a:r>
          <a:endParaRPr lang="en-US"/>
        </a:p>
      </dgm:t>
    </dgm:pt>
    <dgm:pt modelId="{AC479914-2BD1-4F3D-BEB0-C83F0D7DF240}" type="parTrans" cxnId="{2ECBE249-E5A3-4759-A8C0-24BE5528A993}">
      <dgm:prSet/>
      <dgm:spPr/>
      <dgm:t>
        <a:bodyPr/>
        <a:lstStyle/>
        <a:p>
          <a:endParaRPr lang="en-US"/>
        </a:p>
      </dgm:t>
    </dgm:pt>
    <dgm:pt modelId="{A73E2F8B-0EF5-4C17-ABBD-9A3DC875F71D}" type="sibTrans" cxnId="{2ECBE249-E5A3-4759-A8C0-24BE5528A993}">
      <dgm:prSet/>
      <dgm:spPr/>
      <dgm:t>
        <a:bodyPr/>
        <a:lstStyle/>
        <a:p>
          <a:endParaRPr lang="en-US"/>
        </a:p>
      </dgm:t>
    </dgm:pt>
    <dgm:pt modelId="{F8625DC3-52D1-45EF-A0EA-C167B29689B3}">
      <dgm:prSet/>
      <dgm:spPr/>
      <dgm:t>
        <a:bodyPr/>
        <a:lstStyle/>
        <a:p>
          <a:r>
            <a:rPr lang="en-IE"/>
            <a:t>It demonstrates that your committee believes in a high standard of work</a:t>
          </a:r>
          <a:endParaRPr lang="en-US"/>
        </a:p>
      </dgm:t>
    </dgm:pt>
    <dgm:pt modelId="{55C70F76-F051-4059-943B-76228C23418B}" type="parTrans" cxnId="{E287780E-2697-41C2-BCFA-58CE5547282D}">
      <dgm:prSet/>
      <dgm:spPr/>
      <dgm:t>
        <a:bodyPr/>
        <a:lstStyle/>
        <a:p>
          <a:endParaRPr lang="en-US"/>
        </a:p>
      </dgm:t>
    </dgm:pt>
    <dgm:pt modelId="{16FBAB5D-7132-428D-A06C-4E32C8715172}" type="sibTrans" cxnId="{E287780E-2697-41C2-BCFA-58CE5547282D}">
      <dgm:prSet/>
      <dgm:spPr/>
      <dgm:t>
        <a:bodyPr/>
        <a:lstStyle/>
        <a:p>
          <a:endParaRPr lang="en-US"/>
        </a:p>
      </dgm:t>
    </dgm:pt>
    <dgm:pt modelId="{A12DA8F4-1F63-4DB6-93EA-9D433A11AB2E}">
      <dgm:prSet/>
      <dgm:spPr/>
      <dgm:t>
        <a:bodyPr/>
        <a:lstStyle/>
        <a:p>
          <a:r>
            <a:rPr lang="en-IE"/>
            <a:t>Some organisations use training courses as a part of their volunteer selection procedure</a:t>
          </a:r>
          <a:endParaRPr lang="en-US"/>
        </a:p>
      </dgm:t>
    </dgm:pt>
    <dgm:pt modelId="{93B17009-3606-4665-8A95-26CC19D2CEB3}" type="parTrans" cxnId="{0CAC216B-BF42-4362-8E1E-E0662F77330A}">
      <dgm:prSet/>
      <dgm:spPr/>
      <dgm:t>
        <a:bodyPr/>
        <a:lstStyle/>
        <a:p>
          <a:endParaRPr lang="en-US"/>
        </a:p>
      </dgm:t>
    </dgm:pt>
    <dgm:pt modelId="{0F927BA6-AB96-485F-80AE-6DA053E1D517}" type="sibTrans" cxnId="{0CAC216B-BF42-4362-8E1E-E0662F77330A}">
      <dgm:prSet/>
      <dgm:spPr/>
      <dgm:t>
        <a:bodyPr/>
        <a:lstStyle/>
        <a:p>
          <a:endParaRPr lang="en-US"/>
        </a:p>
      </dgm:t>
    </dgm:pt>
    <dgm:pt modelId="{D024E28B-90E8-44DD-B407-AB4792B88AAC}">
      <dgm:prSet/>
      <dgm:spPr/>
      <dgm:t>
        <a:bodyPr/>
        <a:lstStyle/>
        <a:p>
          <a:r>
            <a:rPr lang="en-IE"/>
            <a:t>Training can heighten personal skills and awareness, so the volunteers can function more effectively as individuals and therefore do their voluntary work more successfully</a:t>
          </a:r>
          <a:endParaRPr lang="en-US"/>
        </a:p>
      </dgm:t>
    </dgm:pt>
    <dgm:pt modelId="{E2D97026-CACB-4561-A3F4-D658654F1C49}" type="parTrans" cxnId="{1B0B76B8-FE26-4D97-80B9-F09ABCF5822E}">
      <dgm:prSet/>
      <dgm:spPr/>
      <dgm:t>
        <a:bodyPr/>
        <a:lstStyle/>
        <a:p>
          <a:endParaRPr lang="en-US"/>
        </a:p>
      </dgm:t>
    </dgm:pt>
    <dgm:pt modelId="{88919E1F-1782-471E-AD50-69530518F418}" type="sibTrans" cxnId="{1B0B76B8-FE26-4D97-80B9-F09ABCF5822E}">
      <dgm:prSet/>
      <dgm:spPr/>
      <dgm:t>
        <a:bodyPr/>
        <a:lstStyle/>
        <a:p>
          <a:endParaRPr lang="en-US"/>
        </a:p>
      </dgm:t>
    </dgm:pt>
    <dgm:pt modelId="{439DE978-827C-4165-9881-5869A4B28596}">
      <dgm:prSet/>
      <dgm:spPr/>
      <dgm:t>
        <a:bodyPr/>
        <a:lstStyle/>
        <a:p>
          <a:r>
            <a:rPr lang="en-IE"/>
            <a:t>It can also improve interpersonal and group awareness, so volunteers can both work more effectively </a:t>
          </a:r>
          <a:endParaRPr lang="en-US"/>
        </a:p>
      </dgm:t>
    </dgm:pt>
    <dgm:pt modelId="{11F0FDA3-A1E1-410D-BB43-3DEE3C4CF578}" type="parTrans" cxnId="{F2AC0DB7-C709-49FF-9993-F2CC509AE3EC}">
      <dgm:prSet/>
      <dgm:spPr/>
      <dgm:t>
        <a:bodyPr/>
        <a:lstStyle/>
        <a:p>
          <a:endParaRPr lang="en-US"/>
        </a:p>
      </dgm:t>
    </dgm:pt>
    <dgm:pt modelId="{CDBCD73A-2D5E-465E-B74D-439B9671E7C5}" type="sibTrans" cxnId="{F2AC0DB7-C709-49FF-9993-F2CC509AE3EC}">
      <dgm:prSet/>
      <dgm:spPr/>
      <dgm:t>
        <a:bodyPr/>
        <a:lstStyle/>
        <a:p>
          <a:endParaRPr lang="en-US"/>
        </a:p>
      </dgm:t>
    </dgm:pt>
    <dgm:pt modelId="{3C13BA51-0319-4A32-AE15-FF05D94C414B}" type="pres">
      <dgm:prSet presAssocID="{1F32E1B7-DC74-49E7-9459-E67D8652A610}" presName="diagram" presStyleCnt="0">
        <dgm:presLayoutVars>
          <dgm:dir/>
          <dgm:resizeHandles val="exact"/>
        </dgm:presLayoutVars>
      </dgm:prSet>
      <dgm:spPr/>
    </dgm:pt>
    <dgm:pt modelId="{328866A4-2404-4AC5-81F7-4D7B9589887F}" type="pres">
      <dgm:prSet presAssocID="{249FA550-EA76-4078-88E0-54A0A460C1F7}" presName="node" presStyleLbl="node1" presStyleIdx="0" presStyleCnt="5">
        <dgm:presLayoutVars>
          <dgm:bulletEnabled val="1"/>
        </dgm:presLayoutVars>
      </dgm:prSet>
      <dgm:spPr/>
    </dgm:pt>
    <dgm:pt modelId="{A8047D64-0AFB-4F17-BF11-063639577DB5}" type="pres">
      <dgm:prSet presAssocID="{A73E2F8B-0EF5-4C17-ABBD-9A3DC875F71D}" presName="sibTrans" presStyleCnt="0"/>
      <dgm:spPr/>
    </dgm:pt>
    <dgm:pt modelId="{0EA21E32-DC04-4161-AA5E-EA2EA6123638}" type="pres">
      <dgm:prSet presAssocID="{F8625DC3-52D1-45EF-A0EA-C167B29689B3}" presName="node" presStyleLbl="node1" presStyleIdx="1" presStyleCnt="5">
        <dgm:presLayoutVars>
          <dgm:bulletEnabled val="1"/>
        </dgm:presLayoutVars>
      </dgm:prSet>
      <dgm:spPr/>
    </dgm:pt>
    <dgm:pt modelId="{82F11CC9-E02F-43CC-95A9-713FF104B703}" type="pres">
      <dgm:prSet presAssocID="{16FBAB5D-7132-428D-A06C-4E32C8715172}" presName="sibTrans" presStyleCnt="0"/>
      <dgm:spPr/>
    </dgm:pt>
    <dgm:pt modelId="{6FFF5EF1-A531-4C58-9250-B7326AFE7C5B}" type="pres">
      <dgm:prSet presAssocID="{A12DA8F4-1F63-4DB6-93EA-9D433A11AB2E}" presName="node" presStyleLbl="node1" presStyleIdx="2" presStyleCnt="5">
        <dgm:presLayoutVars>
          <dgm:bulletEnabled val="1"/>
        </dgm:presLayoutVars>
      </dgm:prSet>
      <dgm:spPr/>
    </dgm:pt>
    <dgm:pt modelId="{09713CFA-7404-4453-8C72-132E047216F8}" type="pres">
      <dgm:prSet presAssocID="{0F927BA6-AB96-485F-80AE-6DA053E1D517}" presName="sibTrans" presStyleCnt="0"/>
      <dgm:spPr/>
    </dgm:pt>
    <dgm:pt modelId="{5512C42F-3CD1-4737-B4EA-E896E6FCB2C5}" type="pres">
      <dgm:prSet presAssocID="{D024E28B-90E8-44DD-B407-AB4792B88AAC}" presName="node" presStyleLbl="node1" presStyleIdx="3" presStyleCnt="5">
        <dgm:presLayoutVars>
          <dgm:bulletEnabled val="1"/>
        </dgm:presLayoutVars>
      </dgm:prSet>
      <dgm:spPr/>
    </dgm:pt>
    <dgm:pt modelId="{95D29C29-3AF9-48EE-A25C-1E759E831137}" type="pres">
      <dgm:prSet presAssocID="{88919E1F-1782-471E-AD50-69530518F418}" presName="sibTrans" presStyleCnt="0"/>
      <dgm:spPr/>
    </dgm:pt>
    <dgm:pt modelId="{17EA05B1-6232-43B6-BB89-B66B372CAC09}" type="pres">
      <dgm:prSet presAssocID="{439DE978-827C-4165-9881-5869A4B28596}" presName="node" presStyleLbl="node1" presStyleIdx="4" presStyleCnt="5">
        <dgm:presLayoutVars>
          <dgm:bulletEnabled val="1"/>
        </dgm:presLayoutVars>
      </dgm:prSet>
      <dgm:spPr/>
    </dgm:pt>
  </dgm:ptLst>
  <dgm:cxnLst>
    <dgm:cxn modelId="{E287780E-2697-41C2-BCFA-58CE5547282D}" srcId="{1F32E1B7-DC74-49E7-9459-E67D8652A610}" destId="{F8625DC3-52D1-45EF-A0EA-C167B29689B3}" srcOrd="1" destOrd="0" parTransId="{55C70F76-F051-4059-943B-76228C23418B}" sibTransId="{16FBAB5D-7132-428D-A06C-4E32C8715172}"/>
    <dgm:cxn modelId="{D0F3C314-FA60-4048-BF59-73CA38A865D1}" type="presOf" srcId="{D024E28B-90E8-44DD-B407-AB4792B88AAC}" destId="{5512C42F-3CD1-4737-B4EA-E896E6FCB2C5}" srcOrd="0" destOrd="0" presId="urn:microsoft.com/office/officeart/2005/8/layout/default"/>
    <dgm:cxn modelId="{A5F4A03A-9317-4A15-8E03-9A91D7247EDD}" type="presOf" srcId="{249FA550-EA76-4078-88E0-54A0A460C1F7}" destId="{328866A4-2404-4AC5-81F7-4D7B9589887F}" srcOrd="0" destOrd="0" presId="urn:microsoft.com/office/officeart/2005/8/layout/default"/>
    <dgm:cxn modelId="{2ECBE249-E5A3-4759-A8C0-24BE5528A993}" srcId="{1F32E1B7-DC74-49E7-9459-E67D8652A610}" destId="{249FA550-EA76-4078-88E0-54A0A460C1F7}" srcOrd="0" destOrd="0" parTransId="{AC479914-2BD1-4F3D-BEB0-C83F0D7DF240}" sibTransId="{A73E2F8B-0EF5-4C17-ABBD-9A3DC875F71D}"/>
    <dgm:cxn modelId="{0CAC216B-BF42-4362-8E1E-E0662F77330A}" srcId="{1F32E1B7-DC74-49E7-9459-E67D8652A610}" destId="{A12DA8F4-1F63-4DB6-93EA-9D433A11AB2E}" srcOrd="2" destOrd="0" parTransId="{93B17009-3606-4665-8A95-26CC19D2CEB3}" sibTransId="{0F927BA6-AB96-485F-80AE-6DA053E1D517}"/>
    <dgm:cxn modelId="{F2AC0DB7-C709-49FF-9993-F2CC509AE3EC}" srcId="{1F32E1B7-DC74-49E7-9459-E67D8652A610}" destId="{439DE978-827C-4165-9881-5869A4B28596}" srcOrd="4" destOrd="0" parTransId="{11F0FDA3-A1E1-410D-BB43-3DEE3C4CF578}" sibTransId="{CDBCD73A-2D5E-465E-B74D-439B9671E7C5}"/>
    <dgm:cxn modelId="{1B0B76B8-FE26-4D97-80B9-F09ABCF5822E}" srcId="{1F32E1B7-DC74-49E7-9459-E67D8652A610}" destId="{D024E28B-90E8-44DD-B407-AB4792B88AAC}" srcOrd="3" destOrd="0" parTransId="{E2D97026-CACB-4561-A3F4-D658654F1C49}" sibTransId="{88919E1F-1782-471E-AD50-69530518F418}"/>
    <dgm:cxn modelId="{B3D5BAE5-361A-4A9D-81E1-7217595686E1}" type="presOf" srcId="{F8625DC3-52D1-45EF-A0EA-C167B29689B3}" destId="{0EA21E32-DC04-4161-AA5E-EA2EA6123638}" srcOrd="0" destOrd="0" presId="urn:microsoft.com/office/officeart/2005/8/layout/default"/>
    <dgm:cxn modelId="{9952F9ED-5D96-402E-BA1F-C07CAB0857B3}" type="presOf" srcId="{A12DA8F4-1F63-4DB6-93EA-9D433A11AB2E}" destId="{6FFF5EF1-A531-4C58-9250-B7326AFE7C5B}" srcOrd="0" destOrd="0" presId="urn:microsoft.com/office/officeart/2005/8/layout/default"/>
    <dgm:cxn modelId="{DB323DF1-0D56-42B5-9FA8-490A829C69A3}" type="presOf" srcId="{439DE978-827C-4165-9881-5869A4B28596}" destId="{17EA05B1-6232-43B6-BB89-B66B372CAC09}" srcOrd="0" destOrd="0" presId="urn:microsoft.com/office/officeart/2005/8/layout/default"/>
    <dgm:cxn modelId="{D4721AFA-F9A5-4E84-8399-8AA1B4329EDB}" type="presOf" srcId="{1F32E1B7-DC74-49E7-9459-E67D8652A610}" destId="{3C13BA51-0319-4A32-AE15-FF05D94C414B}" srcOrd="0" destOrd="0" presId="urn:microsoft.com/office/officeart/2005/8/layout/default"/>
    <dgm:cxn modelId="{10C86D9A-C85F-472D-AF5A-551C918BA936}" type="presParOf" srcId="{3C13BA51-0319-4A32-AE15-FF05D94C414B}" destId="{328866A4-2404-4AC5-81F7-4D7B9589887F}" srcOrd="0" destOrd="0" presId="urn:microsoft.com/office/officeart/2005/8/layout/default"/>
    <dgm:cxn modelId="{24045080-0E64-4D4C-A24A-CA3D84E77751}" type="presParOf" srcId="{3C13BA51-0319-4A32-AE15-FF05D94C414B}" destId="{A8047D64-0AFB-4F17-BF11-063639577DB5}" srcOrd="1" destOrd="0" presId="urn:microsoft.com/office/officeart/2005/8/layout/default"/>
    <dgm:cxn modelId="{D1D990AE-E5CA-43C0-94FF-7977C42267A6}" type="presParOf" srcId="{3C13BA51-0319-4A32-AE15-FF05D94C414B}" destId="{0EA21E32-DC04-4161-AA5E-EA2EA6123638}" srcOrd="2" destOrd="0" presId="urn:microsoft.com/office/officeart/2005/8/layout/default"/>
    <dgm:cxn modelId="{3DE3FD7E-310D-41C4-B127-A731EB6E1EDB}" type="presParOf" srcId="{3C13BA51-0319-4A32-AE15-FF05D94C414B}" destId="{82F11CC9-E02F-43CC-95A9-713FF104B703}" srcOrd="3" destOrd="0" presId="urn:microsoft.com/office/officeart/2005/8/layout/default"/>
    <dgm:cxn modelId="{A6CB3FD8-125A-4646-B759-C87BB9966B28}" type="presParOf" srcId="{3C13BA51-0319-4A32-AE15-FF05D94C414B}" destId="{6FFF5EF1-A531-4C58-9250-B7326AFE7C5B}" srcOrd="4" destOrd="0" presId="urn:microsoft.com/office/officeart/2005/8/layout/default"/>
    <dgm:cxn modelId="{F1F50658-5E8E-4794-8DD7-45C53E9346D2}" type="presParOf" srcId="{3C13BA51-0319-4A32-AE15-FF05D94C414B}" destId="{09713CFA-7404-4453-8C72-132E047216F8}" srcOrd="5" destOrd="0" presId="urn:microsoft.com/office/officeart/2005/8/layout/default"/>
    <dgm:cxn modelId="{50D50DE7-FE90-4CA3-982B-BD6297FD90FC}" type="presParOf" srcId="{3C13BA51-0319-4A32-AE15-FF05D94C414B}" destId="{5512C42F-3CD1-4737-B4EA-E896E6FCB2C5}" srcOrd="6" destOrd="0" presId="urn:microsoft.com/office/officeart/2005/8/layout/default"/>
    <dgm:cxn modelId="{77445C0B-E3D4-4D23-99DA-6DD25F1031F9}" type="presParOf" srcId="{3C13BA51-0319-4A32-AE15-FF05D94C414B}" destId="{95D29C29-3AF9-48EE-A25C-1E759E831137}" srcOrd="7" destOrd="0" presId="urn:microsoft.com/office/officeart/2005/8/layout/default"/>
    <dgm:cxn modelId="{BF63876D-9B6F-4447-85DF-C18630A06D85}" type="presParOf" srcId="{3C13BA51-0319-4A32-AE15-FF05D94C414B}" destId="{17EA05B1-6232-43B6-BB89-B66B372CAC09}"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6EF2BD-732C-4262-B176-A1157E602498}"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8986A5D6-50D6-4437-B281-E3C736808EA8}">
      <dgm:prSet/>
      <dgm:spPr/>
      <dgm:t>
        <a:bodyPr/>
        <a:lstStyle/>
        <a:p>
          <a:r>
            <a:rPr lang="en-GB"/>
            <a:t>The future of communities is inclusive</a:t>
          </a:r>
          <a:endParaRPr lang="en-US"/>
        </a:p>
      </dgm:t>
    </dgm:pt>
    <dgm:pt modelId="{407AD385-0AE2-408F-B4F1-E1310A858437}" type="parTrans" cxnId="{79F0357F-0EB9-45DA-A8C4-4CCA057024FA}">
      <dgm:prSet/>
      <dgm:spPr/>
      <dgm:t>
        <a:bodyPr/>
        <a:lstStyle/>
        <a:p>
          <a:endParaRPr lang="en-US"/>
        </a:p>
      </dgm:t>
    </dgm:pt>
    <dgm:pt modelId="{3B001072-5F3D-4094-A7F9-5CDD0AD17487}" type="sibTrans" cxnId="{79F0357F-0EB9-45DA-A8C4-4CCA057024FA}">
      <dgm:prSet/>
      <dgm:spPr/>
      <dgm:t>
        <a:bodyPr/>
        <a:lstStyle/>
        <a:p>
          <a:endParaRPr lang="en-US"/>
        </a:p>
      </dgm:t>
    </dgm:pt>
    <dgm:pt modelId="{0A4CD643-764F-48C8-AF9B-C18E3032110D}">
      <dgm:prSet/>
      <dgm:spPr/>
      <dgm:t>
        <a:bodyPr/>
        <a:lstStyle/>
        <a:p>
          <a:r>
            <a:rPr lang="en-GB" b="0" i="0"/>
            <a:t>Inclusion means inviting diverse groups to take part in community life. </a:t>
          </a:r>
          <a:endParaRPr lang="en-US"/>
        </a:p>
      </dgm:t>
    </dgm:pt>
    <dgm:pt modelId="{FF7DFC21-299F-494C-80CE-83EF0FBF0AFD}" type="parTrans" cxnId="{4E9CAE73-8FE7-4074-9129-1154766380BB}">
      <dgm:prSet/>
      <dgm:spPr/>
      <dgm:t>
        <a:bodyPr/>
        <a:lstStyle/>
        <a:p>
          <a:endParaRPr lang="en-US"/>
        </a:p>
      </dgm:t>
    </dgm:pt>
    <dgm:pt modelId="{F313CB10-4936-4CFC-8047-24BCB3EB78B7}" type="sibTrans" cxnId="{4E9CAE73-8FE7-4074-9129-1154766380BB}">
      <dgm:prSet/>
      <dgm:spPr/>
      <dgm:t>
        <a:bodyPr/>
        <a:lstStyle/>
        <a:p>
          <a:endParaRPr lang="en-US"/>
        </a:p>
      </dgm:t>
    </dgm:pt>
    <dgm:pt modelId="{9A20A7BA-FCC4-45EA-B9FC-297518DF5B26}">
      <dgm:prSet/>
      <dgm:spPr/>
      <dgm:t>
        <a:bodyPr/>
        <a:lstStyle/>
        <a:p>
          <a:r>
            <a:rPr lang="en-GB" b="0" i="0"/>
            <a:t>It's belonging that makes each individual feel accepted for who they are. </a:t>
          </a:r>
          <a:endParaRPr lang="en-US"/>
        </a:p>
      </dgm:t>
    </dgm:pt>
    <dgm:pt modelId="{CADDAA87-6B50-4F1C-A9CE-6EE40E2FB1A1}" type="parTrans" cxnId="{CF5CAC05-1BE6-463E-88EA-8F461FD6D852}">
      <dgm:prSet/>
      <dgm:spPr/>
      <dgm:t>
        <a:bodyPr/>
        <a:lstStyle/>
        <a:p>
          <a:endParaRPr lang="en-US"/>
        </a:p>
      </dgm:t>
    </dgm:pt>
    <dgm:pt modelId="{FD4D58F8-5D7B-42FA-8909-8387D55C1428}" type="sibTrans" cxnId="{CF5CAC05-1BE6-463E-88EA-8F461FD6D852}">
      <dgm:prSet/>
      <dgm:spPr/>
      <dgm:t>
        <a:bodyPr/>
        <a:lstStyle/>
        <a:p>
          <a:endParaRPr lang="en-US"/>
        </a:p>
      </dgm:t>
    </dgm:pt>
    <dgm:pt modelId="{B740E45D-6B17-4B01-BB6C-B8138D85C976}" type="pres">
      <dgm:prSet presAssocID="{C86EF2BD-732C-4262-B176-A1157E602498}" presName="outerComposite" presStyleCnt="0">
        <dgm:presLayoutVars>
          <dgm:chMax val="5"/>
          <dgm:dir/>
          <dgm:resizeHandles val="exact"/>
        </dgm:presLayoutVars>
      </dgm:prSet>
      <dgm:spPr/>
    </dgm:pt>
    <dgm:pt modelId="{C97D40BE-6856-4C2C-A499-E946EBEFC448}" type="pres">
      <dgm:prSet presAssocID="{C86EF2BD-732C-4262-B176-A1157E602498}" presName="dummyMaxCanvas" presStyleCnt="0">
        <dgm:presLayoutVars/>
      </dgm:prSet>
      <dgm:spPr/>
    </dgm:pt>
    <dgm:pt modelId="{F348B91E-E443-4FB2-B7C3-23CC4668754C}" type="pres">
      <dgm:prSet presAssocID="{C86EF2BD-732C-4262-B176-A1157E602498}" presName="ThreeNodes_1" presStyleLbl="node1" presStyleIdx="0" presStyleCnt="3">
        <dgm:presLayoutVars>
          <dgm:bulletEnabled val="1"/>
        </dgm:presLayoutVars>
      </dgm:prSet>
      <dgm:spPr/>
    </dgm:pt>
    <dgm:pt modelId="{D1174FE4-B210-4471-B787-480C11011881}" type="pres">
      <dgm:prSet presAssocID="{C86EF2BD-732C-4262-B176-A1157E602498}" presName="ThreeNodes_2" presStyleLbl="node1" presStyleIdx="1" presStyleCnt="3">
        <dgm:presLayoutVars>
          <dgm:bulletEnabled val="1"/>
        </dgm:presLayoutVars>
      </dgm:prSet>
      <dgm:spPr/>
    </dgm:pt>
    <dgm:pt modelId="{9BE9053D-862C-489B-9100-4CA9AA708ECE}" type="pres">
      <dgm:prSet presAssocID="{C86EF2BD-732C-4262-B176-A1157E602498}" presName="ThreeNodes_3" presStyleLbl="node1" presStyleIdx="2" presStyleCnt="3">
        <dgm:presLayoutVars>
          <dgm:bulletEnabled val="1"/>
        </dgm:presLayoutVars>
      </dgm:prSet>
      <dgm:spPr/>
    </dgm:pt>
    <dgm:pt modelId="{38E0F02F-4F2E-4451-BEC2-DC814D21B0AE}" type="pres">
      <dgm:prSet presAssocID="{C86EF2BD-732C-4262-B176-A1157E602498}" presName="ThreeConn_1-2" presStyleLbl="fgAccFollowNode1" presStyleIdx="0" presStyleCnt="2">
        <dgm:presLayoutVars>
          <dgm:bulletEnabled val="1"/>
        </dgm:presLayoutVars>
      </dgm:prSet>
      <dgm:spPr/>
    </dgm:pt>
    <dgm:pt modelId="{98459B2C-7F39-4426-BA10-34925826BE62}" type="pres">
      <dgm:prSet presAssocID="{C86EF2BD-732C-4262-B176-A1157E602498}" presName="ThreeConn_2-3" presStyleLbl="fgAccFollowNode1" presStyleIdx="1" presStyleCnt="2">
        <dgm:presLayoutVars>
          <dgm:bulletEnabled val="1"/>
        </dgm:presLayoutVars>
      </dgm:prSet>
      <dgm:spPr/>
    </dgm:pt>
    <dgm:pt modelId="{545874EF-BDF8-4482-AC19-DF52B2948725}" type="pres">
      <dgm:prSet presAssocID="{C86EF2BD-732C-4262-B176-A1157E602498}" presName="ThreeNodes_1_text" presStyleLbl="node1" presStyleIdx="2" presStyleCnt="3">
        <dgm:presLayoutVars>
          <dgm:bulletEnabled val="1"/>
        </dgm:presLayoutVars>
      </dgm:prSet>
      <dgm:spPr/>
    </dgm:pt>
    <dgm:pt modelId="{312646F0-835C-48EE-9B20-3D947A70362D}" type="pres">
      <dgm:prSet presAssocID="{C86EF2BD-732C-4262-B176-A1157E602498}" presName="ThreeNodes_2_text" presStyleLbl="node1" presStyleIdx="2" presStyleCnt="3">
        <dgm:presLayoutVars>
          <dgm:bulletEnabled val="1"/>
        </dgm:presLayoutVars>
      </dgm:prSet>
      <dgm:spPr/>
    </dgm:pt>
    <dgm:pt modelId="{E10DDB00-0FE7-4A37-8501-FF363A8EAA38}" type="pres">
      <dgm:prSet presAssocID="{C86EF2BD-732C-4262-B176-A1157E602498}" presName="ThreeNodes_3_text" presStyleLbl="node1" presStyleIdx="2" presStyleCnt="3">
        <dgm:presLayoutVars>
          <dgm:bulletEnabled val="1"/>
        </dgm:presLayoutVars>
      </dgm:prSet>
      <dgm:spPr/>
    </dgm:pt>
  </dgm:ptLst>
  <dgm:cxnLst>
    <dgm:cxn modelId="{CF5CAC05-1BE6-463E-88EA-8F461FD6D852}" srcId="{C86EF2BD-732C-4262-B176-A1157E602498}" destId="{9A20A7BA-FCC4-45EA-B9FC-297518DF5B26}" srcOrd="2" destOrd="0" parTransId="{CADDAA87-6B50-4F1C-A9CE-6EE40E2FB1A1}" sibTransId="{FD4D58F8-5D7B-42FA-8909-8387D55C1428}"/>
    <dgm:cxn modelId="{007A7006-28DA-474D-99EA-FA817FF63ED2}" type="presOf" srcId="{0A4CD643-764F-48C8-AF9B-C18E3032110D}" destId="{D1174FE4-B210-4471-B787-480C11011881}" srcOrd="0" destOrd="0" presId="urn:microsoft.com/office/officeart/2005/8/layout/vProcess5"/>
    <dgm:cxn modelId="{D7380C09-2254-4AE2-B623-6CF0AAB49D29}" type="presOf" srcId="{0A4CD643-764F-48C8-AF9B-C18E3032110D}" destId="{312646F0-835C-48EE-9B20-3D947A70362D}" srcOrd="1" destOrd="0" presId="urn:microsoft.com/office/officeart/2005/8/layout/vProcess5"/>
    <dgm:cxn modelId="{6C99831D-4C18-43D7-AE67-6A7936376D4A}" type="presOf" srcId="{8986A5D6-50D6-4437-B281-E3C736808EA8}" destId="{545874EF-BDF8-4482-AC19-DF52B2948725}" srcOrd="1" destOrd="0" presId="urn:microsoft.com/office/officeart/2005/8/layout/vProcess5"/>
    <dgm:cxn modelId="{4E9CAE73-8FE7-4074-9129-1154766380BB}" srcId="{C86EF2BD-732C-4262-B176-A1157E602498}" destId="{0A4CD643-764F-48C8-AF9B-C18E3032110D}" srcOrd="1" destOrd="0" parTransId="{FF7DFC21-299F-494C-80CE-83EF0FBF0AFD}" sibTransId="{F313CB10-4936-4CFC-8047-24BCB3EB78B7}"/>
    <dgm:cxn modelId="{79F0357F-0EB9-45DA-A8C4-4CCA057024FA}" srcId="{C86EF2BD-732C-4262-B176-A1157E602498}" destId="{8986A5D6-50D6-4437-B281-E3C736808EA8}" srcOrd="0" destOrd="0" parTransId="{407AD385-0AE2-408F-B4F1-E1310A858437}" sibTransId="{3B001072-5F3D-4094-A7F9-5CDD0AD17487}"/>
    <dgm:cxn modelId="{0FED3180-B8AC-4E9E-AF29-49FA5EE75314}" type="presOf" srcId="{3B001072-5F3D-4094-A7F9-5CDD0AD17487}" destId="{38E0F02F-4F2E-4451-BEC2-DC814D21B0AE}" srcOrd="0" destOrd="0" presId="urn:microsoft.com/office/officeart/2005/8/layout/vProcess5"/>
    <dgm:cxn modelId="{2B32DB8F-0CA0-495A-A850-E0C1C78A2FAD}" type="presOf" srcId="{8986A5D6-50D6-4437-B281-E3C736808EA8}" destId="{F348B91E-E443-4FB2-B7C3-23CC4668754C}" srcOrd="0" destOrd="0" presId="urn:microsoft.com/office/officeart/2005/8/layout/vProcess5"/>
    <dgm:cxn modelId="{A32B24A7-5BEA-42EB-A1B9-64D87CBAE6BB}" type="presOf" srcId="{9A20A7BA-FCC4-45EA-B9FC-297518DF5B26}" destId="{9BE9053D-862C-489B-9100-4CA9AA708ECE}" srcOrd="0" destOrd="0" presId="urn:microsoft.com/office/officeart/2005/8/layout/vProcess5"/>
    <dgm:cxn modelId="{C7D11EB5-B39A-41AD-B1E6-157769888CEE}" type="presOf" srcId="{F313CB10-4936-4CFC-8047-24BCB3EB78B7}" destId="{98459B2C-7F39-4426-BA10-34925826BE62}" srcOrd="0" destOrd="0" presId="urn:microsoft.com/office/officeart/2005/8/layout/vProcess5"/>
    <dgm:cxn modelId="{847E2BD0-CFE4-4798-83B0-AE9CD43F0A3F}" type="presOf" srcId="{C86EF2BD-732C-4262-B176-A1157E602498}" destId="{B740E45D-6B17-4B01-BB6C-B8138D85C976}" srcOrd="0" destOrd="0" presId="urn:microsoft.com/office/officeart/2005/8/layout/vProcess5"/>
    <dgm:cxn modelId="{B31B28F4-F0DD-4379-B2CA-25A70716FFE9}" type="presOf" srcId="{9A20A7BA-FCC4-45EA-B9FC-297518DF5B26}" destId="{E10DDB00-0FE7-4A37-8501-FF363A8EAA38}" srcOrd="1" destOrd="0" presId="urn:microsoft.com/office/officeart/2005/8/layout/vProcess5"/>
    <dgm:cxn modelId="{2E909AC5-C023-4897-941C-0637A0EDAE99}" type="presParOf" srcId="{B740E45D-6B17-4B01-BB6C-B8138D85C976}" destId="{C97D40BE-6856-4C2C-A499-E946EBEFC448}" srcOrd="0" destOrd="0" presId="urn:microsoft.com/office/officeart/2005/8/layout/vProcess5"/>
    <dgm:cxn modelId="{4CC00482-F3A6-4C37-ADB8-9A83D30723E2}" type="presParOf" srcId="{B740E45D-6B17-4B01-BB6C-B8138D85C976}" destId="{F348B91E-E443-4FB2-B7C3-23CC4668754C}" srcOrd="1" destOrd="0" presId="urn:microsoft.com/office/officeart/2005/8/layout/vProcess5"/>
    <dgm:cxn modelId="{226AB9C3-1381-46D6-BD01-761307CF2EFF}" type="presParOf" srcId="{B740E45D-6B17-4B01-BB6C-B8138D85C976}" destId="{D1174FE4-B210-4471-B787-480C11011881}" srcOrd="2" destOrd="0" presId="urn:microsoft.com/office/officeart/2005/8/layout/vProcess5"/>
    <dgm:cxn modelId="{6E70B64F-3967-4E02-B8D9-AA22A9DC9F91}" type="presParOf" srcId="{B740E45D-6B17-4B01-BB6C-B8138D85C976}" destId="{9BE9053D-862C-489B-9100-4CA9AA708ECE}" srcOrd="3" destOrd="0" presId="urn:microsoft.com/office/officeart/2005/8/layout/vProcess5"/>
    <dgm:cxn modelId="{36369C30-0B14-45EC-8976-F96BC97B94B1}" type="presParOf" srcId="{B740E45D-6B17-4B01-BB6C-B8138D85C976}" destId="{38E0F02F-4F2E-4451-BEC2-DC814D21B0AE}" srcOrd="4" destOrd="0" presId="urn:microsoft.com/office/officeart/2005/8/layout/vProcess5"/>
    <dgm:cxn modelId="{3DF2FD9A-86DD-4ADD-A233-445353269839}" type="presParOf" srcId="{B740E45D-6B17-4B01-BB6C-B8138D85C976}" destId="{98459B2C-7F39-4426-BA10-34925826BE62}" srcOrd="5" destOrd="0" presId="urn:microsoft.com/office/officeart/2005/8/layout/vProcess5"/>
    <dgm:cxn modelId="{E446A70B-EC6D-4D01-A53A-5B75B46AFA73}" type="presParOf" srcId="{B740E45D-6B17-4B01-BB6C-B8138D85C976}" destId="{545874EF-BDF8-4482-AC19-DF52B2948725}" srcOrd="6" destOrd="0" presId="urn:microsoft.com/office/officeart/2005/8/layout/vProcess5"/>
    <dgm:cxn modelId="{3C6140E6-F9F6-4145-80B9-8B6DE0528F93}" type="presParOf" srcId="{B740E45D-6B17-4B01-BB6C-B8138D85C976}" destId="{312646F0-835C-48EE-9B20-3D947A70362D}" srcOrd="7" destOrd="0" presId="urn:microsoft.com/office/officeart/2005/8/layout/vProcess5"/>
    <dgm:cxn modelId="{4BB7D4D2-E6D8-4DE9-8785-B656EA158617}" type="presParOf" srcId="{B740E45D-6B17-4B01-BB6C-B8138D85C976}" destId="{E10DDB00-0FE7-4A37-8501-FF363A8EAA38}"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8866A4-2404-4AC5-81F7-4D7B9589887F}">
      <dsp:nvSpPr>
        <dsp:cNvPr id="0" name=""/>
        <dsp:cNvSpPr/>
      </dsp:nvSpPr>
      <dsp:spPr>
        <a:xfrm>
          <a:off x="0" y="263019"/>
          <a:ext cx="3597186" cy="21583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IE" sz="2100" kern="1200"/>
            <a:t>Training lessens the likelihood of mistakes and other problems and minimises risk (for example, health and safety training)</a:t>
          </a:r>
          <a:endParaRPr lang="en-US" sz="2100" kern="1200"/>
        </a:p>
      </dsp:txBody>
      <dsp:txXfrm>
        <a:off x="0" y="263019"/>
        <a:ext cx="3597186" cy="2158311"/>
      </dsp:txXfrm>
    </dsp:sp>
    <dsp:sp modelId="{0EA21E32-DC04-4161-AA5E-EA2EA6123638}">
      <dsp:nvSpPr>
        <dsp:cNvPr id="0" name=""/>
        <dsp:cNvSpPr/>
      </dsp:nvSpPr>
      <dsp:spPr>
        <a:xfrm>
          <a:off x="3956904" y="263019"/>
          <a:ext cx="3597186" cy="21583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IE" sz="2100" kern="1200"/>
            <a:t>It demonstrates that your committee believes in a high standard of work</a:t>
          </a:r>
          <a:endParaRPr lang="en-US" sz="2100" kern="1200"/>
        </a:p>
      </dsp:txBody>
      <dsp:txXfrm>
        <a:off x="3956904" y="263019"/>
        <a:ext cx="3597186" cy="2158311"/>
      </dsp:txXfrm>
    </dsp:sp>
    <dsp:sp modelId="{6FFF5EF1-A531-4C58-9250-B7326AFE7C5B}">
      <dsp:nvSpPr>
        <dsp:cNvPr id="0" name=""/>
        <dsp:cNvSpPr/>
      </dsp:nvSpPr>
      <dsp:spPr>
        <a:xfrm>
          <a:off x="7913809" y="263019"/>
          <a:ext cx="3597186" cy="21583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IE" sz="2100" kern="1200"/>
            <a:t>Some organisations use training courses as a part of their volunteer selection procedure</a:t>
          </a:r>
          <a:endParaRPr lang="en-US" sz="2100" kern="1200"/>
        </a:p>
      </dsp:txBody>
      <dsp:txXfrm>
        <a:off x="7913809" y="263019"/>
        <a:ext cx="3597186" cy="2158311"/>
      </dsp:txXfrm>
    </dsp:sp>
    <dsp:sp modelId="{5512C42F-3CD1-4737-B4EA-E896E6FCB2C5}">
      <dsp:nvSpPr>
        <dsp:cNvPr id="0" name=""/>
        <dsp:cNvSpPr/>
      </dsp:nvSpPr>
      <dsp:spPr>
        <a:xfrm>
          <a:off x="1978452" y="2781049"/>
          <a:ext cx="3597186" cy="21583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IE" sz="2100" kern="1200"/>
            <a:t>Training can heighten personal skills and awareness, so the volunteers can function more effectively as individuals and therefore do their voluntary work more successfully</a:t>
          </a:r>
          <a:endParaRPr lang="en-US" sz="2100" kern="1200"/>
        </a:p>
      </dsp:txBody>
      <dsp:txXfrm>
        <a:off x="1978452" y="2781049"/>
        <a:ext cx="3597186" cy="2158311"/>
      </dsp:txXfrm>
    </dsp:sp>
    <dsp:sp modelId="{17EA05B1-6232-43B6-BB89-B66B372CAC09}">
      <dsp:nvSpPr>
        <dsp:cNvPr id="0" name=""/>
        <dsp:cNvSpPr/>
      </dsp:nvSpPr>
      <dsp:spPr>
        <a:xfrm>
          <a:off x="5935357" y="2781049"/>
          <a:ext cx="3597186" cy="21583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IE" sz="2100" kern="1200"/>
            <a:t>It can also improve interpersonal and group awareness, so volunteers can both work more effectively </a:t>
          </a:r>
          <a:endParaRPr lang="en-US" sz="2100" kern="1200"/>
        </a:p>
      </dsp:txBody>
      <dsp:txXfrm>
        <a:off x="5935357" y="2781049"/>
        <a:ext cx="3597186" cy="21583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48B91E-E443-4FB2-B7C3-23CC4668754C}">
      <dsp:nvSpPr>
        <dsp:cNvPr id="0" name=""/>
        <dsp:cNvSpPr/>
      </dsp:nvSpPr>
      <dsp:spPr>
        <a:xfrm>
          <a:off x="0" y="0"/>
          <a:ext cx="4392042" cy="10894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t>The future of communities is inclusive</a:t>
          </a:r>
          <a:endParaRPr lang="en-US" sz="2000" kern="1200"/>
        </a:p>
      </dsp:txBody>
      <dsp:txXfrm>
        <a:off x="31910" y="31910"/>
        <a:ext cx="3216394" cy="1025673"/>
      </dsp:txXfrm>
    </dsp:sp>
    <dsp:sp modelId="{D1174FE4-B210-4471-B787-480C11011881}">
      <dsp:nvSpPr>
        <dsp:cNvPr id="0" name=""/>
        <dsp:cNvSpPr/>
      </dsp:nvSpPr>
      <dsp:spPr>
        <a:xfrm>
          <a:off x="387533" y="1271075"/>
          <a:ext cx="4392042" cy="10894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0" i="0" kern="1200"/>
            <a:t>Inclusion means inviting diverse groups to take part in community life. </a:t>
          </a:r>
          <a:endParaRPr lang="en-US" sz="2000" kern="1200"/>
        </a:p>
      </dsp:txBody>
      <dsp:txXfrm>
        <a:off x="419443" y="1302985"/>
        <a:ext cx="3232518" cy="1025673"/>
      </dsp:txXfrm>
    </dsp:sp>
    <dsp:sp modelId="{9BE9053D-862C-489B-9100-4CA9AA708ECE}">
      <dsp:nvSpPr>
        <dsp:cNvPr id="0" name=""/>
        <dsp:cNvSpPr/>
      </dsp:nvSpPr>
      <dsp:spPr>
        <a:xfrm>
          <a:off x="775066" y="2542150"/>
          <a:ext cx="4392042" cy="10894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0" i="0" kern="1200"/>
            <a:t>It's belonging that makes each individual feel accepted for who they are. </a:t>
          </a:r>
          <a:endParaRPr lang="en-US" sz="2000" kern="1200"/>
        </a:p>
      </dsp:txBody>
      <dsp:txXfrm>
        <a:off x="806976" y="2574060"/>
        <a:ext cx="3232518" cy="1025673"/>
      </dsp:txXfrm>
    </dsp:sp>
    <dsp:sp modelId="{38E0F02F-4F2E-4451-BEC2-DC814D21B0AE}">
      <dsp:nvSpPr>
        <dsp:cNvPr id="0" name=""/>
        <dsp:cNvSpPr/>
      </dsp:nvSpPr>
      <dsp:spPr>
        <a:xfrm>
          <a:off x="3683872" y="826199"/>
          <a:ext cx="708170" cy="708170"/>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3843210" y="826199"/>
        <a:ext cx="389494" cy="532898"/>
      </dsp:txXfrm>
    </dsp:sp>
    <dsp:sp modelId="{98459B2C-7F39-4426-BA10-34925826BE62}">
      <dsp:nvSpPr>
        <dsp:cNvPr id="0" name=""/>
        <dsp:cNvSpPr/>
      </dsp:nvSpPr>
      <dsp:spPr>
        <a:xfrm>
          <a:off x="4071405" y="2090011"/>
          <a:ext cx="708170" cy="708170"/>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4230743" y="2090011"/>
        <a:ext cx="389494" cy="53289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74B3AB-1076-3847-9704-2735AAE6E6FB}" type="datetimeFigureOut">
              <a:rPr lang="en-US" smtClean="0"/>
              <a:t>12/1/2020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C00C95-E645-9447-A3F8-A17F92449908}" type="slidenum">
              <a:rPr lang="en-US" smtClean="0"/>
              <a:t>‹#›</a:t>
            </a:fld>
            <a:endParaRPr lang="en-US"/>
          </a:p>
        </p:txBody>
      </p:sp>
    </p:spTree>
    <p:extLst>
      <p:ext uri="{BB962C8B-B14F-4D97-AF65-F5344CB8AC3E}">
        <p14:creationId xmlns:p14="http://schemas.microsoft.com/office/powerpoint/2010/main" val="14943909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C7370B-66A1-AB42-84E0-A4E6FD88C2A5}" type="datetimeFigureOut">
              <a:rPr lang="en-US" smtClean="0"/>
              <a:t>12/1/2020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4AC054-D004-974A-8D8E-E228282ED491}" type="slidenum">
              <a:rPr lang="en-US" smtClean="0"/>
              <a:t>‹#›</a:t>
            </a:fld>
            <a:endParaRPr lang="en-US" dirty="0"/>
          </a:p>
        </p:txBody>
      </p:sp>
    </p:spTree>
    <p:extLst>
      <p:ext uri="{BB962C8B-B14F-4D97-AF65-F5344CB8AC3E}">
        <p14:creationId xmlns:p14="http://schemas.microsoft.com/office/powerpoint/2010/main" val="381035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elcome ">
    <p:spTree>
      <p:nvGrpSpPr>
        <p:cNvPr id="1" name=""/>
        <p:cNvGrpSpPr/>
        <p:nvPr/>
      </p:nvGrpSpPr>
      <p:grpSpPr>
        <a:xfrm>
          <a:off x="0" y="0"/>
          <a:ext cx="0" cy="0"/>
          <a:chOff x="0" y="0"/>
          <a:chExt cx="0" cy="0"/>
        </a:xfrm>
      </p:grpSpPr>
      <p:sp>
        <p:nvSpPr>
          <p:cNvPr id="4" name="Rectangle 3"/>
          <p:cNvSpPr/>
          <p:nvPr userDrawn="1"/>
        </p:nvSpPr>
        <p:spPr>
          <a:xfrm>
            <a:off x="0" y="-1"/>
            <a:ext cx="12192000" cy="6858001"/>
          </a:xfrm>
          <a:prstGeom prst="rect">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424669" y="528535"/>
            <a:ext cx="5987561" cy="1446550"/>
          </a:xfrm>
          <a:prstGeom prst="rect">
            <a:avLst/>
          </a:prstGeom>
        </p:spPr>
        <p:txBody>
          <a:bodyPr wrap="square">
            <a:spAutoFit/>
          </a:bodyPr>
          <a:lstStyle/>
          <a:p>
            <a:pPr fontAlgn="base"/>
            <a:r>
              <a:rPr lang="en-IE" sz="4400" b="0" i="0" u="none" strike="noStrike" kern="1200">
                <a:solidFill>
                  <a:schemeClr val="bg1"/>
                </a:solidFill>
                <a:effectLst/>
                <a:latin typeface="+mn-lt"/>
                <a:ea typeface="+mn-ea"/>
                <a:cs typeface="+mn-cs"/>
              </a:rPr>
              <a:t>WELCOME TO</a:t>
            </a:r>
            <a:r>
              <a:rPr lang="en-IE" sz="4400" b="0" i="0" u="none" strike="noStrike" kern="1200" baseline="0">
                <a:solidFill>
                  <a:schemeClr val="bg1"/>
                </a:solidFill>
                <a:effectLst/>
                <a:latin typeface="+mn-lt"/>
                <a:ea typeface="+mn-ea"/>
                <a:cs typeface="+mn-cs"/>
              </a:rPr>
              <a:t> </a:t>
            </a:r>
            <a:r>
              <a:rPr lang="en-IE" sz="4400" b="0" i="0" u="none" strike="noStrike" kern="1200">
                <a:solidFill>
                  <a:schemeClr val="bg1"/>
                </a:solidFill>
                <a:effectLst/>
                <a:latin typeface="+mn-lt"/>
                <a:ea typeface="+mn-ea"/>
                <a:cs typeface="+mn-cs"/>
              </a:rPr>
              <a:t>THE </a:t>
            </a:r>
            <a:r>
              <a:rPr lang="en-IE" sz="4400" b="1" i="0" u="none" strike="noStrike" kern="1200">
                <a:solidFill>
                  <a:schemeClr val="bg1"/>
                </a:solidFill>
                <a:effectLst/>
                <a:latin typeface="+mn-lt"/>
                <a:ea typeface="+mn-ea"/>
                <a:cs typeface="+mn-cs"/>
              </a:rPr>
              <a:t>RESTART+</a:t>
            </a:r>
            <a:r>
              <a:rPr lang="en-IE" sz="4400" b="1" i="0" u="none" strike="noStrike" kern="1200" baseline="0">
                <a:solidFill>
                  <a:schemeClr val="bg1"/>
                </a:solidFill>
                <a:effectLst/>
                <a:latin typeface="+mn-lt"/>
                <a:ea typeface="+mn-ea"/>
                <a:cs typeface="+mn-cs"/>
              </a:rPr>
              <a:t> </a:t>
            </a:r>
            <a:r>
              <a:rPr lang="en-IE" sz="4400" b="0" i="0" u="none" strike="noStrike" kern="1200">
                <a:solidFill>
                  <a:schemeClr val="bg1"/>
                </a:solidFill>
                <a:effectLst/>
                <a:latin typeface="+mn-lt"/>
                <a:ea typeface="+mn-ea"/>
                <a:cs typeface="+mn-cs"/>
              </a:rPr>
              <a:t>POWERPOINT</a:t>
            </a:r>
            <a:endParaRPr lang="en-IE" sz="3600" baseline="0" dirty="0">
              <a:solidFill>
                <a:schemeClr val="bg1"/>
              </a:solidFill>
              <a:latin typeface="+mn-lt"/>
              <a:ea typeface="Quattrocento Sans"/>
              <a:cs typeface="Quattrocento Sans"/>
              <a:sym typeface="Quattrocento Sans"/>
            </a:endParaRPr>
          </a:p>
        </p:txBody>
      </p:sp>
      <p:sp>
        <p:nvSpPr>
          <p:cNvPr id="6" name="Rectangle 5"/>
          <p:cNvSpPr/>
          <p:nvPr userDrawn="1"/>
        </p:nvSpPr>
        <p:spPr>
          <a:xfrm>
            <a:off x="6660924" y="1251810"/>
            <a:ext cx="5282381" cy="4616648"/>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FEATURES OF THE</a:t>
            </a:r>
          </a:p>
          <a:p>
            <a:pPr fontAlgn="base"/>
            <a:r>
              <a:rPr lang="en-IE" sz="3000" b="1" i="0" u="none" strike="noStrike" kern="1200" dirty="0">
                <a:solidFill>
                  <a:schemeClr val="bg1"/>
                </a:solidFill>
                <a:effectLst/>
                <a:latin typeface="+mn-lt"/>
                <a:ea typeface="+mn-ea"/>
                <a:cs typeface="+mn-cs"/>
              </a:rPr>
              <a:t>RESTART+ </a:t>
            </a:r>
            <a:r>
              <a:rPr lang="en-IE" sz="3000" b="0" i="0" u="none" strike="noStrike" kern="1200" dirty="0">
                <a:solidFill>
                  <a:schemeClr val="bg1"/>
                </a:solidFill>
                <a:effectLst/>
                <a:latin typeface="+mn-lt"/>
                <a:ea typeface="+mn-ea"/>
                <a:cs typeface="+mn-cs"/>
              </a:rPr>
              <a:t>POWERPOINT:</a:t>
            </a:r>
          </a:p>
          <a:p>
            <a:pPr fontAlgn="base"/>
            <a:endParaRPr lang="en-IE" sz="3000" b="0" i="0" u="none" strike="noStrike" kern="1200" dirty="0">
              <a:solidFill>
                <a:schemeClr val="bg1"/>
              </a:solidFill>
              <a:effectLst/>
              <a:latin typeface="+mn-lt"/>
              <a:ea typeface="+mn-ea"/>
              <a:cs typeface="+mn-cs"/>
            </a:endParaRPr>
          </a:p>
          <a:p>
            <a:pPr marL="342900" indent="-342900" fontAlgn="base">
              <a:buFont typeface="Arial" charset="0"/>
              <a:buChar char="•"/>
            </a:pPr>
            <a:r>
              <a:rPr lang="en-IE" sz="2400" b="0" i="0" u="none" strike="noStrike" kern="1200" dirty="0">
                <a:solidFill>
                  <a:schemeClr val="bg1"/>
                </a:solidFill>
                <a:effectLst/>
                <a:latin typeface="+mn-lt"/>
                <a:ea typeface="+mn-ea"/>
                <a:cs typeface="+mn-cs"/>
              </a:rPr>
              <a:t>Set up in widescreen format. </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25 slide layouts to choose from</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Using the </a:t>
            </a:r>
            <a:r>
              <a:rPr lang="en-IE" sz="2400" b="1" i="0" u="none" strike="noStrike" kern="1200" dirty="0">
                <a:solidFill>
                  <a:schemeClr val="bg1"/>
                </a:solidFill>
                <a:effectLst/>
                <a:latin typeface="+mn-lt"/>
                <a:ea typeface="+mn-ea"/>
                <a:cs typeface="+mn-cs"/>
              </a:rPr>
              <a:t>RESTART+ </a:t>
            </a:r>
            <a:r>
              <a:rPr lang="en-IE" sz="2400" b="0" i="0" u="none" strike="noStrike" kern="1200" dirty="0">
                <a:solidFill>
                  <a:schemeClr val="bg1"/>
                </a:solidFill>
                <a:effectLst/>
                <a:latin typeface="+mn-lt"/>
                <a:ea typeface="+mn-ea"/>
                <a:cs typeface="+mn-cs"/>
              </a:rPr>
              <a:t>Brand Colours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Based on Master Slides design</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Drag and Drop to change picture</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80 easy editable icons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and Fully editable in PowerPoint</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600" b="0" i="0" u="none" strike="noStrike" kern="1200" dirty="0">
                <a:solidFill>
                  <a:schemeClr val="bg1"/>
                </a:solidFill>
                <a:effectLst/>
                <a:latin typeface="+mn-lt"/>
                <a:ea typeface="+mn-ea"/>
                <a:cs typeface="+mn-cs"/>
              </a:rPr>
              <a:t>		</a:t>
            </a:r>
            <a:endParaRPr lang="en-IE" sz="3600" baseline="0" dirty="0">
              <a:solidFill>
                <a:schemeClr val="bg1"/>
              </a:solidFill>
              <a:latin typeface="+mn-lt"/>
              <a:ea typeface="Quattrocento Sans"/>
              <a:cs typeface="Quattrocento Sans"/>
              <a:sym typeface="Quattrocento Sans"/>
            </a:endParaRPr>
          </a:p>
        </p:txBody>
      </p:sp>
      <p:sp>
        <p:nvSpPr>
          <p:cNvPr id="7" name="Rectangle 6"/>
          <p:cNvSpPr/>
          <p:nvPr userDrawn="1"/>
        </p:nvSpPr>
        <p:spPr>
          <a:xfrm>
            <a:off x="424669" y="2614038"/>
            <a:ext cx="5327201" cy="2677656"/>
          </a:xfrm>
          <a:prstGeom prst="rect">
            <a:avLst/>
          </a:prstGeom>
        </p:spPr>
        <p:txBody>
          <a:bodyPr wrap="square">
            <a:spAutoFit/>
          </a:bodyPr>
          <a:lstStyle/>
          <a:p>
            <a:pPr fontAlgn="base"/>
            <a:r>
              <a:rPr lang="en-IE" sz="2400" b="0" i="0" u="none" strike="noStrike" kern="1200" dirty="0">
                <a:solidFill>
                  <a:schemeClr val="bg1"/>
                </a:solidFill>
                <a:effectLst/>
                <a:latin typeface="+mn-lt"/>
                <a:ea typeface="+mn-ea"/>
                <a:cs typeface="+mn-cs"/>
              </a:rPr>
              <a:t>Our aim is to have a consistent “look and feel” throughout our branding material including our PowerPoint.</a:t>
            </a:r>
            <a:r>
              <a:rPr lang="en-IE" sz="2400" b="0" i="0" u="none" strike="noStrike" kern="1200" baseline="0" dirty="0">
                <a:solidFill>
                  <a:schemeClr val="bg1"/>
                </a:solidFill>
                <a:effectLst/>
                <a:latin typeface="+mn-lt"/>
                <a:ea typeface="+mn-ea"/>
                <a:cs typeface="+mn-cs"/>
              </a:rPr>
              <a:t> </a:t>
            </a:r>
          </a:p>
          <a:p>
            <a:pPr fontAlgn="base"/>
            <a:endParaRPr lang="en-IE" sz="2400" b="0" i="0" u="none" strike="noStrike" kern="1200" baseline="0" dirty="0">
              <a:solidFill>
                <a:schemeClr val="bg1"/>
              </a:solidFill>
              <a:effectLst/>
              <a:latin typeface="+mn-lt"/>
              <a:ea typeface="+mn-ea"/>
              <a:cs typeface="+mn-cs"/>
            </a:endParaRPr>
          </a:p>
          <a:p>
            <a:pPr fontAlgn="base"/>
            <a:r>
              <a:rPr lang="en-IE" sz="2400" b="0" i="0" u="none" strike="noStrike" kern="1200" dirty="0">
                <a:solidFill>
                  <a:schemeClr val="bg1"/>
                </a:solidFill>
                <a:effectLst/>
                <a:latin typeface="+mn-lt"/>
                <a:ea typeface="+mn-ea"/>
                <a:cs typeface="+mn-cs"/>
              </a:rPr>
              <a:t>The slide layouts within this PowerPoint  will give you a great deal of creative </a:t>
            </a:r>
            <a:r>
              <a:rPr lang="en-IE" sz="2400" b="0" i="0" u="none" strike="noStrike" kern="1200" dirty="0" err="1">
                <a:solidFill>
                  <a:schemeClr val="bg1"/>
                </a:solidFill>
                <a:effectLst/>
                <a:latin typeface="+mn-lt"/>
                <a:ea typeface="+mn-ea"/>
                <a:cs typeface="+mn-cs"/>
              </a:rPr>
              <a:t>flexibily</a:t>
            </a:r>
            <a:r>
              <a:rPr lang="en-IE" sz="2400" b="0" i="0" u="none" strike="noStrike" kern="1200" dirty="0">
                <a:solidFill>
                  <a:schemeClr val="bg1"/>
                </a:solidFill>
                <a:effectLst/>
                <a:latin typeface="+mn-lt"/>
                <a:ea typeface="+mn-ea"/>
                <a:cs typeface="+mn-cs"/>
              </a:rPr>
              <a:t> when creating your Presentation.</a:t>
            </a:r>
            <a:endParaRPr lang="en-IE" sz="3600" baseline="0" dirty="0">
              <a:solidFill>
                <a:schemeClr val="bg1"/>
              </a:solidFill>
              <a:latin typeface="+mn-lt"/>
              <a:ea typeface="Quattrocento Sans"/>
              <a:cs typeface="Quattrocento Sans"/>
              <a:sym typeface="Quattrocento Sans"/>
            </a:endParaRPr>
          </a:p>
        </p:txBody>
      </p:sp>
      <p:cxnSp>
        <p:nvCxnSpPr>
          <p:cNvPr id="8" name="Straight Connector 7"/>
          <p:cNvCxnSpPr/>
          <p:nvPr userDrawn="1"/>
        </p:nvCxnSpPr>
        <p:spPr>
          <a:xfrm>
            <a:off x="6399849"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H="1">
            <a:off x="1" y="2261959"/>
            <a:ext cx="63998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8" name="Straight Connector 1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with 3 colums - LEFT">
    <p:spTree>
      <p:nvGrpSpPr>
        <p:cNvPr id="1" name=""/>
        <p:cNvGrpSpPr/>
        <p:nvPr/>
      </p:nvGrpSpPr>
      <p:grpSpPr>
        <a:xfrm>
          <a:off x="0" y="0"/>
          <a:ext cx="0" cy="0"/>
          <a:chOff x="0" y="0"/>
          <a:chExt cx="0" cy="0"/>
        </a:xfrm>
      </p:grpSpPr>
      <p:sp>
        <p:nvSpPr>
          <p:cNvPr id="16"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47" name="Text Placeholder 25"/>
          <p:cNvSpPr>
            <a:spLocks noGrp="1"/>
          </p:cNvSpPr>
          <p:nvPr>
            <p:ph type="body" sz="quarter" idx="17" hasCustomPrompt="1"/>
          </p:nvPr>
        </p:nvSpPr>
        <p:spPr>
          <a:xfrm>
            <a:off x="876300" y="2113005"/>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8" name="Text Placeholder 25"/>
          <p:cNvSpPr>
            <a:spLocks noGrp="1"/>
          </p:cNvSpPr>
          <p:nvPr>
            <p:ph type="body" sz="quarter" idx="18" hasCustomPrompt="1"/>
          </p:nvPr>
        </p:nvSpPr>
        <p:spPr>
          <a:xfrm>
            <a:off x="5929097"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9" name="Text Placeholder 25"/>
          <p:cNvSpPr>
            <a:spLocks noGrp="1"/>
          </p:cNvSpPr>
          <p:nvPr>
            <p:ph type="body" sz="quarter" idx="19" hasCustomPrompt="1"/>
          </p:nvPr>
        </p:nvSpPr>
        <p:spPr>
          <a:xfrm>
            <a:off x="3424130"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4" name="Straight Connector 13"/>
          <p:cNvCxnSpPr/>
          <p:nvPr userDrawn="1"/>
        </p:nvCxnSpPr>
        <p:spPr>
          <a:xfrm flipH="1">
            <a:off x="478388" y="1901510"/>
            <a:ext cx="8178914"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
        <p:nvSpPr>
          <p:cNvPr id="1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17" name="Picture 1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pic>
        <p:nvPicPr>
          <p:cNvPr id="18" name="Picture 17"/>
          <p:cNvPicPr>
            <a:picLocks noChangeAspect="1"/>
          </p:cNvPicPr>
          <p:nvPr userDrawn="1"/>
        </p:nvPicPr>
        <p:blipFill rotWithShape="1">
          <a:blip r:embed="rId3" cstate="print">
            <a:extLst>
              <a:ext uri="{28A0092B-C50C-407E-A947-70E740481C1C}">
                <a14:useLocalDpi xmlns:a14="http://schemas.microsoft.com/office/drawing/2010/main"/>
              </a:ext>
            </a:extLst>
          </a:blip>
          <a:srcRect b="-4010"/>
          <a:stretch/>
        </p:blipFill>
        <p:spPr>
          <a:xfrm rot="10800000" flipH="1">
            <a:off x="8892209" y="-187430"/>
            <a:ext cx="3299791" cy="5090734"/>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with quote box on left ">
    <p:spTree>
      <p:nvGrpSpPr>
        <p:cNvPr id="1" name=""/>
        <p:cNvGrpSpPr/>
        <p:nvPr/>
      </p:nvGrpSpPr>
      <p:grpSpPr>
        <a:xfrm>
          <a:off x="0" y="0"/>
          <a:ext cx="0" cy="0"/>
          <a:chOff x="0" y="0"/>
          <a:chExt cx="0" cy="0"/>
        </a:xfrm>
      </p:grpSpPr>
      <p:sp>
        <p:nvSpPr>
          <p:cNvPr id="20" name="Rectangle 3"/>
          <p:cNvSpPr/>
          <p:nvPr userDrawn="1"/>
        </p:nvSpPr>
        <p:spPr>
          <a:xfrm flipH="1">
            <a:off x="-13253" y="-16075"/>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4"/>
          <p:cNvSpPr/>
          <p:nvPr userDrawn="1"/>
        </p:nvSpPr>
        <p:spPr>
          <a:xfrm flipH="1">
            <a:off x="3501543" y="-16075"/>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userDrawn="1"/>
        </p:nvPicPr>
        <p:blipFill rotWithShape="1">
          <a:blip r:embed="rId2" cstate="print">
            <a:biLevel thresh="25000"/>
            <a:alphaModFix amt="10000"/>
            <a:extLst>
              <a:ext uri="{28A0092B-C50C-407E-A947-70E740481C1C}">
                <a14:useLocalDpi xmlns:a14="http://schemas.microsoft.com/office/drawing/2010/main"/>
              </a:ext>
            </a:extLst>
          </a:blip>
          <a:srcRect b="-4010"/>
          <a:stretch/>
        </p:blipFill>
        <p:spPr>
          <a:xfrm rot="10800000">
            <a:off x="-289208" y="-433076"/>
            <a:ext cx="3299791" cy="5090734"/>
          </a:xfrm>
          <a:prstGeom prst="rect">
            <a:avLst/>
          </a:prstGeom>
        </p:spPr>
      </p:pic>
      <p:cxnSp>
        <p:nvCxnSpPr>
          <p:cNvPr id="27" name="Straight Connector 26"/>
          <p:cNvCxnSpPr/>
          <p:nvPr userDrawn="1"/>
        </p:nvCxnSpPr>
        <p:spPr>
          <a:xfrm flipH="1">
            <a:off x="6275355" y="1725078"/>
            <a:ext cx="5569265"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
        <p:nvSpPr>
          <p:cNvPr id="29" name="Text Placeholder 23"/>
          <p:cNvSpPr>
            <a:spLocks noGrp="1"/>
          </p:cNvSpPr>
          <p:nvPr userDrawn="1">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0" name="Text Placeholder 25"/>
          <p:cNvSpPr>
            <a:spLocks noGrp="1"/>
          </p:cNvSpPr>
          <p:nvPr userDrawn="1">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2" name="Text Placeholder 23"/>
          <p:cNvSpPr>
            <a:spLocks noGrp="1"/>
          </p:cNvSpPr>
          <p:nvPr userDrawn="1">
            <p:ph type="body" sz="quarter" idx="14" hasCustomPrompt="1"/>
          </p:nvPr>
        </p:nvSpPr>
        <p:spPr>
          <a:xfrm>
            <a:off x="3990197" y="5158502"/>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3" name="Text Placeholder 23"/>
          <p:cNvSpPr>
            <a:spLocks noGrp="1"/>
          </p:cNvSpPr>
          <p:nvPr userDrawn="1">
            <p:ph type="body" sz="quarter" idx="15" hasCustomPrompt="1"/>
          </p:nvPr>
        </p:nvSpPr>
        <p:spPr>
          <a:xfrm>
            <a:off x="397379" y="2544123"/>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Text Placeholder 23"/>
          <p:cNvSpPr>
            <a:spLocks noGrp="1"/>
          </p:cNvSpPr>
          <p:nvPr userDrawn="1">
            <p:ph type="body" sz="quarter" idx="13" hasCustomPrompt="1"/>
          </p:nvPr>
        </p:nvSpPr>
        <p:spPr>
          <a:xfrm>
            <a:off x="410631" y="3189657"/>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24"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25" name="Picture 2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with quote box on right ">
    <p:spTree>
      <p:nvGrpSpPr>
        <p:cNvPr id="1" name=""/>
        <p:cNvGrpSpPr/>
        <p:nvPr/>
      </p:nvGrpSpPr>
      <p:grpSpPr>
        <a:xfrm>
          <a:off x="0" y="0"/>
          <a:ext cx="0" cy="0"/>
          <a:chOff x="0" y="0"/>
          <a:chExt cx="0" cy="0"/>
        </a:xfrm>
      </p:grpSpPr>
      <p:grpSp>
        <p:nvGrpSpPr>
          <p:cNvPr id="2" name="Group 1"/>
          <p:cNvGrpSpPr/>
          <p:nvPr userDrawn="1"/>
        </p:nvGrpSpPr>
        <p:grpSpPr>
          <a:xfrm flipH="1">
            <a:off x="6124844" y="-446328"/>
            <a:ext cx="6371956" cy="7304328"/>
            <a:chOff x="-289208" y="-433076"/>
            <a:chExt cx="6371956" cy="7304328"/>
          </a:xfrm>
        </p:grpSpPr>
        <p:sp>
          <p:nvSpPr>
            <p:cNvPr id="16" name="Rectangle 3"/>
            <p:cNvSpPr/>
            <p:nvPr userDrawn="1"/>
          </p:nvSpPr>
          <p:spPr>
            <a:xfrm flipH="1">
              <a:off x="-13253" y="-16075"/>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4"/>
            <p:cNvSpPr/>
            <p:nvPr userDrawn="1"/>
          </p:nvSpPr>
          <p:spPr>
            <a:xfrm flipH="1">
              <a:off x="3501543" y="-16075"/>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userDrawn="1"/>
          </p:nvPicPr>
          <p:blipFill rotWithShape="1">
            <a:blip r:embed="rId2" cstate="print">
              <a:biLevel thresh="25000"/>
              <a:alphaModFix amt="10000"/>
              <a:extLst>
                <a:ext uri="{28A0092B-C50C-407E-A947-70E740481C1C}">
                  <a14:useLocalDpi xmlns:a14="http://schemas.microsoft.com/office/drawing/2010/main"/>
                </a:ext>
              </a:extLst>
            </a:blip>
            <a:srcRect b="-4010"/>
            <a:stretch/>
          </p:blipFill>
          <p:spPr>
            <a:xfrm rot="10800000">
              <a:off x="-289208" y="-433076"/>
              <a:ext cx="3299791" cy="5090734"/>
            </a:xfrm>
            <a:prstGeom prst="rect">
              <a:avLst/>
            </a:prstGeom>
          </p:spPr>
        </p:pic>
      </p:grpSp>
      <p:sp>
        <p:nvSpPr>
          <p:cNvPr id="17" name="Text Placeholder 23"/>
          <p:cNvSpPr>
            <a:spLocks noGrp="1"/>
          </p:cNvSpPr>
          <p:nvPr>
            <p:ph type="body" sz="quarter" idx="16" hasCustomPrompt="1"/>
          </p:nvPr>
        </p:nvSpPr>
        <p:spPr>
          <a:xfrm>
            <a:off x="554879" y="633132"/>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18" name="Text Placeholder 25"/>
          <p:cNvSpPr>
            <a:spLocks noGrp="1"/>
          </p:cNvSpPr>
          <p:nvPr>
            <p:ph type="body" sz="quarter" idx="17" hasCustomPrompt="1"/>
          </p:nvPr>
        </p:nvSpPr>
        <p:spPr>
          <a:xfrm>
            <a:off x="561827" y="1766611"/>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8" name="Text Placeholder 23"/>
          <p:cNvSpPr>
            <a:spLocks noGrp="1"/>
          </p:cNvSpPr>
          <p:nvPr>
            <p:ph type="body" sz="quarter" idx="14" hasCustomPrompt="1"/>
          </p:nvPr>
        </p:nvSpPr>
        <p:spPr>
          <a:xfrm>
            <a:off x="11231503" y="555035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9" name="Text Placeholder 23"/>
          <p:cNvSpPr>
            <a:spLocks noGrp="1"/>
          </p:cNvSpPr>
          <p:nvPr>
            <p:ph type="body" sz="quarter" idx="15" hasCustomPrompt="1"/>
          </p:nvPr>
        </p:nvSpPr>
        <p:spPr>
          <a:xfrm>
            <a:off x="7619279" y="293597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p:cNvSpPr>
            <a:spLocks noGrp="1"/>
          </p:cNvSpPr>
          <p:nvPr>
            <p:ph type="body" sz="quarter" idx="13" hasCustomPrompt="1"/>
          </p:nvPr>
        </p:nvSpPr>
        <p:spPr>
          <a:xfrm>
            <a:off x="7651937" y="358150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cxnSp>
        <p:nvCxnSpPr>
          <p:cNvPr id="31" name="Straight Connector 30"/>
          <p:cNvCxnSpPr/>
          <p:nvPr userDrawn="1"/>
        </p:nvCxnSpPr>
        <p:spPr>
          <a:xfrm flipH="1">
            <a:off x="362914" y="1525359"/>
            <a:ext cx="5569265"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
        <p:nvSpPr>
          <p:cNvPr id="33"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34" name="Picture 33"/>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left - right photo">
    <p:spTree>
      <p:nvGrpSpPr>
        <p:cNvPr id="1" name=""/>
        <p:cNvGrpSpPr/>
        <p:nvPr/>
      </p:nvGrpSpPr>
      <p:grpSpPr>
        <a:xfrm>
          <a:off x="0" y="0"/>
          <a:ext cx="0" cy="0"/>
          <a:chOff x="0" y="0"/>
          <a:chExt cx="0" cy="0"/>
        </a:xfrm>
      </p:grpSpPr>
      <p:grpSp>
        <p:nvGrpSpPr>
          <p:cNvPr id="2" name="Group 1"/>
          <p:cNvGrpSpPr/>
          <p:nvPr userDrawn="1"/>
        </p:nvGrpSpPr>
        <p:grpSpPr>
          <a:xfrm>
            <a:off x="-26505" y="-16075"/>
            <a:ext cx="9568070" cy="6887327"/>
            <a:chOff x="-26505" y="-29327"/>
            <a:chExt cx="6096001" cy="6887327"/>
          </a:xfrm>
          <a:solidFill>
            <a:srgbClr val="68BBAF"/>
          </a:solidFill>
        </p:grpSpPr>
        <p:sp>
          <p:nvSpPr>
            <p:cNvPr id="18"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userDrawn="1"/>
        </p:nvPicPr>
        <p:blipFill rotWithShape="1">
          <a:blip r:embed="rId2" cstate="print">
            <a:biLevel thresh="25000"/>
            <a:alphaModFix amt="10000"/>
            <a:extLst>
              <a:ext uri="{28A0092B-C50C-407E-A947-70E740481C1C}">
                <a14:useLocalDpi xmlns:a14="http://schemas.microsoft.com/office/drawing/2010/main"/>
              </a:ext>
            </a:extLst>
          </a:blip>
          <a:srcRect b="-4010"/>
          <a:stretch/>
        </p:blipFill>
        <p:spPr>
          <a:xfrm rot="10800000">
            <a:off x="-273904" y="-504539"/>
            <a:ext cx="3299791" cy="5090734"/>
          </a:xfrm>
          <a:prstGeom prst="rect">
            <a:avLst/>
          </a:prstGeom>
        </p:spPr>
      </p:pic>
      <p:sp>
        <p:nvSpPr>
          <p:cNvPr id="27" name="Text Placeholder 23"/>
          <p:cNvSpPr>
            <a:spLocks noGrp="1"/>
          </p:cNvSpPr>
          <p:nvPr userDrawn="1">
            <p:ph type="body" sz="quarter" idx="16" hasCustomPrompt="1"/>
          </p:nvPr>
        </p:nvSpPr>
        <p:spPr>
          <a:xfrm>
            <a:off x="633773" y="977689"/>
            <a:ext cx="5279028"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8" name="Text Placeholder 25"/>
          <p:cNvSpPr>
            <a:spLocks noGrp="1"/>
          </p:cNvSpPr>
          <p:nvPr userDrawn="1">
            <p:ph type="body" sz="quarter" idx="17" hasCustomPrompt="1"/>
          </p:nvPr>
        </p:nvSpPr>
        <p:spPr>
          <a:xfrm>
            <a:off x="640721" y="2111168"/>
            <a:ext cx="5273104" cy="3947440"/>
          </a:xfrm>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2" name="Straight Connector 31"/>
          <p:cNvCxnSpPr/>
          <p:nvPr userDrawn="1"/>
        </p:nvCxnSpPr>
        <p:spPr>
          <a:xfrm flipH="1">
            <a:off x="441808" y="1869916"/>
            <a:ext cx="5569265" cy="0"/>
          </a:xfrm>
          <a:prstGeom prst="line">
            <a:avLst/>
          </a:prstGeom>
          <a:ln w="28575">
            <a:solidFill>
              <a:srgbClr val="A3CEC2"/>
            </a:solidFill>
          </a:ln>
        </p:spPr>
        <p:style>
          <a:lnRef idx="1">
            <a:schemeClr val="accent1"/>
          </a:lnRef>
          <a:fillRef idx="0">
            <a:schemeClr val="accent1"/>
          </a:fillRef>
          <a:effectRef idx="0">
            <a:schemeClr val="accent1"/>
          </a:effectRef>
          <a:fontRef idx="minor">
            <a:schemeClr val="tx1"/>
          </a:fontRef>
        </p:style>
      </p:cxnSp>
      <p:sp>
        <p:nvSpPr>
          <p:cNvPr id="3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dirty="0">
                <a:solidFill>
                  <a:schemeClr val="bg1"/>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36" name="Picture 3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4" name="Picture Placeholder 3"/>
          <p:cNvSpPr>
            <a:spLocks noGrp="1"/>
          </p:cNvSpPr>
          <p:nvPr>
            <p:ph type="pic" sz="quarter" idx="18"/>
          </p:nvPr>
        </p:nvSpPr>
        <p:spPr>
          <a:xfrm>
            <a:off x="6082195" y="0"/>
            <a:ext cx="6109805" cy="685800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805" h="6858000">
                <a:moveTo>
                  <a:pt x="0" y="0"/>
                </a:moveTo>
                <a:lnTo>
                  <a:pt x="6109805" y="0"/>
                </a:lnTo>
                <a:lnTo>
                  <a:pt x="6109805" y="6858000"/>
                </a:lnTo>
                <a:lnTo>
                  <a:pt x="3458818" y="6858000"/>
                </a:lnTo>
                <a:lnTo>
                  <a:pt x="0" y="0"/>
                </a:lnTo>
                <a:close/>
              </a:path>
            </a:pathLst>
          </a:custGeom>
          <a:ln>
            <a:noFill/>
          </a:ln>
        </p:spPr>
        <p:txBody>
          <a:bodyPr>
            <a:normAutofit/>
          </a:bodyPr>
          <a:lstStyle>
            <a:lvl1pPr algn="ctr">
              <a:defRPr sz="2400">
                <a:solidFill>
                  <a:schemeClr val="bg1">
                    <a:lumMod val="50000"/>
                  </a:schemeClr>
                </a:solidFill>
              </a:defRPr>
            </a:lvl1pPr>
          </a:lstStyle>
          <a:p>
            <a:endParaRPr lang="en-US" dirty="0"/>
          </a:p>
          <a:p>
            <a:endParaRPr lang="en-US" dirty="0"/>
          </a:p>
          <a:p>
            <a:r>
              <a:rPr lang="en-US" dirty="0"/>
              <a:t>Click here to add photo</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left - right photo">
    <p:spTree>
      <p:nvGrpSpPr>
        <p:cNvPr id="1" name=""/>
        <p:cNvGrpSpPr/>
        <p:nvPr/>
      </p:nvGrpSpPr>
      <p:grpSpPr>
        <a:xfrm>
          <a:off x="0" y="0"/>
          <a:ext cx="0" cy="0"/>
          <a:chOff x="0" y="0"/>
          <a:chExt cx="0" cy="0"/>
        </a:xfrm>
      </p:grpSpPr>
      <p:grpSp>
        <p:nvGrpSpPr>
          <p:cNvPr id="2" name="Group 1"/>
          <p:cNvGrpSpPr/>
          <p:nvPr userDrawn="1"/>
        </p:nvGrpSpPr>
        <p:grpSpPr>
          <a:xfrm>
            <a:off x="-26505" y="-16075"/>
            <a:ext cx="9568070" cy="6887327"/>
            <a:chOff x="-26505" y="-29327"/>
            <a:chExt cx="6096001" cy="6887327"/>
          </a:xfrm>
          <a:solidFill>
            <a:srgbClr val="7F4182"/>
          </a:solidFill>
        </p:grpSpPr>
        <p:sp>
          <p:nvSpPr>
            <p:cNvPr id="18"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userDrawn="1"/>
        </p:nvPicPr>
        <p:blipFill rotWithShape="1">
          <a:blip r:embed="rId2" cstate="print">
            <a:biLevel thresh="25000"/>
            <a:alphaModFix amt="10000"/>
            <a:extLst>
              <a:ext uri="{28A0092B-C50C-407E-A947-70E740481C1C}">
                <a14:useLocalDpi xmlns:a14="http://schemas.microsoft.com/office/drawing/2010/main"/>
              </a:ext>
            </a:extLst>
          </a:blip>
          <a:srcRect b="-4010"/>
          <a:stretch/>
        </p:blipFill>
        <p:spPr>
          <a:xfrm rot="10800000">
            <a:off x="-273904" y="-504539"/>
            <a:ext cx="3299791" cy="5090734"/>
          </a:xfrm>
          <a:prstGeom prst="rect">
            <a:avLst/>
          </a:prstGeom>
        </p:spPr>
      </p:pic>
      <p:sp>
        <p:nvSpPr>
          <p:cNvPr id="27" name="Text Placeholder 23"/>
          <p:cNvSpPr>
            <a:spLocks noGrp="1"/>
          </p:cNvSpPr>
          <p:nvPr userDrawn="1">
            <p:ph type="body" sz="quarter" idx="16" hasCustomPrompt="1"/>
          </p:nvPr>
        </p:nvSpPr>
        <p:spPr>
          <a:xfrm>
            <a:off x="633773" y="977689"/>
            <a:ext cx="5279028"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8" name="Text Placeholder 25"/>
          <p:cNvSpPr>
            <a:spLocks noGrp="1"/>
          </p:cNvSpPr>
          <p:nvPr userDrawn="1">
            <p:ph type="body" sz="quarter" idx="17" hasCustomPrompt="1"/>
          </p:nvPr>
        </p:nvSpPr>
        <p:spPr>
          <a:xfrm>
            <a:off x="640721" y="2111168"/>
            <a:ext cx="5273104" cy="3947440"/>
          </a:xfrm>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2" name="Straight Connector 31"/>
          <p:cNvCxnSpPr/>
          <p:nvPr userDrawn="1"/>
        </p:nvCxnSpPr>
        <p:spPr>
          <a:xfrm flipH="1">
            <a:off x="441808" y="1869916"/>
            <a:ext cx="5569265" cy="0"/>
          </a:xfrm>
          <a:prstGeom prst="line">
            <a:avLst/>
          </a:prstGeom>
          <a:ln w="28575">
            <a:solidFill>
              <a:srgbClr val="A3CEC2"/>
            </a:solidFill>
          </a:ln>
        </p:spPr>
        <p:style>
          <a:lnRef idx="1">
            <a:schemeClr val="accent1"/>
          </a:lnRef>
          <a:fillRef idx="0">
            <a:schemeClr val="accent1"/>
          </a:fillRef>
          <a:effectRef idx="0">
            <a:schemeClr val="accent1"/>
          </a:effectRef>
          <a:fontRef idx="minor">
            <a:schemeClr val="tx1"/>
          </a:fontRef>
        </p:style>
      </p:cxnSp>
      <p:sp>
        <p:nvSpPr>
          <p:cNvPr id="3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dirty="0">
                <a:solidFill>
                  <a:schemeClr val="bg1"/>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36" name="Picture 3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4" name="Picture Placeholder 3"/>
          <p:cNvSpPr>
            <a:spLocks noGrp="1"/>
          </p:cNvSpPr>
          <p:nvPr>
            <p:ph type="pic" sz="quarter" idx="18"/>
          </p:nvPr>
        </p:nvSpPr>
        <p:spPr>
          <a:xfrm>
            <a:off x="6082195" y="0"/>
            <a:ext cx="6109805" cy="685800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805" h="6858000">
                <a:moveTo>
                  <a:pt x="0" y="0"/>
                </a:moveTo>
                <a:lnTo>
                  <a:pt x="6109805" y="0"/>
                </a:lnTo>
                <a:lnTo>
                  <a:pt x="6109805" y="6858000"/>
                </a:lnTo>
                <a:lnTo>
                  <a:pt x="3458818" y="6858000"/>
                </a:lnTo>
                <a:lnTo>
                  <a:pt x="0" y="0"/>
                </a:lnTo>
                <a:close/>
              </a:path>
            </a:pathLst>
          </a:custGeom>
          <a:ln>
            <a:noFill/>
          </a:ln>
        </p:spPr>
        <p:txBody>
          <a:bodyPr>
            <a:normAutofit/>
          </a:bodyPr>
          <a:lstStyle>
            <a:lvl1pPr algn="ctr">
              <a:defRPr sz="2400">
                <a:solidFill>
                  <a:schemeClr val="bg1">
                    <a:lumMod val="50000"/>
                  </a:schemeClr>
                </a:solidFill>
              </a:defRPr>
            </a:lvl1pPr>
          </a:lstStyle>
          <a:p>
            <a:endParaRPr lang="en-US" dirty="0"/>
          </a:p>
          <a:p>
            <a:endParaRPr lang="en-US" dirty="0"/>
          </a:p>
          <a:p>
            <a:r>
              <a:rPr lang="en-US" dirty="0"/>
              <a:t>Click here to add photo</a:t>
            </a:r>
          </a:p>
        </p:txBody>
      </p:sp>
    </p:spTree>
    <p:extLst>
      <p:ext uri="{BB962C8B-B14F-4D97-AF65-F5344CB8AC3E}">
        <p14:creationId xmlns:p14="http://schemas.microsoft.com/office/powerpoint/2010/main" val="1278395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ext left - right photo">
    <p:spTree>
      <p:nvGrpSpPr>
        <p:cNvPr id="1" name=""/>
        <p:cNvGrpSpPr/>
        <p:nvPr/>
      </p:nvGrpSpPr>
      <p:grpSpPr>
        <a:xfrm>
          <a:off x="0" y="0"/>
          <a:ext cx="0" cy="0"/>
          <a:chOff x="0" y="0"/>
          <a:chExt cx="0" cy="0"/>
        </a:xfrm>
      </p:grpSpPr>
      <p:grpSp>
        <p:nvGrpSpPr>
          <p:cNvPr id="2" name="Group 1"/>
          <p:cNvGrpSpPr/>
          <p:nvPr userDrawn="1"/>
        </p:nvGrpSpPr>
        <p:grpSpPr>
          <a:xfrm>
            <a:off x="-26505" y="-16075"/>
            <a:ext cx="9568070" cy="6887327"/>
            <a:chOff x="-26505" y="-29327"/>
            <a:chExt cx="6096001" cy="6887327"/>
          </a:xfrm>
          <a:solidFill>
            <a:srgbClr val="AB5AB0"/>
          </a:solidFill>
        </p:grpSpPr>
        <p:sp>
          <p:nvSpPr>
            <p:cNvPr id="18"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userDrawn="1"/>
        </p:nvPicPr>
        <p:blipFill rotWithShape="1">
          <a:blip r:embed="rId2" cstate="print">
            <a:biLevel thresh="25000"/>
            <a:alphaModFix amt="10000"/>
            <a:extLst>
              <a:ext uri="{28A0092B-C50C-407E-A947-70E740481C1C}">
                <a14:useLocalDpi xmlns:a14="http://schemas.microsoft.com/office/drawing/2010/main"/>
              </a:ext>
            </a:extLst>
          </a:blip>
          <a:srcRect b="-4010"/>
          <a:stretch/>
        </p:blipFill>
        <p:spPr>
          <a:xfrm rot="10800000">
            <a:off x="-273904" y="-504539"/>
            <a:ext cx="3299791" cy="5090734"/>
          </a:xfrm>
          <a:prstGeom prst="rect">
            <a:avLst/>
          </a:prstGeom>
        </p:spPr>
      </p:pic>
      <p:sp>
        <p:nvSpPr>
          <p:cNvPr id="27" name="Text Placeholder 23"/>
          <p:cNvSpPr>
            <a:spLocks noGrp="1"/>
          </p:cNvSpPr>
          <p:nvPr userDrawn="1">
            <p:ph type="body" sz="quarter" idx="16" hasCustomPrompt="1"/>
          </p:nvPr>
        </p:nvSpPr>
        <p:spPr>
          <a:xfrm>
            <a:off x="633773" y="229567"/>
            <a:ext cx="5279028"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8" name="Text Placeholder 25"/>
          <p:cNvSpPr>
            <a:spLocks noGrp="1"/>
          </p:cNvSpPr>
          <p:nvPr userDrawn="1">
            <p:ph type="body" sz="quarter" idx="17" hasCustomPrompt="1"/>
          </p:nvPr>
        </p:nvSpPr>
        <p:spPr>
          <a:xfrm>
            <a:off x="640721" y="2111168"/>
            <a:ext cx="5273104" cy="3947440"/>
          </a:xfrm>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2" name="Straight Connector 31"/>
          <p:cNvCxnSpPr/>
          <p:nvPr userDrawn="1"/>
        </p:nvCxnSpPr>
        <p:spPr>
          <a:xfrm flipH="1">
            <a:off x="441808" y="1107916"/>
            <a:ext cx="5569265" cy="0"/>
          </a:xfrm>
          <a:prstGeom prst="line">
            <a:avLst/>
          </a:prstGeom>
          <a:ln w="28575">
            <a:solidFill>
              <a:srgbClr val="A3CEC2"/>
            </a:solidFill>
          </a:ln>
        </p:spPr>
        <p:style>
          <a:lnRef idx="1">
            <a:schemeClr val="accent1"/>
          </a:lnRef>
          <a:fillRef idx="0">
            <a:schemeClr val="accent1"/>
          </a:fillRef>
          <a:effectRef idx="0">
            <a:schemeClr val="accent1"/>
          </a:effectRef>
          <a:fontRef idx="minor">
            <a:schemeClr val="tx1"/>
          </a:fontRef>
        </p:style>
      </p:cxnSp>
      <p:sp>
        <p:nvSpPr>
          <p:cNvPr id="3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dirty="0">
                <a:solidFill>
                  <a:schemeClr val="bg1"/>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36" name="Picture 3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4" name="Picture Placeholder 3"/>
          <p:cNvSpPr>
            <a:spLocks noGrp="1"/>
          </p:cNvSpPr>
          <p:nvPr>
            <p:ph type="pic" sz="quarter" idx="18"/>
          </p:nvPr>
        </p:nvSpPr>
        <p:spPr>
          <a:xfrm>
            <a:off x="6082195" y="0"/>
            <a:ext cx="6109805" cy="685800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805" h="6858000">
                <a:moveTo>
                  <a:pt x="0" y="0"/>
                </a:moveTo>
                <a:lnTo>
                  <a:pt x="6109805" y="0"/>
                </a:lnTo>
                <a:lnTo>
                  <a:pt x="6109805" y="6858000"/>
                </a:lnTo>
                <a:lnTo>
                  <a:pt x="3458818" y="6858000"/>
                </a:lnTo>
                <a:lnTo>
                  <a:pt x="0" y="0"/>
                </a:lnTo>
                <a:close/>
              </a:path>
            </a:pathLst>
          </a:custGeom>
          <a:ln>
            <a:noFill/>
          </a:ln>
        </p:spPr>
        <p:txBody>
          <a:bodyPr>
            <a:normAutofit/>
          </a:bodyPr>
          <a:lstStyle>
            <a:lvl1pPr algn="ctr">
              <a:defRPr sz="2400">
                <a:solidFill>
                  <a:schemeClr val="bg1">
                    <a:lumMod val="50000"/>
                  </a:schemeClr>
                </a:solidFill>
              </a:defRPr>
            </a:lvl1pPr>
          </a:lstStyle>
          <a:p>
            <a:endParaRPr lang="en-US" dirty="0"/>
          </a:p>
          <a:p>
            <a:endParaRPr lang="en-US" dirty="0"/>
          </a:p>
          <a:p>
            <a:r>
              <a:rPr lang="en-US" dirty="0"/>
              <a:t>Click here to add photo</a:t>
            </a:r>
          </a:p>
        </p:txBody>
      </p:sp>
    </p:spTree>
    <p:extLst>
      <p:ext uri="{BB962C8B-B14F-4D97-AF65-F5344CB8AC3E}">
        <p14:creationId xmlns:p14="http://schemas.microsoft.com/office/powerpoint/2010/main" val="2235355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ext left - right photo">
    <p:spTree>
      <p:nvGrpSpPr>
        <p:cNvPr id="1" name=""/>
        <p:cNvGrpSpPr/>
        <p:nvPr/>
      </p:nvGrpSpPr>
      <p:grpSpPr>
        <a:xfrm>
          <a:off x="0" y="0"/>
          <a:ext cx="0" cy="0"/>
          <a:chOff x="0" y="0"/>
          <a:chExt cx="0" cy="0"/>
        </a:xfrm>
      </p:grpSpPr>
      <p:sp>
        <p:nvSpPr>
          <p:cNvPr id="18" name="Rectangle 3"/>
          <p:cNvSpPr/>
          <p:nvPr userDrawn="1"/>
        </p:nvSpPr>
        <p:spPr>
          <a:xfrm flipH="1">
            <a:off x="-26505" y="-16075"/>
            <a:ext cx="9492216"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solidFill>
            <a:srgbClr val="BA0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userDrawn="1"/>
        </p:nvPicPr>
        <p:blipFill rotWithShape="1">
          <a:blip r:embed="rId2" cstate="print">
            <a:biLevel thresh="25000"/>
            <a:alphaModFix amt="10000"/>
            <a:extLst>
              <a:ext uri="{28A0092B-C50C-407E-A947-70E740481C1C}">
                <a14:useLocalDpi xmlns:a14="http://schemas.microsoft.com/office/drawing/2010/main"/>
              </a:ext>
            </a:extLst>
          </a:blip>
          <a:srcRect b="-4010"/>
          <a:stretch/>
        </p:blipFill>
        <p:spPr>
          <a:xfrm rot="10800000">
            <a:off x="-273904" y="-504539"/>
            <a:ext cx="3299791" cy="5090734"/>
          </a:xfrm>
          <a:prstGeom prst="rect">
            <a:avLst/>
          </a:prstGeom>
        </p:spPr>
      </p:pic>
      <p:sp>
        <p:nvSpPr>
          <p:cNvPr id="27" name="Text Placeholder 23"/>
          <p:cNvSpPr>
            <a:spLocks noGrp="1"/>
          </p:cNvSpPr>
          <p:nvPr userDrawn="1">
            <p:ph type="body" sz="quarter" idx="16" hasCustomPrompt="1"/>
          </p:nvPr>
        </p:nvSpPr>
        <p:spPr>
          <a:xfrm>
            <a:off x="633773" y="977689"/>
            <a:ext cx="5279028"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8" name="Text Placeholder 25"/>
          <p:cNvSpPr>
            <a:spLocks noGrp="1"/>
          </p:cNvSpPr>
          <p:nvPr userDrawn="1">
            <p:ph type="body" sz="quarter" idx="17" hasCustomPrompt="1"/>
          </p:nvPr>
        </p:nvSpPr>
        <p:spPr>
          <a:xfrm>
            <a:off x="640721" y="2111168"/>
            <a:ext cx="5273104" cy="3947440"/>
          </a:xfrm>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2" name="Straight Connector 31"/>
          <p:cNvCxnSpPr/>
          <p:nvPr userDrawn="1"/>
        </p:nvCxnSpPr>
        <p:spPr>
          <a:xfrm flipH="1">
            <a:off x="441808" y="1869916"/>
            <a:ext cx="5569265" cy="0"/>
          </a:xfrm>
          <a:prstGeom prst="line">
            <a:avLst/>
          </a:prstGeom>
          <a:ln w="28575">
            <a:solidFill>
              <a:srgbClr val="A3CEC2"/>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4" name="Picture Placeholder 3"/>
          <p:cNvSpPr>
            <a:spLocks noGrp="1"/>
          </p:cNvSpPr>
          <p:nvPr>
            <p:ph type="pic" sz="quarter" idx="18"/>
          </p:nvPr>
        </p:nvSpPr>
        <p:spPr>
          <a:xfrm>
            <a:off x="5788087" y="-24706"/>
            <a:ext cx="6479257" cy="685800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805" h="6858000">
                <a:moveTo>
                  <a:pt x="0" y="0"/>
                </a:moveTo>
                <a:lnTo>
                  <a:pt x="6109805" y="0"/>
                </a:lnTo>
                <a:lnTo>
                  <a:pt x="6109805" y="6858000"/>
                </a:lnTo>
                <a:lnTo>
                  <a:pt x="3458818" y="6858000"/>
                </a:lnTo>
                <a:lnTo>
                  <a:pt x="0" y="0"/>
                </a:lnTo>
                <a:close/>
              </a:path>
            </a:pathLst>
          </a:custGeom>
          <a:ln>
            <a:noFill/>
          </a:ln>
        </p:spPr>
        <p:txBody>
          <a:bodyPr>
            <a:normAutofit/>
          </a:bodyPr>
          <a:lstStyle>
            <a:lvl1pPr algn="ctr">
              <a:defRPr sz="2400">
                <a:solidFill>
                  <a:schemeClr val="bg1">
                    <a:lumMod val="50000"/>
                  </a:schemeClr>
                </a:solidFill>
              </a:defRPr>
            </a:lvl1pPr>
          </a:lstStyle>
          <a:p>
            <a:endParaRPr lang="en-US" dirty="0"/>
          </a:p>
          <a:p>
            <a:endParaRPr lang="en-US" dirty="0"/>
          </a:p>
          <a:p>
            <a:r>
              <a:rPr lang="en-US" dirty="0"/>
              <a:t>Click here to add photo</a:t>
            </a:r>
          </a:p>
        </p:txBody>
      </p:sp>
    </p:spTree>
    <p:extLst>
      <p:ext uri="{BB962C8B-B14F-4D97-AF65-F5344CB8AC3E}">
        <p14:creationId xmlns:p14="http://schemas.microsoft.com/office/powerpoint/2010/main" val="14856337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ext left - right photo">
    <p:spTree>
      <p:nvGrpSpPr>
        <p:cNvPr id="1" name=""/>
        <p:cNvGrpSpPr/>
        <p:nvPr/>
      </p:nvGrpSpPr>
      <p:grpSpPr>
        <a:xfrm>
          <a:off x="0" y="0"/>
          <a:ext cx="0" cy="0"/>
          <a:chOff x="0" y="0"/>
          <a:chExt cx="0" cy="0"/>
        </a:xfrm>
      </p:grpSpPr>
      <p:grpSp>
        <p:nvGrpSpPr>
          <p:cNvPr id="2" name="Group 1"/>
          <p:cNvGrpSpPr/>
          <p:nvPr userDrawn="1"/>
        </p:nvGrpSpPr>
        <p:grpSpPr>
          <a:xfrm>
            <a:off x="-37754" y="-24494"/>
            <a:ext cx="9568070" cy="6887327"/>
            <a:chOff x="-26505" y="-29327"/>
            <a:chExt cx="6096001" cy="6887327"/>
          </a:xfrm>
          <a:solidFill>
            <a:srgbClr val="68BBAF"/>
          </a:solidFill>
        </p:grpSpPr>
        <p:sp>
          <p:nvSpPr>
            <p:cNvPr id="18"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userDrawn="1"/>
        </p:nvPicPr>
        <p:blipFill rotWithShape="1">
          <a:blip r:embed="rId2" cstate="print">
            <a:biLevel thresh="25000"/>
            <a:alphaModFix amt="10000"/>
            <a:extLst>
              <a:ext uri="{28A0092B-C50C-407E-A947-70E740481C1C}">
                <a14:useLocalDpi xmlns:a14="http://schemas.microsoft.com/office/drawing/2010/main"/>
              </a:ext>
            </a:extLst>
          </a:blip>
          <a:srcRect b="-4010"/>
          <a:stretch/>
        </p:blipFill>
        <p:spPr>
          <a:xfrm rot="10800000">
            <a:off x="-224554" y="-432752"/>
            <a:ext cx="3299791" cy="5090734"/>
          </a:xfrm>
          <a:prstGeom prst="rect">
            <a:avLst/>
          </a:prstGeom>
        </p:spPr>
      </p:pic>
      <p:sp>
        <p:nvSpPr>
          <p:cNvPr id="27" name="Text Placeholder 23"/>
          <p:cNvSpPr>
            <a:spLocks noGrp="1"/>
          </p:cNvSpPr>
          <p:nvPr userDrawn="1">
            <p:ph type="body" sz="quarter" idx="16" hasCustomPrompt="1"/>
          </p:nvPr>
        </p:nvSpPr>
        <p:spPr>
          <a:xfrm>
            <a:off x="633773" y="291889"/>
            <a:ext cx="5279028"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8" name="Text Placeholder 25"/>
          <p:cNvSpPr>
            <a:spLocks noGrp="1"/>
          </p:cNvSpPr>
          <p:nvPr userDrawn="1">
            <p:ph type="body" sz="quarter" idx="17" hasCustomPrompt="1"/>
          </p:nvPr>
        </p:nvSpPr>
        <p:spPr>
          <a:xfrm>
            <a:off x="640721" y="1472993"/>
            <a:ext cx="5273104" cy="3947440"/>
          </a:xfrm>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2" name="Straight Connector 31"/>
          <p:cNvCxnSpPr/>
          <p:nvPr userDrawn="1"/>
        </p:nvCxnSpPr>
        <p:spPr>
          <a:xfrm flipH="1">
            <a:off x="441808" y="1288891"/>
            <a:ext cx="5569265" cy="0"/>
          </a:xfrm>
          <a:prstGeom prst="line">
            <a:avLst/>
          </a:prstGeom>
          <a:ln w="28575">
            <a:solidFill>
              <a:srgbClr val="A3CEC2"/>
            </a:solidFill>
          </a:ln>
        </p:spPr>
        <p:style>
          <a:lnRef idx="1">
            <a:schemeClr val="accent1"/>
          </a:lnRef>
          <a:fillRef idx="0">
            <a:schemeClr val="accent1"/>
          </a:fillRef>
          <a:effectRef idx="0">
            <a:schemeClr val="accent1"/>
          </a:effectRef>
          <a:fontRef idx="minor">
            <a:schemeClr val="tx1"/>
          </a:fontRef>
        </p:style>
      </p:cxnSp>
      <p:sp>
        <p:nvSpPr>
          <p:cNvPr id="3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dirty="0">
                <a:solidFill>
                  <a:schemeClr val="bg1"/>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36" name="Picture 3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4" name="Picture Placeholder 3"/>
          <p:cNvSpPr>
            <a:spLocks noGrp="1"/>
          </p:cNvSpPr>
          <p:nvPr>
            <p:ph type="pic" sz="quarter" idx="18"/>
          </p:nvPr>
        </p:nvSpPr>
        <p:spPr>
          <a:xfrm>
            <a:off x="6082195" y="0"/>
            <a:ext cx="6109805" cy="685800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805" h="6858000">
                <a:moveTo>
                  <a:pt x="0" y="0"/>
                </a:moveTo>
                <a:lnTo>
                  <a:pt x="6109805" y="0"/>
                </a:lnTo>
                <a:lnTo>
                  <a:pt x="6109805" y="6858000"/>
                </a:lnTo>
                <a:lnTo>
                  <a:pt x="3458818" y="6858000"/>
                </a:lnTo>
                <a:lnTo>
                  <a:pt x="0" y="0"/>
                </a:lnTo>
                <a:close/>
              </a:path>
            </a:pathLst>
          </a:custGeom>
          <a:ln>
            <a:noFill/>
          </a:ln>
        </p:spPr>
        <p:txBody>
          <a:bodyPr>
            <a:normAutofit/>
          </a:bodyPr>
          <a:lstStyle>
            <a:lvl1pPr algn="ctr">
              <a:defRPr sz="2400">
                <a:solidFill>
                  <a:schemeClr val="bg1">
                    <a:lumMod val="50000"/>
                  </a:schemeClr>
                </a:solidFill>
              </a:defRPr>
            </a:lvl1pPr>
          </a:lstStyle>
          <a:p>
            <a:endParaRPr lang="en-US" dirty="0"/>
          </a:p>
          <a:p>
            <a:endParaRPr lang="en-US" dirty="0"/>
          </a:p>
          <a:p>
            <a:r>
              <a:rPr lang="en-US" dirty="0"/>
              <a:t>Click here to add photo</a:t>
            </a:r>
          </a:p>
        </p:txBody>
      </p:sp>
    </p:spTree>
    <p:extLst>
      <p:ext uri="{BB962C8B-B14F-4D97-AF65-F5344CB8AC3E}">
        <p14:creationId xmlns:p14="http://schemas.microsoft.com/office/powerpoint/2010/main" val="17840928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ext left - right photo">
    <p:spTree>
      <p:nvGrpSpPr>
        <p:cNvPr id="1" name=""/>
        <p:cNvGrpSpPr/>
        <p:nvPr/>
      </p:nvGrpSpPr>
      <p:grpSpPr>
        <a:xfrm>
          <a:off x="0" y="0"/>
          <a:ext cx="0" cy="0"/>
          <a:chOff x="0" y="0"/>
          <a:chExt cx="0" cy="0"/>
        </a:xfrm>
      </p:grpSpPr>
      <p:grpSp>
        <p:nvGrpSpPr>
          <p:cNvPr id="2" name="Group 1"/>
          <p:cNvGrpSpPr/>
          <p:nvPr userDrawn="1"/>
        </p:nvGrpSpPr>
        <p:grpSpPr>
          <a:xfrm>
            <a:off x="-26505" y="-16075"/>
            <a:ext cx="9568070" cy="6887327"/>
            <a:chOff x="-26505" y="-29327"/>
            <a:chExt cx="6096001" cy="6887327"/>
          </a:xfrm>
          <a:solidFill>
            <a:srgbClr val="68BBAF"/>
          </a:solidFill>
        </p:grpSpPr>
        <p:sp>
          <p:nvSpPr>
            <p:cNvPr id="18"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userDrawn="1"/>
        </p:nvPicPr>
        <p:blipFill rotWithShape="1">
          <a:blip r:embed="rId2" cstate="print">
            <a:biLevel thresh="25000"/>
            <a:alphaModFix amt="10000"/>
            <a:extLst>
              <a:ext uri="{28A0092B-C50C-407E-A947-70E740481C1C}">
                <a14:useLocalDpi xmlns:a14="http://schemas.microsoft.com/office/drawing/2010/main"/>
              </a:ext>
            </a:extLst>
          </a:blip>
          <a:srcRect b="-4010"/>
          <a:stretch/>
        </p:blipFill>
        <p:spPr>
          <a:xfrm rot="10800000">
            <a:off x="-273904" y="-504539"/>
            <a:ext cx="3299791" cy="5090734"/>
          </a:xfrm>
          <a:prstGeom prst="rect">
            <a:avLst/>
          </a:prstGeom>
        </p:spPr>
      </p:pic>
      <p:sp>
        <p:nvSpPr>
          <p:cNvPr id="27" name="Text Placeholder 23"/>
          <p:cNvSpPr>
            <a:spLocks noGrp="1"/>
          </p:cNvSpPr>
          <p:nvPr userDrawn="1">
            <p:ph type="body" sz="quarter" idx="16" hasCustomPrompt="1"/>
          </p:nvPr>
        </p:nvSpPr>
        <p:spPr>
          <a:xfrm>
            <a:off x="633773" y="977689"/>
            <a:ext cx="5279028"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8" name="Text Placeholder 25"/>
          <p:cNvSpPr>
            <a:spLocks noGrp="1"/>
          </p:cNvSpPr>
          <p:nvPr userDrawn="1">
            <p:ph type="body" sz="quarter" idx="17" hasCustomPrompt="1"/>
          </p:nvPr>
        </p:nvSpPr>
        <p:spPr>
          <a:xfrm>
            <a:off x="640721" y="2111168"/>
            <a:ext cx="5273104" cy="3947440"/>
          </a:xfrm>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2" name="Straight Connector 31"/>
          <p:cNvCxnSpPr/>
          <p:nvPr userDrawn="1"/>
        </p:nvCxnSpPr>
        <p:spPr>
          <a:xfrm flipH="1">
            <a:off x="441808" y="1869916"/>
            <a:ext cx="5569265" cy="0"/>
          </a:xfrm>
          <a:prstGeom prst="line">
            <a:avLst/>
          </a:prstGeom>
          <a:ln w="28575">
            <a:solidFill>
              <a:srgbClr val="A3CEC2"/>
            </a:solidFill>
          </a:ln>
        </p:spPr>
        <p:style>
          <a:lnRef idx="1">
            <a:schemeClr val="accent1"/>
          </a:lnRef>
          <a:fillRef idx="0">
            <a:schemeClr val="accent1"/>
          </a:fillRef>
          <a:effectRef idx="0">
            <a:schemeClr val="accent1"/>
          </a:effectRef>
          <a:fontRef idx="minor">
            <a:schemeClr val="tx1"/>
          </a:fontRef>
        </p:style>
      </p:cxnSp>
      <p:sp>
        <p:nvSpPr>
          <p:cNvPr id="3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dirty="0">
                <a:solidFill>
                  <a:schemeClr val="bg1"/>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36" name="Picture 3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4" name="Picture Placeholder 3"/>
          <p:cNvSpPr>
            <a:spLocks noGrp="1"/>
          </p:cNvSpPr>
          <p:nvPr>
            <p:ph type="pic" sz="quarter" idx="18"/>
          </p:nvPr>
        </p:nvSpPr>
        <p:spPr>
          <a:xfrm>
            <a:off x="6082195" y="0"/>
            <a:ext cx="6109805" cy="685800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9805" h="6858000">
                <a:moveTo>
                  <a:pt x="0" y="0"/>
                </a:moveTo>
                <a:lnTo>
                  <a:pt x="6109805" y="0"/>
                </a:lnTo>
                <a:lnTo>
                  <a:pt x="6109805" y="6858000"/>
                </a:lnTo>
                <a:lnTo>
                  <a:pt x="3458818" y="6858000"/>
                </a:lnTo>
                <a:lnTo>
                  <a:pt x="0" y="0"/>
                </a:lnTo>
                <a:close/>
              </a:path>
            </a:pathLst>
          </a:custGeom>
          <a:ln>
            <a:noFill/>
          </a:ln>
        </p:spPr>
        <p:txBody>
          <a:bodyPr>
            <a:normAutofit/>
          </a:bodyPr>
          <a:lstStyle>
            <a:lvl1pPr algn="ctr">
              <a:defRPr sz="2400">
                <a:solidFill>
                  <a:schemeClr val="bg1">
                    <a:lumMod val="50000"/>
                  </a:schemeClr>
                </a:solidFill>
              </a:defRPr>
            </a:lvl1pPr>
          </a:lstStyle>
          <a:p>
            <a:endParaRPr lang="en-US" dirty="0"/>
          </a:p>
          <a:p>
            <a:endParaRPr lang="en-US" dirty="0"/>
          </a:p>
          <a:p>
            <a:r>
              <a:rPr lang="en-US" dirty="0"/>
              <a:t>Click here to add photo</a:t>
            </a:r>
          </a:p>
        </p:txBody>
      </p:sp>
    </p:spTree>
    <p:extLst>
      <p:ext uri="{BB962C8B-B14F-4D97-AF65-F5344CB8AC3E}">
        <p14:creationId xmlns:p14="http://schemas.microsoft.com/office/powerpoint/2010/main" val="13376409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ft Photo - Right Text">
    <p:spTree>
      <p:nvGrpSpPr>
        <p:cNvPr id="1" name=""/>
        <p:cNvGrpSpPr/>
        <p:nvPr/>
      </p:nvGrpSpPr>
      <p:grpSpPr>
        <a:xfrm>
          <a:off x="0" y="0"/>
          <a:ext cx="0" cy="0"/>
          <a:chOff x="0" y="0"/>
          <a:chExt cx="0" cy="0"/>
        </a:xfrm>
      </p:grpSpPr>
      <p:sp>
        <p:nvSpPr>
          <p:cNvPr id="18" name="Rectangle 3"/>
          <p:cNvSpPr/>
          <p:nvPr userDrawn="1"/>
        </p:nvSpPr>
        <p:spPr>
          <a:xfrm>
            <a:off x="2757243" y="-16075"/>
            <a:ext cx="9492216"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a:off x="2681389" y="-16075"/>
            <a:ext cx="4051369"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userDrawn="1"/>
        </p:nvPicPr>
        <p:blipFill rotWithShape="1">
          <a:blip r:embed="rId2" cstate="print">
            <a:biLevel thresh="25000"/>
            <a:alphaModFix amt="10000"/>
            <a:extLst>
              <a:ext uri="{28A0092B-C50C-407E-A947-70E740481C1C}">
                <a14:useLocalDpi xmlns:a14="http://schemas.microsoft.com/office/drawing/2010/main"/>
              </a:ext>
            </a:extLst>
          </a:blip>
          <a:srcRect b="-4010"/>
          <a:stretch/>
        </p:blipFill>
        <p:spPr>
          <a:xfrm rot="10800000" flipH="1">
            <a:off x="9316278" y="-438891"/>
            <a:ext cx="3299791" cy="5090734"/>
          </a:xfrm>
          <a:prstGeom prst="rect">
            <a:avLst/>
          </a:prstGeom>
        </p:spPr>
      </p:pic>
      <p:sp>
        <p:nvSpPr>
          <p:cNvPr id="27" name="Text Placeholder 23"/>
          <p:cNvSpPr>
            <a:spLocks noGrp="1"/>
          </p:cNvSpPr>
          <p:nvPr userDrawn="1">
            <p:ph type="body" sz="quarter" idx="16" hasCustomPrompt="1"/>
          </p:nvPr>
        </p:nvSpPr>
        <p:spPr>
          <a:xfrm>
            <a:off x="6213053" y="1057202"/>
            <a:ext cx="5279028"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8" name="Text Placeholder 25"/>
          <p:cNvSpPr>
            <a:spLocks noGrp="1"/>
          </p:cNvSpPr>
          <p:nvPr userDrawn="1">
            <p:ph type="body" sz="quarter" idx="17" hasCustomPrompt="1"/>
          </p:nvPr>
        </p:nvSpPr>
        <p:spPr>
          <a:xfrm>
            <a:off x="6220001" y="2190681"/>
            <a:ext cx="5273104" cy="3947440"/>
          </a:xfrm>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9" name="Straight Connector 28"/>
          <p:cNvCxnSpPr/>
          <p:nvPr userDrawn="1"/>
        </p:nvCxnSpPr>
        <p:spPr>
          <a:xfrm flipH="1">
            <a:off x="6021088" y="1949429"/>
            <a:ext cx="5569265" cy="0"/>
          </a:xfrm>
          <a:prstGeom prst="line">
            <a:avLst/>
          </a:prstGeom>
          <a:ln w="28575">
            <a:solidFill>
              <a:srgbClr val="A3CEC2"/>
            </a:solidFill>
          </a:ln>
        </p:spPr>
        <p:style>
          <a:lnRef idx="1">
            <a:schemeClr val="accent1"/>
          </a:lnRef>
          <a:fillRef idx="0">
            <a:schemeClr val="accent1"/>
          </a:fillRef>
          <a:effectRef idx="0">
            <a:schemeClr val="accent1"/>
          </a:effectRef>
          <a:fontRef idx="minor">
            <a:schemeClr val="tx1"/>
          </a:fontRef>
        </p:style>
      </p:cxnSp>
      <p:sp>
        <p:nvSpPr>
          <p:cNvPr id="3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dirty="0">
                <a:solidFill>
                  <a:schemeClr val="bg1"/>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sp>
        <p:nvSpPr>
          <p:cNvPr id="33"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chemeClr val="bg1"/>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34" name="Picture 33"/>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sp>
        <p:nvSpPr>
          <p:cNvPr id="4" name="Picture Placeholder 3"/>
          <p:cNvSpPr>
            <a:spLocks noGrp="1"/>
          </p:cNvSpPr>
          <p:nvPr userDrawn="1">
            <p:ph type="pic" sz="quarter" idx="18"/>
          </p:nvPr>
        </p:nvSpPr>
        <p:spPr>
          <a:xfrm>
            <a:off x="0" y="0"/>
            <a:ext cx="6080953" cy="6875463"/>
          </a:xfrm>
          <a:custGeom>
            <a:avLst/>
            <a:gdLst>
              <a:gd name="connsiteX0" fmla="*/ 0 w 6213475"/>
              <a:gd name="connsiteY0" fmla="*/ 0 h 6875463"/>
              <a:gd name="connsiteX1" fmla="*/ 6213475 w 6213475"/>
              <a:gd name="connsiteY1" fmla="*/ 0 h 6875463"/>
              <a:gd name="connsiteX2" fmla="*/ 6213475 w 6213475"/>
              <a:gd name="connsiteY2" fmla="*/ 6875463 h 6875463"/>
              <a:gd name="connsiteX3" fmla="*/ 0 w 6213475"/>
              <a:gd name="connsiteY3" fmla="*/ 6875463 h 6875463"/>
              <a:gd name="connsiteX4" fmla="*/ 0 w 6213475"/>
              <a:gd name="connsiteY4" fmla="*/ 0 h 6875463"/>
              <a:gd name="connsiteX0" fmla="*/ 0 w 6213475"/>
              <a:gd name="connsiteY0" fmla="*/ 0 h 6875463"/>
              <a:gd name="connsiteX1" fmla="*/ 6080953 w 6213475"/>
              <a:gd name="connsiteY1" fmla="*/ 0 h 6875463"/>
              <a:gd name="connsiteX2" fmla="*/ 6213475 w 6213475"/>
              <a:gd name="connsiteY2" fmla="*/ 6875463 h 6875463"/>
              <a:gd name="connsiteX3" fmla="*/ 0 w 6213475"/>
              <a:gd name="connsiteY3" fmla="*/ 6875463 h 6875463"/>
              <a:gd name="connsiteX4" fmla="*/ 0 w 6213475"/>
              <a:gd name="connsiteY4" fmla="*/ 0 h 6875463"/>
              <a:gd name="connsiteX0" fmla="*/ 0 w 6080953"/>
              <a:gd name="connsiteY0" fmla="*/ 0 h 6875463"/>
              <a:gd name="connsiteX1" fmla="*/ 6080953 w 6080953"/>
              <a:gd name="connsiteY1" fmla="*/ 0 h 6875463"/>
              <a:gd name="connsiteX2" fmla="*/ 2688397 w 6080953"/>
              <a:gd name="connsiteY2" fmla="*/ 6862211 h 6875463"/>
              <a:gd name="connsiteX3" fmla="*/ 0 w 6080953"/>
              <a:gd name="connsiteY3" fmla="*/ 6875463 h 6875463"/>
              <a:gd name="connsiteX4" fmla="*/ 0 w 6080953"/>
              <a:gd name="connsiteY4" fmla="*/ 0 h 6875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0953" h="6875463">
                <a:moveTo>
                  <a:pt x="0" y="0"/>
                </a:moveTo>
                <a:lnTo>
                  <a:pt x="6080953" y="0"/>
                </a:lnTo>
                <a:lnTo>
                  <a:pt x="2688397" y="6862211"/>
                </a:lnTo>
                <a:lnTo>
                  <a:pt x="0" y="6875463"/>
                </a:lnTo>
                <a:lnTo>
                  <a:pt x="0" y="0"/>
                </a:lnTo>
                <a:close/>
              </a:path>
            </a:pathLst>
          </a:custGeom>
        </p:spPr>
        <p:txBody>
          <a:bodyPr>
            <a:normAutofit/>
          </a:bodyPr>
          <a:lstStyle>
            <a:lvl1pPr algn="ctr">
              <a:defRPr sz="2400" baseline="0">
                <a:solidFill>
                  <a:schemeClr val="bg1">
                    <a:lumMod val="50000"/>
                  </a:schemeClr>
                </a:solidFill>
              </a:defRPr>
            </a:lvl1pPr>
          </a:lstStyle>
          <a:p>
            <a:endParaRPr lang="en-US" dirty="0"/>
          </a:p>
          <a:p>
            <a:endParaRPr lang="en-US" dirty="0"/>
          </a:p>
          <a:p>
            <a:endParaRPr lang="en-US" dirty="0"/>
          </a:p>
          <a:p>
            <a:r>
              <a:rPr lang="en-US" dirty="0"/>
              <a:t>Click here to add photo</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nt Typeface &amp; Size">
    <p:spTree>
      <p:nvGrpSpPr>
        <p:cNvPr id="1" name=""/>
        <p:cNvGrpSpPr/>
        <p:nvPr/>
      </p:nvGrpSpPr>
      <p:grpSpPr>
        <a:xfrm>
          <a:off x="0" y="0"/>
          <a:ext cx="0" cy="0"/>
          <a:chOff x="0" y="0"/>
          <a:chExt cx="0" cy="0"/>
        </a:xfrm>
      </p:grpSpPr>
      <p:sp>
        <p:nvSpPr>
          <p:cNvPr id="16" name="Rectangle 15"/>
          <p:cNvSpPr/>
          <p:nvPr userDrawn="1"/>
        </p:nvSpPr>
        <p:spPr>
          <a:xfrm>
            <a:off x="0" y="-1"/>
            <a:ext cx="12192000" cy="6858001"/>
          </a:xfrm>
          <a:prstGeom prst="rect">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RESTART+                           </a:t>
            </a:r>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18" name="Rectangle 17"/>
          <p:cNvSpPr/>
          <p:nvPr userDrawn="1"/>
        </p:nvSpPr>
        <p:spPr>
          <a:xfrm>
            <a:off x="7523385" y="528535"/>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19" name="Rectangle 18"/>
          <p:cNvSpPr/>
          <p:nvPr userDrawn="1"/>
        </p:nvSpPr>
        <p:spPr>
          <a:xfrm>
            <a:off x="424669" y="3172202"/>
            <a:ext cx="5489434" cy="2677656"/>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RESTART+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p>
          <a:p>
            <a:pPr fontAlgn="base"/>
            <a:endParaRPr lang="en-IE" sz="3600" b="1" i="1" baseline="0" dirty="0">
              <a:solidFill>
                <a:schemeClr val="bg1"/>
              </a:solidFill>
              <a:latin typeface="+mn-lt"/>
              <a:ea typeface="Quattrocento Sans"/>
              <a:cs typeface="Quattrocento Sans"/>
              <a:sym typeface="Quattrocento Sans"/>
            </a:endParaRPr>
          </a:p>
        </p:txBody>
      </p:sp>
      <p:cxnSp>
        <p:nvCxnSpPr>
          <p:cNvPr id="20" name="Straight Connector 1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Rectangle 25"/>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 Top - Text Bottom -  PURPLE">
    <p:spTree>
      <p:nvGrpSpPr>
        <p:cNvPr id="1" name=""/>
        <p:cNvGrpSpPr/>
        <p:nvPr/>
      </p:nvGrpSpPr>
      <p:grpSpPr>
        <a:xfrm>
          <a:off x="0" y="0"/>
          <a:ext cx="0" cy="0"/>
          <a:chOff x="0" y="0"/>
          <a:chExt cx="0" cy="0"/>
        </a:xfrm>
      </p:grpSpPr>
      <p:grpSp>
        <p:nvGrpSpPr>
          <p:cNvPr id="18" name="Group 17"/>
          <p:cNvGrpSpPr/>
          <p:nvPr userDrawn="1"/>
        </p:nvGrpSpPr>
        <p:grpSpPr>
          <a:xfrm rot="5400000" flipH="1">
            <a:off x="3350513" y="-1970235"/>
            <a:ext cx="5496953" cy="12186020"/>
            <a:chOff x="-26505" y="-29327"/>
            <a:chExt cx="6096001" cy="6887327"/>
          </a:xfrm>
          <a:solidFill>
            <a:srgbClr val="7F4182"/>
          </a:solidFill>
        </p:grpSpPr>
        <p:sp>
          <p:nvSpPr>
            <p:cNvPr id="23"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Straight Connector 23"/>
          <p:cNvCxnSpPr/>
          <p:nvPr userDrawn="1"/>
        </p:nvCxnSpPr>
        <p:spPr>
          <a:xfrm flipH="1">
            <a:off x="332508" y="4442958"/>
            <a:ext cx="11628648" cy="0"/>
          </a:xfrm>
          <a:prstGeom prst="line">
            <a:avLst/>
          </a:prstGeom>
          <a:ln>
            <a:solidFill>
              <a:srgbClr val="A3CEC2"/>
            </a:solidFill>
          </a:ln>
        </p:spPr>
        <p:style>
          <a:lnRef idx="1">
            <a:schemeClr val="accent1"/>
          </a:lnRef>
          <a:fillRef idx="0">
            <a:schemeClr val="accent1"/>
          </a:fillRef>
          <a:effectRef idx="0">
            <a:schemeClr val="accent1"/>
          </a:effectRef>
          <a:fontRef idx="minor">
            <a:schemeClr val="tx1"/>
          </a:fontRef>
        </p:style>
      </p:cxnSp>
      <p:sp>
        <p:nvSpPr>
          <p:cNvPr id="26"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7"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sp>
        <p:nvSpPr>
          <p:cNvPr id="28" name="テキスト プレースホルダー 36"/>
          <p:cNvSpPr txBox="1">
            <a:spLocks/>
          </p:cNvSpPr>
          <p:nvPr userDrawn="1"/>
        </p:nvSpPr>
        <p:spPr bwMode="auto">
          <a:xfrm>
            <a:off x="285884" y="6517684"/>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A3CEC2"/>
                </a:solidFill>
                <a:latin typeface="Calibri" charset="0"/>
              </a:rPr>
              <a:t>RESTART+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29" name="Picture 28"/>
          <p:cNvPicPr>
            <a:picLocks noChangeAspect="1"/>
          </p:cNvPicPr>
          <p:nvPr userDrawn="1"/>
        </p:nvPicPr>
        <p:blipFill rotWithShape="1">
          <a:blip r:embed="rId2" cstate="print">
            <a:extLst>
              <a:ext uri="{28A0092B-C50C-407E-A947-70E740481C1C}">
                <a14:useLocalDpi xmlns:a14="http://schemas.microsoft.com/office/drawing/2010/main"/>
              </a:ext>
            </a:extLst>
          </a:blip>
          <a:srcRect t="-17244" r="-31306"/>
          <a:stretch/>
        </p:blipFill>
        <p:spPr>
          <a:xfrm rot="5400000" flipH="1">
            <a:off x="11298735" y="5444234"/>
            <a:ext cx="576538" cy="2252545"/>
          </a:xfrm>
          <a:prstGeom prst="rect">
            <a:avLst/>
          </a:prstGeom>
        </p:spPr>
      </p:pic>
      <p:pic>
        <p:nvPicPr>
          <p:cNvPr id="30" name="Picture 29"/>
          <p:cNvPicPr>
            <a:picLocks noChangeAspect="1"/>
          </p:cNvPicPr>
          <p:nvPr userDrawn="1"/>
        </p:nvPicPr>
        <p:blipFill rotWithShape="1">
          <a:blip r:embed="rId3" cstate="print">
            <a:biLevel thresh="25000"/>
            <a:alphaModFix amt="10000"/>
            <a:extLst>
              <a:ext uri="{28A0092B-C50C-407E-A947-70E740481C1C}">
                <a14:useLocalDpi xmlns:a14="http://schemas.microsoft.com/office/drawing/2010/main"/>
              </a:ext>
            </a:extLst>
          </a:blip>
          <a:srcRect r="-11862" b="-7710"/>
          <a:stretch/>
        </p:blipFill>
        <p:spPr>
          <a:xfrm rot="6575874">
            <a:off x="2301" y="900890"/>
            <a:ext cx="3830722" cy="5250535"/>
          </a:xfrm>
          <a:prstGeom prst="rect">
            <a:avLst/>
          </a:prstGeom>
        </p:spPr>
      </p:pic>
      <p:sp>
        <p:nvSpPr>
          <p:cNvPr id="3" name="Picture Placeholder 2"/>
          <p:cNvSpPr>
            <a:spLocks noGrp="1"/>
          </p:cNvSpPr>
          <p:nvPr>
            <p:ph type="pic" sz="quarter" idx="26"/>
          </p:nvPr>
        </p:nvSpPr>
        <p:spPr>
          <a:xfrm>
            <a:off x="0" y="0"/>
            <a:ext cx="12192000" cy="3339480"/>
          </a:xfrm>
          <a:custGeom>
            <a:avLst/>
            <a:gdLst>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3392488 h 3392488"/>
              <a:gd name="connsiteX4" fmla="*/ 0 w 12192000"/>
              <a:gd name="connsiteY4" fmla="*/ 0 h 3392488"/>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1364906 h 3392488"/>
              <a:gd name="connsiteX4" fmla="*/ 0 w 12192000"/>
              <a:gd name="connsiteY4" fmla="*/ 0 h 3392488"/>
              <a:gd name="connsiteX0" fmla="*/ 0 w 12192000"/>
              <a:gd name="connsiteY0" fmla="*/ 0 h 3339480"/>
              <a:gd name="connsiteX1" fmla="*/ 12192000 w 12192000"/>
              <a:gd name="connsiteY1" fmla="*/ 0 h 3339480"/>
              <a:gd name="connsiteX2" fmla="*/ 12192000 w 12192000"/>
              <a:gd name="connsiteY2" fmla="*/ 3339480 h 3339480"/>
              <a:gd name="connsiteX3" fmla="*/ 0 w 12192000"/>
              <a:gd name="connsiteY3" fmla="*/ 1364906 h 3339480"/>
              <a:gd name="connsiteX4" fmla="*/ 0 w 12192000"/>
              <a:gd name="connsiteY4" fmla="*/ 0 h 333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339480">
                <a:moveTo>
                  <a:pt x="0" y="0"/>
                </a:moveTo>
                <a:lnTo>
                  <a:pt x="12192000" y="0"/>
                </a:lnTo>
                <a:lnTo>
                  <a:pt x="12192000" y="3339480"/>
                </a:lnTo>
                <a:lnTo>
                  <a:pt x="0" y="1364906"/>
                </a:lnTo>
                <a:lnTo>
                  <a:pt x="0" y="0"/>
                </a:lnTo>
                <a:close/>
              </a:path>
            </a:pathLst>
          </a:custGeom>
        </p:spPr>
        <p:txBody>
          <a:bodyPr>
            <a:normAutofit/>
          </a:bodyPr>
          <a:lstStyle>
            <a:lvl1pPr algn="ctr">
              <a:defRPr sz="2400">
                <a:solidFill>
                  <a:schemeClr val="bg1">
                    <a:lumMod val="50000"/>
                  </a:schemeClr>
                </a:solidFill>
              </a:defRPr>
            </a:lvl1pPr>
          </a:lstStyle>
          <a:p>
            <a:endParaRPr lang="en-US" dirty="0"/>
          </a:p>
          <a:p>
            <a:r>
              <a:rPr lang="en-US" dirty="0"/>
              <a:t>Click here to add photo</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Photo Top - Text Bottom -  PURPLE">
    <p:spTree>
      <p:nvGrpSpPr>
        <p:cNvPr id="1" name=""/>
        <p:cNvGrpSpPr/>
        <p:nvPr/>
      </p:nvGrpSpPr>
      <p:grpSpPr>
        <a:xfrm>
          <a:off x="0" y="0"/>
          <a:ext cx="0" cy="0"/>
          <a:chOff x="0" y="0"/>
          <a:chExt cx="0" cy="0"/>
        </a:xfrm>
      </p:grpSpPr>
      <p:grpSp>
        <p:nvGrpSpPr>
          <p:cNvPr id="18" name="Group 17"/>
          <p:cNvGrpSpPr/>
          <p:nvPr userDrawn="1"/>
        </p:nvGrpSpPr>
        <p:grpSpPr>
          <a:xfrm rot="5400000" flipH="1">
            <a:off x="3350513" y="-1970235"/>
            <a:ext cx="5496953" cy="12186020"/>
            <a:chOff x="-26505" y="-29327"/>
            <a:chExt cx="6096001" cy="6887327"/>
          </a:xfrm>
          <a:solidFill>
            <a:srgbClr val="BA0A94"/>
          </a:solidFill>
        </p:grpSpPr>
        <p:sp>
          <p:nvSpPr>
            <p:cNvPr id="23"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Straight Connector 23"/>
          <p:cNvCxnSpPr/>
          <p:nvPr userDrawn="1"/>
        </p:nvCxnSpPr>
        <p:spPr>
          <a:xfrm flipH="1">
            <a:off x="332508" y="4442958"/>
            <a:ext cx="11628648" cy="0"/>
          </a:xfrm>
          <a:prstGeom prst="line">
            <a:avLst/>
          </a:prstGeom>
          <a:ln>
            <a:solidFill>
              <a:srgbClr val="A3CEC2"/>
            </a:solidFill>
          </a:ln>
        </p:spPr>
        <p:style>
          <a:lnRef idx="1">
            <a:schemeClr val="accent1"/>
          </a:lnRef>
          <a:fillRef idx="0">
            <a:schemeClr val="accent1"/>
          </a:fillRef>
          <a:effectRef idx="0">
            <a:schemeClr val="accent1"/>
          </a:effectRef>
          <a:fontRef idx="minor">
            <a:schemeClr val="tx1"/>
          </a:fontRef>
        </p:style>
      </p:cxnSp>
      <p:sp>
        <p:nvSpPr>
          <p:cNvPr id="26"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7"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sp>
        <p:nvSpPr>
          <p:cNvPr id="28" name="テキスト プレースホルダー 36"/>
          <p:cNvSpPr txBox="1">
            <a:spLocks/>
          </p:cNvSpPr>
          <p:nvPr userDrawn="1"/>
        </p:nvSpPr>
        <p:spPr bwMode="auto">
          <a:xfrm>
            <a:off x="285884" y="6095999"/>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A3CEC2"/>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29" name="Picture 28"/>
          <p:cNvPicPr>
            <a:picLocks noChangeAspect="1"/>
          </p:cNvPicPr>
          <p:nvPr userDrawn="1"/>
        </p:nvPicPr>
        <p:blipFill rotWithShape="1">
          <a:blip r:embed="rId2" cstate="print">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pic>
        <p:nvPicPr>
          <p:cNvPr id="30" name="Picture 29"/>
          <p:cNvPicPr>
            <a:picLocks noChangeAspect="1"/>
          </p:cNvPicPr>
          <p:nvPr userDrawn="1"/>
        </p:nvPicPr>
        <p:blipFill rotWithShape="1">
          <a:blip r:embed="rId3" cstate="print">
            <a:biLevel thresh="25000"/>
            <a:alphaModFix amt="10000"/>
            <a:extLst>
              <a:ext uri="{28A0092B-C50C-407E-A947-70E740481C1C}">
                <a14:useLocalDpi xmlns:a14="http://schemas.microsoft.com/office/drawing/2010/main"/>
              </a:ext>
            </a:extLst>
          </a:blip>
          <a:srcRect r="-11862" b="-7710"/>
          <a:stretch/>
        </p:blipFill>
        <p:spPr>
          <a:xfrm rot="6575874">
            <a:off x="2301" y="900890"/>
            <a:ext cx="3830722" cy="5250535"/>
          </a:xfrm>
          <a:prstGeom prst="rect">
            <a:avLst/>
          </a:prstGeom>
        </p:spPr>
      </p:pic>
      <p:sp>
        <p:nvSpPr>
          <p:cNvPr id="3" name="Picture Placeholder 2"/>
          <p:cNvSpPr>
            <a:spLocks noGrp="1"/>
          </p:cNvSpPr>
          <p:nvPr>
            <p:ph type="pic" sz="quarter" idx="26"/>
          </p:nvPr>
        </p:nvSpPr>
        <p:spPr>
          <a:xfrm>
            <a:off x="0" y="0"/>
            <a:ext cx="12192000" cy="3339480"/>
          </a:xfrm>
          <a:custGeom>
            <a:avLst/>
            <a:gdLst>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3392488 h 3392488"/>
              <a:gd name="connsiteX4" fmla="*/ 0 w 12192000"/>
              <a:gd name="connsiteY4" fmla="*/ 0 h 3392488"/>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1364906 h 3392488"/>
              <a:gd name="connsiteX4" fmla="*/ 0 w 12192000"/>
              <a:gd name="connsiteY4" fmla="*/ 0 h 3392488"/>
              <a:gd name="connsiteX0" fmla="*/ 0 w 12192000"/>
              <a:gd name="connsiteY0" fmla="*/ 0 h 3339480"/>
              <a:gd name="connsiteX1" fmla="*/ 12192000 w 12192000"/>
              <a:gd name="connsiteY1" fmla="*/ 0 h 3339480"/>
              <a:gd name="connsiteX2" fmla="*/ 12192000 w 12192000"/>
              <a:gd name="connsiteY2" fmla="*/ 3339480 h 3339480"/>
              <a:gd name="connsiteX3" fmla="*/ 0 w 12192000"/>
              <a:gd name="connsiteY3" fmla="*/ 1364906 h 3339480"/>
              <a:gd name="connsiteX4" fmla="*/ 0 w 12192000"/>
              <a:gd name="connsiteY4" fmla="*/ 0 h 333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339480">
                <a:moveTo>
                  <a:pt x="0" y="0"/>
                </a:moveTo>
                <a:lnTo>
                  <a:pt x="12192000" y="0"/>
                </a:lnTo>
                <a:lnTo>
                  <a:pt x="12192000" y="3339480"/>
                </a:lnTo>
                <a:lnTo>
                  <a:pt x="0" y="1364906"/>
                </a:lnTo>
                <a:lnTo>
                  <a:pt x="0" y="0"/>
                </a:lnTo>
                <a:close/>
              </a:path>
            </a:pathLst>
          </a:custGeom>
        </p:spPr>
        <p:txBody>
          <a:bodyPr>
            <a:normAutofit/>
          </a:bodyPr>
          <a:lstStyle>
            <a:lvl1pPr algn="ctr">
              <a:defRPr sz="2400">
                <a:solidFill>
                  <a:schemeClr val="bg1">
                    <a:lumMod val="50000"/>
                  </a:schemeClr>
                </a:solidFill>
              </a:defRPr>
            </a:lvl1pPr>
          </a:lstStyle>
          <a:p>
            <a:endParaRPr lang="en-US" dirty="0"/>
          </a:p>
          <a:p>
            <a:r>
              <a:rPr lang="en-US" dirty="0"/>
              <a:t>Click here to add photo</a:t>
            </a:r>
          </a:p>
        </p:txBody>
      </p:sp>
    </p:spTree>
    <p:extLst>
      <p:ext uri="{BB962C8B-B14F-4D97-AF65-F5344CB8AC3E}">
        <p14:creationId xmlns:p14="http://schemas.microsoft.com/office/powerpoint/2010/main" val="40664334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 Top - Text Bottom -  PURPLE">
    <p:spTree>
      <p:nvGrpSpPr>
        <p:cNvPr id="1" name=""/>
        <p:cNvGrpSpPr/>
        <p:nvPr/>
      </p:nvGrpSpPr>
      <p:grpSpPr>
        <a:xfrm>
          <a:off x="0" y="0"/>
          <a:ext cx="0" cy="0"/>
          <a:chOff x="0" y="0"/>
          <a:chExt cx="0" cy="0"/>
        </a:xfrm>
      </p:grpSpPr>
      <p:grpSp>
        <p:nvGrpSpPr>
          <p:cNvPr id="18" name="Group 17"/>
          <p:cNvGrpSpPr/>
          <p:nvPr userDrawn="1"/>
        </p:nvGrpSpPr>
        <p:grpSpPr>
          <a:xfrm rot="5400000" flipH="1">
            <a:off x="3350513" y="-1970235"/>
            <a:ext cx="5496953" cy="12186020"/>
            <a:chOff x="-26505" y="-29327"/>
            <a:chExt cx="6096001" cy="6887327"/>
          </a:xfrm>
          <a:solidFill>
            <a:srgbClr val="AB5AB0"/>
          </a:solidFill>
        </p:grpSpPr>
        <p:sp>
          <p:nvSpPr>
            <p:cNvPr id="23"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Straight Connector 23"/>
          <p:cNvCxnSpPr/>
          <p:nvPr userDrawn="1"/>
        </p:nvCxnSpPr>
        <p:spPr>
          <a:xfrm flipH="1">
            <a:off x="332508" y="4442958"/>
            <a:ext cx="11628648" cy="0"/>
          </a:xfrm>
          <a:prstGeom prst="line">
            <a:avLst/>
          </a:prstGeom>
          <a:ln>
            <a:solidFill>
              <a:srgbClr val="A3CEC2"/>
            </a:solidFill>
          </a:ln>
        </p:spPr>
        <p:style>
          <a:lnRef idx="1">
            <a:schemeClr val="accent1"/>
          </a:lnRef>
          <a:fillRef idx="0">
            <a:schemeClr val="accent1"/>
          </a:fillRef>
          <a:effectRef idx="0">
            <a:schemeClr val="accent1"/>
          </a:effectRef>
          <a:fontRef idx="minor">
            <a:schemeClr val="tx1"/>
          </a:fontRef>
        </p:style>
      </p:cxnSp>
      <p:sp>
        <p:nvSpPr>
          <p:cNvPr id="26"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7"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sp>
        <p:nvSpPr>
          <p:cNvPr id="28" name="テキスト プレースホルダー 36"/>
          <p:cNvSpPr txBox="1">
            <a:spLocks/>
          </p:cNvSpPr>
          <p:nvPr userDrawn="1"/>
        </p:nvSpPr>
        <p:spPr bwMode="auto">
          <a:xfrm>
            <a:off x="285884" y="6095999"/>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A3CEC2"/>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29" name="Picture 28"/>
          <p:cNvPicPr>
            <a:picLocks noChangeAspect="1"/>
          </p:cNvPicPr>
          <p:nvPr userDrawn="1"/>
        </p:nvPicPr>
        <p:blipFill rotWithShape="1">
          <a:blip r:embed="rId2" cstate="print">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pic>
        <p:nvPicPr>
          <p:cNvPr id="30" name="Picture 29"/>
          <p:cNvPicPr>
            <a:picLocks noChangeAspect="1"/>
          </p:cNvPicPr>
          <p:nvPr userDrawn="1"/>
        </p:nvPicPr>
        <p:blipFill rotWithShape="1">
          <a:blip r:embed="rId3" cstate="print">
            <a:biLevel thresh="25000"/>
            <a:alphaModFix amt="10000"/>
            <a:extLst>
              <a:ext uri="{28A0092B-C50C-407E-A947-70E740481C1C}">
                <a14:useLocalDpi xmlns:a14="http://schemas.microsoft.com/office/drawing/2010/main"/>
              </a:ext>
            </a:extLst>
          </a:blip>
          <a:srcRect r="-11862" b="-7710"/>
          <a:stretch/>
        </p:blipFill>
        <p:spPr>
          <a:xfrm rot="6575874">
            <a:off x="2301" y="900890"/>
            <a:ext cx="3830722" cy="5250535"/>
          </a:xfrm>
          <a:prstGeom prst="rect">
            <a:avLst/>
          </a:prstGeom>
        </p:spPr>
      </p:pic>
      <p:sp>
        <p:nvSpPr>
          <p:cNvPr id="3" name="Picture Placeholder 2"/>
          <p:cNvSpPr>
            <a:spLocks noGrp="1"/>
          </p:cNvSpPr>
          <p:nvPr>
            <p:ph type="pic" sz="quarter" idx="26"/>
          </p:nvPr>
        </p:nvSpPr>
        <p:spPr>
          <a:xfrm>
            <a:off x="0" y="0"/>
            <a:ext cx="12192000" cy="3339480"/>
          </a:xfrm>
          <a:custGeom>
            <a:avLst/>
            <a:gdLst>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3392488 h 3392488"/>
              <a:gd name="connsiteX4" fmla="*/ 0 w 12192000"/>
              <a:gd name="connsiteY4" fmla="*/ 0 h 3392488"/>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1364906 h 3392488"/>
              <a:gd name="connsiteX4" fmla="*/ 0 w 12192000"/>
              <a:gd name="connsiteY4" fmla="*/ 0 h 3392488"/>
              <a:gd name="connsiteX0" fmla="*/ 0 w 12192000"/>
              <a:gd name="connsiteY0" fmla="*/ 0 h 3339480"/>
              <a:gd name="connsiteX1" fmla="*/ 12192000 w 12192000"/>
              <a:gd name="connsiteY1" fmla="*/ 0 h 3339480"/>
              <a:gd name="connsiteX2" fmla="*/ 12192000 w 12192000"/>
              <a:gd name="connsiteY2" fmla="*/ 3339480 h 3339480"/>
              <a:gd name="connsiteX3" fmla="*/ 0 w 12192000"/>
              <a:gd name="connsiteY3" fmla="*/ 1364906 h 3339480"/>
              <a:gd name="connsiteX4" fmla="*/ 0 w 12192000"/>
              <a:gd name="connsiteY4" fmla="*/ 0 h 333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339480">
                <a:moveTo>
                  <a:pt x="0" y="0"/>
                </a:moveTo>
                <a:lnTo>
                  <a:pt x="12192000" y="0"/>
                </a:lnTo>
                <a:lnTo>
                  <a:pt x="12192000" y="3339480"/>
                </a:lnTo>
                <a:lnTo>
                  <a:pt x="0" y="1364906"/>
                </a:lnTo>
                <a:lnTo>
                  <a:pt x="0" y="0"/>
                </a:lnTo>
                <a:close/>
              </a:path>
            </a:pathLst>
          </a:custGeom>
        </p:spPr>
        <p:txBody>
          <a:bodyPr>
            <a:normAutofit/>
          </a:bodyPr>
          <a:lstStyle>
            <a:lvl1pPr algn="ctr">
              <a:defRPr sz="2400">
                <a:solidFill>
                  <a:schemeClr val="bg1">
                    <a:lumMod val="50000"/>
                  </a:schemeClr>
                </a:solidFill>
              </a:defRPr>
            </a:lvl1pPr>
          </a:lstStyle>
          <a:p>
            <a:endParaRPr lang="en-US" dirty="0"/>
          </a:p>
          <a:p>
            <a:r>
              <a:rPr lang="en-US" dirty="0"/>
              <a:t>Click here to add photo</a:t>
            </a:r>
          </a:p>
        </p:txBody>
      </p:sp>
    </p:spTree>
    <p:extLst>
      <p:ext uri="{BB962C8B-B14F-4D97-AF65-F5344CB8AC3E}">
        <p14:creationId xmlns:p14="http://schemas.microsoft.com/office/powerpoint/2010/main" val="22854373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Photo Top - Text Bottom -  PURPLE">
    <p:spTree>
      <p:nvGrpSpPr>
        <p:cNvPr id="1" name=""/>
        <p:cNvGrpSpPr/>
        <p:nvPr/>
      </p:nvGrpSpPr>
      <p:grpSpPr>
        <a:xfrm>
          <a:off x="0" y="0"/>
          <a:ext cx="0" cy="0"/>
          <a:chOff x="0" y="0"/>
          <a:chExt cx="0" cy="0"/>
        </a:xfrm>
      </p:grpSpPr>
      <p:grpSp>
        <p:nvGrpSpPr>
          <p:cNvPr id="18" name="Group 17"/>
          <p:cNvGrpSpPr/>
          <p:nvPr userDrawn="1"/>
        </p:nvGrpSpPr>
        <p:grpSpPr>
          <a:xfrm rot="5400000" flipH="1">
            <a:off x="3350513" y="-1970235"/>
            <a:ext cx="5496953" cy="12186020"/>
            <a:chOff x="-26505" y="-29327"/>
            <a:chExt cx="6096001" cy="6887327"/>
          </a:xfrm>
          <a:solidFill>
            <a:srgbClr val="68BBAF"/>
          </a:solidFill>
        </p:grpSpPr>
        <p:sp>
          <p:nvSpPr>
            <p:cNvPr id="23" name="Rectangle 3"/>
            <p:cNvSpPr/>
            <p:nvPr userDrawn="1"/>
          </p:nvSpPr>
          <p:spPr>
            <a:xfrm flipH="1">
              <a:off x="-26505" y="-29327"/>
              <a:ext cx="6047673" cy="6882635"/>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4"/>
            <p:cNvSpPr/>
            <p:nvPr userDrawn="1"/>
          </p:nvSpPr>
          <p:spPr>
            <a:xfrm flipH="1">
              <a:off x="3488291" y="-29327"/>
              <a:ext cx="2581205"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 name="connsiteX0" fmla="*/ 3101010 w 3682158"/>
                <a:gd name="connsiteY0" fmla="*/ 0 h 5107143"/>
                <a:gd name="connsiteX1" fmla="*/ 3682158 w 3682158"/>
                <a:gd name="connsiteY1" fmla="*/ 3425 h 5107143"/>
                <a:gd name="connsiteX2" fmla="*/ 569844 w 3682158"/>
                <a:gd name="connsiteY2" fmla="*/ 5107143 h 5107143"/>
                <a:gd name="connsiteX3" fmla="*/ 0 w 3682158"/>
                <a:gd name="connsiteY3" fmla="*/ 5103717 h 5107143"/>
                <a:gd name="connsiteX4" fmla="*/ 3101010 w 3682158"/>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2158" h="5107143">
                  <a:moveTo>
                    <a:pt x="3101010" y="0"/>
                  </a:moveTo>
                  <a:lnTo>
                    <a:pt x="3682158" y="3425"/>
                  </a:lnTo>
                  <a:lnTo>
                    <a:pt x="569844" y="5107143"/>
                  </a:lnTo>
                  <a:lnTo>
                    <a:pt x="0" y="5103717"/>
                  </a:lnTo>
                  <a:lnTo>
                    <a:pt x="310101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Straight Connector 23"/>
          <p:cNvCxnSpPr/>
          <p:nvPr userDrawn="1"/>
        </p:nvCxnSpPr>
        <p:spPr>
          <a:xfrm flipH="1">
            <a:off x="332508" y="4442958"/>
            <a:ext cx="11628648" cy="0"/>
          </a:xfrm>
          <a:prstGeom prst="line">
            <a:avLst/>
          </a:prstGeom>
          <a:ln>
            <a:solidFill>
              <a:srgbClr val="A3CEC2"/>
            </a:solidFill>
          </a:ln>
        </p:spPr>
        <p:style>
          <a:lnRef idx="1">
            <a:schemeClr val="accent1"/>
          </a:lnRef>
          <a:fillRef idx="0">
            <a:schemeClr val="accent1"/>
          </a:fillRef>
          <a:effectRef idx="0">
            <a:schemeClr val="accent1"/>
          </a:effectRef>
          <a:fontRef idx="minor">
            <a:schemeClr val="tx1"/>
          </a:fontRef>
        </p:style>
      </p:cxnSp>
      <p:sp>
        <p:nvSpPr>
          <p:cNvPr id="26"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7"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sp>
        <p:nvSpPr>
          <p:cNvPr id="28" name="テキスト プレースホルダー 36"/>
          <p:cNvSpPr txBox="1">
            <a:spLocks/>
          </p:cNvSpPr>
          <p:nvPr userDrawn="1"/>
        </p:nvSpPr>
        <p:spPr bwMode="auto">
          <a:xfrm>
            <a:off x="285884" y="6095999"/>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A3CEC2"/>
                </a:solidFill>
                <a:latin typeface="Calibri" charset="0"/>
              </a:rPr>
              <a:t>RESTART + </a:t>
            </a:r>
            <a:r>
              <a:rPr lang="en-US" altLang="ja-JP" sz="1100" b="0" baseline="0" dirty="0">
                <a:solidFill>
                  <a:schemeClr val="bg1"/>
                </a:solidFill>
                <a:latin typeface="Calibri" charset="0"/>
              </a:rPr>
              <a:t>communities in action</a:t>
            </a:r>
            <a:endParaRPr kumimoji="1" lang="ja-JP" altLang="en-US" sz="1100" b="0" dirty="0">
              <a:solidFill>
                <a:schemeClr val="bg1"/>
              </a:solidFill>
              <a:latin typeface="Calibri" charset="0"/>
            </a:endParaRPr>
          </a:p>
        </p:txBody>
      </p:sp>
      <p:pic>
        <p:nvPicPr>
          <p:cNvPr id="29" name="Picture 28"/>
          <p:cNvPicPr>
            <a:picLocks noChangeAspect="1"/>
          </p:cNvPicPr>
          <p:nvPr userDrawn="1"/>
        </p:nvPicPr>
        <p:blipFill rotWithShape="1">
          <a:blip r:embed="rId2" cstate="print">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pic>
        <p:nvPicPr>
          <p:cNvPr id="30" name="Picture 29"/>
          <p:cNvPicPr>
            <a:picLocks noChangeAspect="1"/>
          </p:cNvPicPr>
          <p:nvPr userDrawn="1"/>
        </p:nvPicPr>
        <p:blipFill rotWithShape="1">
          <a:blip r:embed="rId3" cstate="print">
            <a:biLevel thresh="25000"/>
            <a:alphaModFix amt="10000"/>
            <a:extLst>
              <a:ext uri="{28A0092B-C50C-407E-A947-70E740481C1C}">
                <a14:useLocalDpi xmlns:a14="http://schemas.microsoft.com/office/drawing/2010/main"/>
              </a:ext>
            </a:extLst>
          </a:blip>
          <a:srcRect r="-11862" b="-7710"/>
          <a:stretch/>
        </p:blipFill>
        <p:spPr>
          <a:xfrm rot="6575874">
            <a:off x="2301" y="900890"/>
            <a:ext cx="3830722" cy="5250535"/>
          </a:xfrm>
          <a:prstGeom prst="rect">
            <a:avLst/>
          </a:prstGeom>
        </p:spPr>
      </p:pic>
      <p:sp>
        <p:nvSpPr>
          <p:cNvPr id="3" name="Picture Placeholder 2"/>
          <p:cNvSpPr>
            <a:spLocks noGrp="1"/>
          </p:cNvSpPr>
          <p:nvPr>
            <p:ph type="pic" sz="quarter" idx="26"/>
          </p:nvPr>
        </p:nvSpPr>
        <p:spPr>
          <a:xfrm>
            <a:off x="0" y="0"/>
            <a:ext cx="12192000" cy="3339480"/>
          </a:xfrm>
          <a:custGeom>
            <a:avLst/>
            <a:gdLst>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3392488 h 3392488"/>
              <a:gd name="connsiteX4" fmla="*/ 0 w 12192000"/>
              <a:gd name="connsiteY4" fmla="*/ 0 h 3392488"/>
              <a:gd name="connsiteX0" fmla="*/ 0 w 12192000"/>
              <a:gd name="connsiteY0" fmla="*/ 0 h 3392488"/>
              <a:gd name="connsiteX1" fmla="*/ 12192000 w 12192000"/>
              <a:gd name="connsiteY1" fmla="*/ 0 h 3392488"/>
              <a:gd name="connsiteX2" fmla="*/ 12192000 w 12192000"/>
              <a:gd name="connsiteY2" fmla="*/ 3392488 h 3392488"/>
              <a:gd name="connsiteX3" fmla="*/ 0 w 12192000"/>
              <a:gd name="connsiteY3" fmla="*/ 1364906 h 3392488"/>
              <a:gd name="connsiteX4" fmla="*/ 0 w 12192000"/>
              <a:gd name="connsiteY4" fmla="*/ 0 h 3392488"/>
              <a:gd name="connsiteX0" fmla="*/ 0 w 12192000"/>
              <a:gd name="connsiteY0" fmla="*/ 0 h 3339480"/>
              <a:gd name="connsiteX1" fmla="*/ 12192000 w 12192000"/>
              <a:gd name="connsiteY1" fmla="*/ 0 h 3339480"/>
              <a:gd name="connsiteX2" fmla="*/ 12192000 w 12192000"/>
              <a:gd name="connsiteY2" fmla="*/ 3339480 h 3339480"/>
              <a:gd name="connsiteX3" fmla="*/ 0 w 12192000"/>
              <a:gd name="connsiteY3" fmla="*/ 1364906 h 3339480"/>
              <a:gd name="connsiteX4" fmla="*/ 0 w 12192000"/>
              <a:gd name="connsiteY4" fmla="*/ 0 h 333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339480">
                <a:moveTo>
                  <a:pt x="0" y="0"/>
                </a:moveTo>
                <a:lnTo>
                  <a:pt x="12192000" y="0"/>
                </a:lnTo>
                <a:lnTo>
                  <a:pt x="12192000" y="3339480"/>
                </a:lnTo>
                <a:lnTo>
                  <a:pt x="0" y="1364906"/>
                </a:lnTo>
                <a:lnTo>
                  <a:pt x="0" y="0"/>
                </a:lnTo>
                <a:close/>
              </a:path>
            </a:pathLst>
          </a:custGeom>
        </p:spPr>
        <p:txBody>
          <a:bodyPr>
            <a:normAutofit/>
          </a:bodyPr>
          <a:lstStyle>
            <a:lvl1pPr algn="ctr">
              <a:defRPr sz="2400">
                <a:solidFill>
                  <a:schemeClr val="bg1">
                    <a:lumMod val="50000"/>
                  </a:schemeClr>
                </a:solidFill>
              </a:defRPr>
            </a:lvl1pPr>
          </a:lstStyle>
          <a:p>
            <a:endParaRPr lang="en-US" dirty="0"/>
          </a:p>
          <a:p>
            <a:r>
              <a:rPr lang="en-US" dirty="0"/>
              <a:t>Click here to add photo</a:t>
            </a:r>
          </a:p>
        </p:txBody>
      </p:sp>
    </p:spTree>
    <p:extLst>
      <p:ext uri="{BB962C8B-B14F-4D97-AF65-F5344CB8AC3E}">
        <p14:creationId xmlns:p14="http://schemas.microsoft.com/office/powerpoint/2010/main" val="3911377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URPLE ICON CIRCLE - with text">
    <p:spTree>
      <p:nvGrpSpPr>
        <p:cNvPr id="1" name=""/>
        <p:cNvGrpSpPr/>
        <p:nvPr/>
      </p:nvGrpSpPr>
      <p:grpSpPr>
        <a:xfrm>
          <a:off x="0" y="0"/>
          <a:ext cx="0" cy="0"/>
          <a:chOff x="0" y="0"/>
          <a:chExt cx="0" cy="0"/>
        </a:xfrm>
      </p:grpSpPr>
      <p:sp>
        <p:nvSpPr>
          <p:cNvPr id="16"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68BBAF"/>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7" name="Straight Connector 16"/>
          <p:cNvCxnSpPr/>
          <p:nvPr userDrawn="1"/>
        </p:nvCxnSpPr>
        <p:spPr>
          <a:xfrm flipH="1">
            <a:off x="0" y="1150377"/>
            <a:ext cx="12192000"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19"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10" name="Oval 9"/>
          <p:cNvSpPr/>
          <p:nvPr userDrawn="1"/>
        </p:nvSpPr>
        <p:spPr>
          <a:xfrm>
            <a:off x="965473" y="641886"/>
            <a:ext cx="1025560" cy="1025560"/>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pic>
        <p:nvPicPr>
          <p:cNvPr id="14" name="Picture 13"/>
          <p:cNvPicPr>
            <a:picLocks noChangeAspect="1"/>
          </p:cNvPicPr>
          <p:nvPr userDrawn="1"/>
        </p:nvPicPr>
        <p:blipFill rotWithShape="1">
          <a:blip r:embed="rId3" cstate="print">
            <a:extLst>
              <a:ext uri="{28A0092B-C50C-407E-A947-70E740481C1C}">
                <a14:useLocalDpi xmlns:a14="http://schemas.microsoft.com/office/drawing/2010/main"/>
              </a:ext>
            </a:extLst>
          </a:blip>
          <a:srcRect t="-6096" r="-13398"/>
          <a:stretch/>
        </p:blipFill>
        <p:spPr>
          <a:xfrm rot="10800000" flipH="1" flipV="1">
            <a:off x="-98027" y="3125920"/>
            <a:ext cx="2430901" cy="3750259"/>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EEN ICON CIRCLE - with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68BBAF"/>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0" y="1150377"/>
            <a:ext cx="12192000" cy="0"/>
          </a:xfrm>
          <a:prstGeom prst="line">
            <a:avLst/>
          </a:prstGeom>
          <a:ln>
            <a:solidFill>
              <a:srgbClr val="68BBAF"/>
            </a:solidFill>
          </a:ln>
        </p:spPr>
        <p:style>
          <a:lnRef idx="1">
            <a:schemeClr val="accent1"/>
          </a:lnRef>
          <a:fillRef idx="0">
            <a:schemeClr val="accent1"/>
          </a:fillRef>
          <a:effectRef idx="0">
            <a:schemeClr val="accent1"/>
          </a:effectRef>
          <a:fontRef idx="minor">
            <a:schemeClr val="tx1"/>
          </a:fontRef>
        </p:style>
      </p:cxnSp>
      <p:sp>
        <p:nvSpPr>
          <p:cNvPr id="21"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1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a:ext>
            </a:extLst>
          </a:blip>
          <a:srcRect t="-6096" r="-13398"/>
          <a:stretch/>
        </p:blipFill>
        <p:spPr>
          <a:xfrm rot="10800000" flipH="1" flipV="1">
            <a:off x="-98027" y="3125920"/>
            <a:ext cx="2430901" cy="3750259"/>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URPLE ICON CIRCLE - with photo &amp;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3076" y="1779018"/>
            <a:ext cx="12192000"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29"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0"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68BBAF"/>
                </a:solidFill>
                <a:latin typeface="+mn-lt"/>
              </a:defRPr>
            </a:lvl1pPr>
          </a:lstStyle>
          <a:p>
            <a:pPr lvl="0"/>
            <a:r>
              <a:rPr lang="en-US" dirty="0"/>
              <a:t>TITLE</a:t>
            </a:r>
          </a:p>
        </p:txBody>
      </p:sp>
      <p:sp>
        <p:nvSpPr>
          <p:cNvPr id="9" name="Oval 8"/>
          <p:cNvSpPr/>
          <p:nvPr userDrawn="1"/>
        </p:nvSpPr>
        <p:spPr>
          <a:xfrm>
            <a:off x="881389" y="1278097"/>
            <a:ext cx="1115575" cy="1045025"/>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a:ext>
            </a:extLst>
          </a:blip>
          <a:srcRect t="-107248" r="-104868"/>
          <a:stretch/>
        </p:blipFill>
        <p:spPr>
          <a:xfrm rot="16200000" flipH="1" flipV="1">
            <a:off x="656603" y="-660422"/>
            <a:ext cx="2430901" cy="3750259"/>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PURPLE ICON CIRCLE - with photo &amp;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3076" y="1779018"/>
            <a:ext cx="12192000"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30"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68BBAF"/>
                </a:solidFill>
                <a:latin typeface="+mn-lt"/>
              </a:defRPr>
            </a:lvl1pPr>
          </a:lstStyle>
          <a:p>
            <a:pPr lvl="0"/>
            <a:r>
              <a:rPr lang="en-US" dirty="0"/>
              <a:t>TITLE</a:t>
            </a:r>
          </a:p>
        </p:txBody>
      </p:sp>
      <p:sp>
        <p:nvSpPr>
          <p:cNvPr id="13"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a:ext>
            </a:extLst>
          </a:blip>
          <a:srcRect t="-107248" r="-104868"/>
          <a:stretch/>
        </p:blipFill>
        <p:spPr>
          <a:xfrm rot="16200000" flipH="1" flipV="1">
            <a:off x="2177003" y="-2180823"/>
            <a:ext cx="8033550" cy="12393711"/>
          </a:xfrm>
          <a:prstGeom prst="rect">
            <a:avLst/>
          </a:prstGeom>
        </p:spPr>
      </p:pic>
    </p:spTree>
    <p:extLst>
      <p:ext uri="{BB962C8B-B14F-4D97-AF65-F5344CB8AC3E}">
        <p14:creationId xmlns:p14="http://schemas.microsoft.com/office/powerpoint/2010/main" val="21888432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PURPLE ICON CIRCLE - with photo &amp;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437631" y="1470847"/>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0" y="1194818"/>
            <a:ext cx="12192000"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30" name="Text Placeholder 23"/>
          <p:cNvSpPr>
            <a:spLocks noGrp="1"/>
          </p:cNvSpPr>
          <p:nvPr>
            <p:ph type="body" sz="quarter" idx="22" hasCustomPrompt="1"/>
          </p:nvPr>
        </p:nvSpPr>
        <p:spPr>
          <a:xfrm>
            <a:off x="406482" y="127023"/>
            <a:ext cx="5579898" cy="857158"/>
          </a:xfrm>
          <a:noFill/>
        </p:spPr>
        <p:txBody>
          <a:bodyPr anchor="t">
            <a:normAutofit/>
          </a:bodyPr>
          <a:lstStyle>
            <a:lvl1pPr marL="0" indent="0" algn="l">
              <a:buNone/>
              <a:defRPr sz="3600" i="0">
                <a:solidFill>
                  <a:srgbClr val="68BBAF"/>
                </a:solidFill>
                <a:latin typeface="+mn-lt"/>
              </a:defRPr>
            </a:lvl1pPr>
          </a:lstStyle>
          <a:p>
            <a:pPr lvl="0"/>
            <a:r>
              <a:rPr lang="en-US" dirty="0"/>
              <a:t>TITLE</a:t>
            </a:r>
          </a:p>
        </p:txBody>
      </p:sp>
      <p:sp>
        <p:nvSpPr>
          <p:cNvPr id="13"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a:ext>
            </a:extLst>
          </a:blip>
          <a:srcRect t="-107248" r="-104868"/>
          <a:stretch/>
        </p:blipFill>
        <p:spPr>
          <a:xfrm rot="5400000" flipV="1">
            <a:off x="3425670" y="-1870501"/>
            <a:ext cx="6892753" cy="10633754"/>
          </a:xfrm>
          <a:prstGeom prst="rect">
            <a:avLst/>
          </a:prstGeom>
        </p:spPr>
      </p:pic>
    </p:spTree>
    <p:extLst>
      <p:ext uri="{BB962C8B-B14F-4D97-AF65-F5344CB8AC3E}">
        <p14:creationId xmlns:p14="http://schemas.microsoft.com/office/powerpoint/2010/main" val="40229952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EEN ICON CIRCLE - with photo &amp; text">
    <p:spTree>
      <p:nvGrpSpPr>
        <p:cNvPr id="1" name=""/>
        <p:cNvGrpSpPr/>
        <p:nvPr/>
      </p:nvGrpSpPr>
      <p:grpSpPr>
        <a:xfrm>
          <a:off x="0" y="0"/>
          <a:ext cx="0" cy="0"/>
          <a:chOff x="0" y="0"/>
          <a:chExt cx="0" cy="0"/>
        </a:xfrm>
      </p:grpSpPr>
      <p:sp>
        <p:nvSpPr>
          <p:cNvPr id="27"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0" name="Straight Connector 29"/>
          <p:cNvCxnSpPr/>
          <p:nvPr userDrawn="1"/>
        </p:nvCxnSpPr>
        <p:spPr>
          <a:xfrm flipH="1">
            <a:off x="-3076" y="1779018"/>
            <a:ext cx="12192000" cy="0"/>
          </a:xfrm>
          <a:prstGeom prst="line">
            <a:avLst/>
          </a:prstGeom>
          <a:ln>
            <a:solidFill>
              <a:srgbClr val="68BBAF"/>
            </a:solidFill>
          </a:ln>
        </p:spPr>
        <p:style>
          <a:lnRef idx="1">
            <a:schemeClr val="accent1"/>
          </a:lnRef>
          <a:fillRef idx="0">
            <a:schemeClr val="accent1"/>
          </a:fillRef>
          <a:effectRef idx="0">
            <a:schemeClr val="accent1"/>
          </a:effectRef>
          <a:fontRef idx="minor">
            <a:schemeClr val="tx1"/>
          </a:fontRef>
        </p:style>
      </p:cxnSp>
      <p:sp>
        <p:nvSpPr>
          <p:cNvPr id="34" name="Oval 33"/>
          <p:cNvSpPr/>
          <p:nvPr userDrawn="1"/>
        </p:nvSpPr>
        <p:spPr>
          <a:xfrm>
            <a:off x="881389" y="1278097"/>
            <a:ext cx="1115575" cy="1045025"/>
          </a:xfrm>
          <a:prstGeom prst="ellipse">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6"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7F4182"/>
                </a:solidFill>
                <a:latin typeface="+mn-lt"/>
              </a:defRPr>
            </a:lvl1pPr>
          </a:lstStyle>
          <a:p>
            <a:pPr lvl="0"/>
            <a:r>
              <a:rPr lang="en-US" dirty="0"/>
              <a:t>TITLE</a:t>
            </a:r>
          </a:p>
        </p:txBody>
      </p:sp>
      <p:sp>
        <p:nvSpPr>
          <p:cNvPr id="1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a:ext>
            </a:extLst>
          </a:blip>
          <a:srcRect t="-107248" r="-104868"/>
          <a:stretch/>
        </p:blipFill>
        <p:spPr>
          <a:xfrm rot="16200000" flipH="1" flipV="1">
            <a:off x="656603" y="-660422"/>
            <a:ext cx="2430901" cy="3750259"/>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2" name="Rectangle 1"/>
          <p:cNvSpPr/>
          <p:nvPr userDrawn="1"/>
        </p:nvSpPr>
        <p:spPr>
          <a:xfrm>
            <a:off x="0" y="1"/>
            <a:ext cx="12192000" cy="6858000"/>
          </a:xfrm>
          <a:prstGeom prst="rect">
            <a:avLst/>
          </a:prstGeom>
          <a:solidFill>
            <a:srgbClr val="AB5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501176" y="505425"/>
            <a:ext cx="3740169" cy="4893647"/>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RESTART + </a:t>
            </a: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0" lvl="0" indent="0" algn="l" rtl="0">
              <a:spcBef>
                <a:spcPts val="0"/>
              </a:spcBef>
              <a:spcAft>
                <a:spcPts val="0"/>
              </a:spcAft>
              <a:buClr>
                <a:schemeClr val="dk1"/>
              </a:buClr>
              <a:buSzPts val="1100"/>
              <a:buFont typeface="Arial"/>
              <a:buNone/>
            </a:pPr>
            <a:endParaRPr lang="en" sz="3600" dirty="0">
              <a:solidFill>
                <a:schemeClr val="bg1"/>
              </a:solidFill>
              <a:latin typeface="+mn-lt"/>
              <a:ea typeface="Quattrocento Sans"/>
              <a:cs typeface="Quattrocento Sans"/>
              <a:sym typeface="Quattrocento Sans"/>
            </a:endParaRPr>
          </a:p>
          <a:p>
            <a:pPr marL="0" lvl="0" indent="0" algn="l" rtl="0">
              <a:spcBef>
                <a:spcPts val="0"/>
              </a:spcBef>
              <a:spcAft>
                <a:spcPts val="0"/>
              </a:spcAft>
              <a:buFont typeface="Arial" charset="0"/>
              <a:buNone/>
            </a:pPr>
            <a:r>
              <a:rPr lang="en" sz="2400" dirty="0">
                <a:solidFill>
                  <a:schemeClr val="bg1"/>
                </a:solidFill>
                <a:latin typeface="+mn-lt"/>
                <a:ea typeface="Quattrocento Sans"/>
                <a:cs typeface="Quattrocento Sans"/>
                <a:sym typeface="Quattrocento Sans"/>
              </a:rPr>
              <a:t>Isn’t that nice? :)</a:t>
            </a:r>
          </a:p>
        </p:txBody>
      </p:sp>
      <p:cxnSp>
        <p:nvCxnSpPr>
          <p:cNvPr id="5" name="Straight Connector 4"/>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49267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lain Quote Slide - PURPLE">
    <p:spTree>
      <p:nvGrpSpPr>
        <p:cNvPr id="1" name=""/>
        <p:cNvGrpSpPr/>
        <p:nvPr/>
      </p:nvGrpSpPr>
      <p:grpSpPr>
        <a:xfrm>
          <a:off x="0" y="0"/>
          <a:ext cx="0" cy="0"/>
          <a:chOff x="0" y="0"/>
          <a:chExt cx="0" cy="0"/>
        </a:xfrm>
      </p:grpSpPr>
      <p:cxnSp>
        <p:nvCxnSpPr>
          <p:cNvPr id="11" name="Straight Connector 10"/>
          <p:cNvCxnSpPr/>
          <p:nvPr userDrawn="1"/>
        </p:nvCxnSpPr>
        <p:spPr>
          <a:xfrm flipV="1">
            <a:off x="6099983" y="-14288"/>
            <a:ext cx="0" cy="1008418"/>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12" name="Oval 11"/>
          <p:cNvSpPr/>
          <p:nvPr userDrawn="1"/>
        </p:nvSpPr>
        <p:spPr>
          <a:xfrm>
            <a:off x="5570770" y="994130"/>
            <a:ext cx="1115575" cy="1045025"/>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4"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15" name="テキスト プレースホルダー 36"/>
          <p:cNvSpPr txBox="1">
            <a:spLocks/>
          </p:cNvSpPr>
          <p:nvPr userDrawn="1"/>
        </p:nvSpPr>
        <p:spPr bwMode="auto">
          <a:xfrm>
            <a:off x="285884" y="6095999"/>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lain Quote Slide - GREEN">
    <p:spTree>
      <p:nvGrpSpPr>
        <p:cNvPr id="1" name=""/>
        <p:cNvGrpSpPr/>
        <p:nvPr/>
      </p:nvGrpSpPr>
      <p:grpSpPr>
        <a:xfrm>
          <a:off x="0" y="0"/>
          <a:ext cx="0" cy="0"/>
          <a:chOff x="0" y="0"/>
          <a:chExt cx="0" cy="0"/>
        </a:xfrm>
      </p:grpSpPr>
      <p:cxnSp>
        <p:nvCxnSpPr>
          <p:cNvPr id="17" name="Straight Connector 16"/>
          <p:cNvCxnSpPr/>
          <p:nvPr userDrawn="1"/>
        </p:nvCxnSpPr>
        <p:spPr>
          <a:xfrm flipV="1">
            <a:off x="6099983" y="-14288"/>
            <a:ext cx="0" cy="1008418"/>
          </a:xfrm>
          <a:prstGeom prst="line">
            <a:avLst/>
          </a:prstGeom>
          <a:ln>
            <a:solidFill>
              <a:srgbClr val="68BBAF"/>
            </a:solidFill>
          </a:ln>
        </p:spPr>
        <p:style>
          <a:lnRef idx="1">
            <a:schemeClr val="accent1"/>
          </a:lnRef>
          <a:fillRef idx="0">
            <a:schemeClr val="accent1"/>
          </a:fillRef>
          <a:effectRef idx="0">
            <a:schemeClr val="accent1"/>
          </a:effectRef>
          <a:fontRef idx="minor">
            <a:schemeClr val="tx1"/>
          </a:fontRef>
        </p:style>
      </p:cxnSp>
      <p:sp>
        <p:nvSpPr>
          <p:cNvPr id="18" name="Oval 17"/>
          <p:cNvSpPr/>
          <p:nvPr userDrawn="1"/>
        </p:nvSpPr>
        <p:spPr>
          <a:xfrm>
            <a:off x="5570770" y="994130"/>
            <a:ext cx="1115575" cy="1045025"/>
          </a:xfrm>
          <a:prstGeom prst="ellipse">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1"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10" name="テキスト プレースホルダー 36"/>
          <p:cNvSpPr txBox="1">
            <a:spLocks/>
          </p:cNvSpPr>
          <p:nvPr userDrawn="1"/>
        </p:nvSpPr>
        <p:spPr bwMode="auto">
          <a:xfrm>
            <a:off x="285884" y="6095999"/>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1">
    <p:spTree>
      <p:nvGrpSpPr>
        <p:cNvPr id="1" name=""/>
        <p:cNvGrpSpPr/>
        <p:nvPr/>
      </p:nvGrpSpPr>
      <p:grpSpPr>
        <a:xfrm>
          <a:off x="0" y="0"/>
          <a:ext cx="0" cy="0"/>
          <a:chOff x="0" y="0"/>
          <a:chExt cx="0" cy="0"/>
        </a:xfrm>
      </p:grpSpPr>
      <p:cxnSp>
        <p:nvCxnSpPr>
          <p:cNvPr id="21" name="Straight Connector 20"/>
          <p:cNvCxnSpPr/>
          <p:nvPr userDrawn="1"/>
        </p:nvCxnSpPr>
        <p:spPr>
          <a:xfrm>
            <a:off x="-36415" y="299701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hasCustomPrompt="1"/>
          </p:nvPr>
        </p:nvSpPr>
        <p:spPr>
          <a:xfrm>
            <a:off x="303467" y="3845751"/>
            <a:ext cx="2672815" cy="1878334"/>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2" name="Text Placeholder 2"/>
          <p:cNvSpPr>
            <a:spLocks noGrp="1"/>
          </p:cNvSpPr>
          <p:nvPr>
            <p:ph type="body" sz="quarter" idx="11" hasCustomPrompt="1"/>
          </p:nvPr>
        </p:nvSpPr>
        <p:spPr>
          <a:xfrm>
            <a:off x="3243611" y="383455"/>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4" name="Text Placeholder 2"/>
          <p:cNvSpPr>
            <a:spLocks noGrp="1"/>
          </p:cNvSpPr>
          <p:nvPr>
            <p:ph type="body" sz="quarter" idx="12" hasCustomPrompt="1"/>
          </p:nvPr>
        </p:nvSpPr>
        <p:spPr>
          <a:xfrm>
            <a:off x="6115112" y="3845751"/>
            <a:ext cx="2672815" cy="192257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6" name="Text Placeholder 2"/>
          <p:cNvSpPr>
            <a:spLocks noGrp="1"/>
          </p:cNvSpPr>
          <p:nvPr>
            <p:ph type="body" sz="quarter" idx="13" hasCustomPrompt="1"/>
          </p:nvPr>
        </p:nvSpPr>
        <p:spPr>
          <a:xfrm>
            <a:off x="9068395" y="383458"/>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 name="Oval 1"/>
          <p:cNvSpPr/>
          <p:nvPr userDrawn="1"/>
        </p:nvSpPr>
        <p:spPr>
          <a:xfrm>
            <a:off x="985917" y="2341774"/>
            <a:ext cx="1327355" cy="1327355"/>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userDrawn="1"/>
        </p:nvSpPr>
        <p:spPr>
          <a:xfrm>
            <a:off x="3936550" y="2357577"/>
            <a:ext cx="1327355" cy="1327355"/>
          </a:xfrm>
          <a:prstGeom prst="ellipse">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6751909" y="2313333"/>
            <a:ext cx="1327355" cy="1327355"/>
          </a:xfrm>
          <a:prstGeom prst="ellipse">
            <a:avLst/>
          </a:prstGeom>
          <a:solidFill>
            <a:srgbClr val="AB5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a:off x="9765418" y="2342845"/>
            <a:ext cx="1327355" cy="1327355"/>
          </a:xfrm>
          <a:prstGeom prst="ellipse">
            <a:avLst/>
          </a:prstGeom>
          <a:solidFill>
            <a:srgbClr val="A3C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テキスト プレースホルダー 36"/>
          <p:cNvSpPr txBox="1">
            <a:spLocks/>
          </p:cNvSpPr>
          <p:nvPr userDrawn="1"/>
        </p:nvSpPr>
        <p:spPr bwMode="auto">
          <a:xfrm>
            <a:off x="285884" y="6095999"/>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2">
    <p:spTree>
      <p:nvGrpSpPr>
        <p:cNvPr id="1" name=""/>
        <p:cNvGrpSpPr/>
        <p:nvPr/>
      </p:nvGrpSpPr>
      <p:grpSpPr>
        <a:xfrm>
          <a:off x="0" y="0"/>
          <a:ext cx="0" cy="0"/>
          <a:chOff x="0" y="0"/>
          <a:chExt cx="0" cy="0"/>
        </a:xfrm>
      </p:grpSpPr>
      <p:cxnSp>
        <p:nvCxnSpPr>
          <p:cNvPr id="18" name="Straight Connector 17"/>
          <p:cNvCxnSpPr/>
          <p:nvPr userDrawn="1"/>
        </p:nvCxnSpPr>
        <p:spPr>
          <a:xfrm>
            <a:off x="-6261" y="1227211"/>
            <a:ext cx="12192000" cy="0"/>
          </a:xfrm>
          <a:prstGeom prst="line">
            <a:avLst/>
          </a:prstGeom>
          <a:ln>
            <a:solidFill>
              <a:srgbClr val="353E47"/>
            </a:solidFill>
          </a:ln>
        </p:spPr>
        <p:style>
          <a:lnRef idx="1">
            <a:schemeClr val="accent1"/>
          </a:lnRef>
          <a:fillRef idx="0">
            <a:schemeClr val="accent1"/>
          </a:fillRef>
          <a:effectRef idx="0">
            <a:schemeClr val="accent1"/>
          </a:effectRef>
          <a:fontRef idx="minor">
            <a:schemeClr val="tx1"/>
          </a:fontRef>
        </p:style>
      </p:cxnSp>
      <p:sp>
        <p:nvSpPr>
          <p:cNvPr id="19" name="Text Placeholder 2"/>
          <p:cNvSpPr>
            <a:spLocks noGrp="1"/>
          </p:cNvSpPr>
          <p:nvPr>
            <p:ph type="body" sz="quarter" idx="10" hasCustomPrompt="1"/>
          </p:nvPr>
        </p:nvSpPr>
        <p:spPr>
          <a:xfrm>
            <a:off x="333621"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0" name="Text Placeholder 2"/>
          <p:cNvSpPr>
            <a:spLocks noGrp="1"/>
          </p:cNvSpPr>
          <p:nvPr>
            <p:ph type="body" sz="quarter" idx="11" hasCustomPrompt="1"/>
          </p:nvPr>
        </p:nvSpPr>
        <p:spPr>
          <a:xfrm>
            <a:off x="3273765"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1" name="Text Placeholder 2"/>
          <p:cNvSpPr>
            <a:spLocks noGrp="1"/>
          </p:cNvSpPr>
          <p:nvPr>
            <p:ph type="body" sz="quarter" idx="12" hasCustomPrompt="1"/>
          </p:nvPr>
        </p:nvSpPr>
        <p:spPr>
          <a:xfrm>
            <a:off x="6145266"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2" name="Text Placeholder 2"/>
          <p:cNvSpPr>
            <a:spLocks noGrp="1"/>
          </p:cNvSpPr>
          <p:nvPr>
            <p:ph type="body" sz="quarter" idx="13" hasCustomPrompt="1"/>
          </p:nvPr>
        </p:nvSpPr>
        <p:spPr>
          <a:xfrm>
            <a:off x="9098549"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3" name="Oval 22"/>
          <p:cNvSpPr/>
          <p:nvPr userDrawn="1"/>
        </p:nvSpPr>
        <p:spPr>
          <a:xfrm>
            <a:off x="1016071" y="571968"/>
            <a:ext cx="1327355" cy="1327355"/>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3966704" y="587771"/>
            <a:ext cx="1327355" cy="1327355"/>
          </a:xfrm>
          <a:prstGeom prst="ellipse">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6782063" y="543527"/>
            <a:ext cx="1327355" cy="1327355"/>
          </a:xfrm>
          <a:prstGeom prst="ellipse">
            <a:avLst/>
          </a:prstGeom>
          <a:solidFill>
            <a:srgbClr val="AB5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9795572" y="573039"/>
            <a:ext cx="1327355" cy="1327355"/>
          </a:xfrm>
          <a:prstGeom prst="ellipse">
            <a:avLst/>
          </a:prstGeom>
          <a:solidFill>
            <a:srgbClr val="A3C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bullets slide">
    <p:spTree>
      <p:nvGrpSpPr>
        <p:cNvPr id="1" name=""/>
        <p:cNvGrpSpPr/>
        <p:nvPr/>
      </p:nvGrpSpPr>
      <p:grpSpPr>
        <a:xfrm>
          <a:off x="0" y="0"/>
          <a:ext cx="0" cy="0"/>
          <a:chOff x="0" y="0"/>
          <a:chExt cx="0" cy="0"/>
        </a:xfrm>
      </p:grpSpPr>
      <p:sp>
        <p:nvSpPr>
          <p:cNvPr id="34" name="Rectangle 33"/>
          <p:cNvSpPr/>
          <p:nvPr userDrawn="1"/>
        </p:nvSpPr>
        <p:spPr>
          <a:xfrm>
            <a:off x="4903304" y="1126433"/>
            <a:ext cx="7288696" cy="1302295"/>
          </a:xfrm>
          <a:prstGeom prst="rect">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4903304" y="2749824"/>
            <a:ext cx="7288696" cy="1302295"/>
          </a:xfrm>
          <a:prstGeom prst="rect">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userDrawn="1"/>
        </p:nvSpPr>
        <p:spPr>
          <a:xfrm>
            <a:off x="4903304" y="4373215"/>
            <a:ext cx="7288696" cy="1302295"/>
          </a:xfrm>
          <a:prstGeom prst="rect">
            <a:avLst/>
          </a:prstGeom>
          <a:solidFill>
            <a:srgbClr val="AB5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p:cNvCxnSpPr/>
          <p:nvPr userDrawn="1"/>
        </p:nvCxnSpPr>
        <p:spPr>
          <a:xfrm>
            <a:off x="6175512" y="1223543"/>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175512" y="285205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6175512" y="449638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54456" y="677649"/>
            <a:ext cx="1176669" cy="5446643"/>
          </a:xfrm>
          <a:prstGeom prst="rect">
            <a:avLst/>
          </a:prstGeom>
        </p:spPr>
      </p:pic>
      <p:sp>
        <p:nvSpPr>
          <p:cNvPr id="42" name="Text Placeholder 23"/>
          <p:cNvSpPr>
            <a:spLocks noGrp="1"/>
          </p:cNvSpPr>
          <p:nvPr>
            <p:ph type="body" sz="quarter" idx="13" hasCustomPrompt="1"/>
          </p:nvPr>
        </p:nvSpPr>
        <p:spPr>
          <a:xfrm>
            <a:off x="643223" y="1079254"/>
            <a:ext cx="3821205"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43" name="Text Placeholder 25"/>
          <p:cNvSpPr>
            <a:spLocks noGrp="1"/>
          </p:cNvSpPr>
          <p:nvPr>
            <p:ph type="body" sz="quarter" idx="14" hasCustomPrompt="1"/>
          </p:nvPr>
        </p:nvSpPr>
        <p:spPr>
          <a:xfrm>
            <a:off x="643223" y="2087287"/>
            <a:ext cx="3821205"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44" name="Text Placeholder 23"/>
          <p:cNvSpPr>
            <a:spLocks noGrp="1"/>
          </p:cNvSpPr>
          <p:nvPr>
            <p:ph type="body" sz="quarter" idx="15" hasCustomPrompt="1"/>
          </p:nvPr>
        </p:nvSpPr>
        <p:spPr>
          <a:xfrm>
            <a:off x="4975024" y="1126433"/>
            <a:ext cx="1176670" cy="1292995"/>
          </a:xfrm>
        </p:spPr>
        <p:txBody>
          <a:bodyPr anchor="ctr">
            <a:normAutofit/>
          </a:bodyPr>
          <a:lstStyle>
            <a:lvl1pPr marL="0" indent="0" algn="ctr">
              <a:buNone/>
              <a:defRPr sz="4800">
                <a:solidFill>
                  <a:schemeClr val="bg1"/>
                </a:solidFill>
                <a:latin typeface="+mn-lt"/>
              </a:defRPr>
            </a:lvl1pPr>
          </a:lstStyle>
          <a:p>
            <a:pPr lvl="0"/>
            <a:r>
              <a:rPr lang="en-US" dirty="0"/>
              <a:t>01</a:t>
            </a:r>
          </a:p>
        </p:txBody>
      </p:sp>
      <p:sp>
        <p:nvSpPr>
          <p:cNvPr id="45" name="Text Placeholder 2"/>
          <p:cNvSpPr>
            <a:spLocks noGrp="1"/>
          </p:cNvSpPr>
          <p:nvPr>
            <p:ph type="body" sz="quarter" idx="12" hasCustomPrompt="1"/>
          </p:nvPr>
        </p:nvSpPr>
        <p:spPr>
          <a:xfrm>
            <a:off x="6271051" y="1126433"/>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cxnSp>
        <p:nvCxnSpPr>
          <p:cNvPr id="51" name="Straight Connector 50"/>
          <p:cNvCxnSpPr/>
          <p:nvPr userDrawn="1"/>
        </p:nvCxnSpPr>
        <p:spPr>
          <a:xfrm>
            <a:off x="417209" y="1920386"/>
            <a:ext cx="4287526"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52" name="Text Placeholder 23"/>
          <p:cNvSpPr>
            <a:spLocks noGrp="1"/>
          </p:cNvSpPr>
          <p:nvPr>
            <p:ph type="body" sz="quarter" idx="16" hasCustomPrompt="1"/>
          </p:nvPr>
        </p:nvSpPr>
        <p:spPr>
          <a:xfrm>
            <a:off x="4998842" y="2740524"/>
            <a:ext cx="1176670" cy="1292995"/>
          </a:xfrm>
        </p:spPr>
        <p:txBody>
          <a:bodyPr anchor="ctr">
            <a:normAutofit/>
          </a:bodyPr>
          <a:lstStyle>
            <a:lvl1pPr marL="0" indent="0" algn="ctr">
              <a:buNone/>
              <a:defRPr sz="4800">
                <a:solidFill>
                  <a:schemeClr val="bg1"/>
                </a:solidFill>
                <a:latin typeface="+mn-lt"/>
              </a:defRPr>
            </a:lvl1pPr>
          </a:lstStyle>
          <a:p>
            <a:pPr lvl="0"/>
            <a:r>
              <a:rPr lang="en-US" dirty="0"/>
              <a:t>02</a:t>
            </a:r>
          </a:p>
        </p:txBody>
      </p:sp>
      <p:sp>
        <p:nvSpPr>
          <p:cNvPr id="53" name="Text Placeholder 2"/>
          <p:cNvSpPr>
            <a:spLocks noGrp="1"/>
          </p:cNvSpPr>
          <p:nvPr>
            <p:ph type="body" sz="quarter" idx="17" hasCustomPrompt="1"/>
          </p:nvPr>
        </p:nvSpPr>
        <p:spPr>
          <a:xfrm>
            <a:off x="6294869" y="2740524"/>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54" name="Text Placeholder 23"/>
          <p:cNvSpPr>
            <a:spLocks noGrp="1"/>
          </p:cNvSpPr>
          <p:nvPr>
            <p:ph type="body" sz="quarter" idx="18" hasCustomPrompt="1"/>
          </p:nvPr>
        </p:nvSpPr>
        <p:spPr>
          <a:xfrm>
            <a:off x="4968894" y="4387646"/>
            <a:ext cx="1176670" cy="1292995"/>
          </a:xfrm>
        </p:spPr>
        <p:txBody>
          <a:bodyPr anchor="ctr">
            <a:normAutofit/>
          </a:bodyPr>
          <a:lstStyle>
            <a:lvl1pPr marL="0" indent="0" algn="ctr">
              <a:buNone/>
              <a:defRPr sz="4800">
                <a:solidFill>
                  <a:schemeClr val="bg1"/>
                </a:solidFill>
                <a:latin typeface="+mn-lt"/>
              </a:defRPr>
            </a:lvl1pPr>
          </a:lstStyle>
          <a:p>
            <a:pPr lvl="0"/>
            <a:r>
              <a:rPr lang="en-US" dirty="0"/>
              <a:t>03</a:t>
            </a:r>
          </a:p>
        </p:txBody>
      </p:sp>
      <p:sp>
        <p:nvSpPr>
          <p:cNvPr id="55" name="Text Placeholder 2"/>
          <p:cNvSpPr>
            <a:spLocks noGrp="1"/>
          </p:cNvSpPr>
          <p:nvPr>
            <p:ph type="body" sz="quarter" idx="19" hasCustomPrompt="1"/>
          </p:nvPr>
        </p:nvSpPr>
        <p:spPr>
          <a:xfrm>
            <a:off x="6264921" y="4387646"/>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23" name="Picture 2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3 bullets slide">
    <p:spTree>
      <p:nvGrpSpPr>
        <p:cNvPr id="1" name=""/>
        <p:cNvGrpSpPr/>
        <p:nvPr/>
      </p:nvGrpSpPr>
      <p:grpSpPr>
        <a:xfrm>
          <a:off x="0" y="0"/>
          <a:ext cx="0" cy="0"/>
          <a:chOff x="0" y="0"/>
          <a:chExt cx="0" cy="0"/>
        </a:xfrm>
      </p:grpSpPr>
      <p:sp>
        <p:nvSpPr>
          <p:cNvPr id="34" name="Rectangle 33"/>
          <p:cNvSpPr/>
          <p:nvPr userDrawn="1"/>
        </p:nvSpPr>
        <p:spPr>
          <a:xfrm>
            <a:off x="4903304" y="-3718"/>
            <a:ext cx="7288696" cy="1042579"/>
          </a:xfrm>
          <a:prstGeom prst="rect">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4897248" y="1125403"/>
            <a:ext cx="7288696" cy="1042578"/>
          </a:xfrm>
          <a:prstGeom prst="rect">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userDrawn="1"/>
        </p:nvSpPr>
        <p:spPr>
          <a:xfrm>
            <a:off x="4903304" y="2267018"/>
            <a:ext cx="7288696" cy="1126602"/>
          </a:xfrm>
          <a:prstGeom prst="rect">
            <a:avLst/>
          </a:prstGeom>
          <a:solidFill>
            <a:srgbClr val="AB5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p:cNvCxnSpPr>
            <a:cxnSpLocks/>
          </p:cNvCxnSpPr>
          <p:nvPr userDrawn="1"/>
        </p:nvCxnSpPr>
        <p:spPr>
          <a:xfrm>
            <a:off x="6206334" y="103665"/>
            <a:ext cx="0" cy="7799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891068" y="392046"/>
            <a:ext cx="1176669" cy="5446643"/>
          </a:xfrm>
          <a:prstGeom prst="rect">
            <a:avLst/>
          </a:prstGeom>
        </p:spPr>
      </p:pic>
      <p:sp>
        <p:nvSpPr>
          <p:cNvPr id="42" name="Text Placeholder 23"/>
          <p:cNvSpPr>
            <a:spLocks noGrp="1"/>
          </p:cNvSpPr>
          <p:nvPr>
            <p:ph type="body" sz="quarter" idx="13" hasCustomPrompt="1"/>
          </p:nvPr>
        </p:nvSpPr>
        <p:spPr>
          <a:xfrm>
            <a:off x="643223" y="1079254"/>
            <a:ext cx="3821205"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43" name="Text Placeholder 25"/>
          <p:cNvSpPr>
            <a:spLocks noGrp="1"/>
          </p:cNvSpPr>
          <p:nvPr>
            <p:ph type="body" sz="quarter" idx="14" hasCustomPrompt="1"/>
          </p:nvPr>
        </p:nvSpPr>
        <p:spPr>
          <a:xfrm>
            <a:off x="643223" y="2087287"/>
            <a:ext cx="3821205"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44" name="Text Placeholder 23"/>
          <p:cNvSpPr>
            <a:spLocks noGrp="1"/>
          </p:cNvSpPr>
          <p:nvPr>
            <p:ph type="body" sz="quarter" idx="15" hasCustomPrompt="1"/>
          </p:nvPr>
        </p:nvSpPr>
        <p:spPr>
          <a:xfrm>
            <a:off x="4951073" y="49019"/>
            <a:ext cx="1176670" cy="927495"/>
          </a:xfrm>
        </p:spPr>
        <p:txBody>
          <a:bodyPr anchor="ctr">
            <a:normAutofit/>
          </a:bodyPr>
          <a:lstStyle>
            <a:lvl1pPr marL="0" indent="0" algn="ctr">
              <a:buNone/>
              <a:defRPr sz="3600">
                <a:solidFill>
                  <a:schemeClr val="bg1"/>
                </a:solidFill>
                <a:latin typeface="+mn-lt"/>
              </a:defRPr>
            </a:lvl1pPr>
          </a:lstStyle>
          <a:p>
            <a:pPr lvl="0"/>
            <a:r>
              <a:rPr lang="en-US" dirty="0"/>
              <a:t>01</a:t>
            </a:r>
          </a:p>
        </p:txBody>
      </p:sp>
      <p:sp>
        <p:nvSpPr>
          <p:cNvPr id="45" name="Text Placeholder 2"/>
          <p:cNvSpPr>
            <a:spLocks noGrp="1"/>
          </p:cNvSpPr>
          <p:nvPr>
            <p:ph type="body" sz="quarter" idx="12" hasCustomPrompt="1"/>
          </p:nvPr>
        </p:nvSpPr>
        <p:spPr>
          <a:xfrm>
            <a:off x="6271051" y="68201"/>
            <a:ext cx="5353929" cy="89804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cxnSp>
        <p:nvCxnSpPr>
          <p:cNvPr id="51" name="Straight Connector 50"/>
          <p:cNvCxnSpPr/>
          <p:nvPr userDrawn="1"/>
        </p:nvCxnSpPr>
        <p:spPr>
          <a:xfrm>
            <a:off x="417209" y="1920386"/>
            <a:ext cx="4287526"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21" name="Text Placeholder 23">
            <a:extLst>
              <a:ext uri="{FF2B5EF4-FFF2-40B4-BE49-F238E27FC236}">
                <a16:creationId xmlns:a16="http://schemas.microsoft.com/office/drawing/2014/main" id="{21DCCF5C-63BA-4991-A642-D39E2A02978B}"/>
              </a:ext>
            </a:extLst>
          </p:cNvPr>
          <p:cNvSpPr>
            <a:spLocks noGrp="1"/>
          </p:cNvSpPr>
          <p:nvPr>
            <p:ph type="body" sz="quarter" idx="16" hasCustomPrompt="1"/>
          </p:nvPr>
        </p:nvSpPr>
        <p:spPr>
          <a:xfrm>
            <a:off x="4981618" y="1198301"/>
            <a:ext cx="1176670" cy="927495"/>
          </a:xfrm>
        </p:spPr>
        <p:txBody>
          <a:bodyPr anchor="ctr">
            <a:normAutofit/>
          </a:bodyPr>
          <a:lstStyle>
            <a:lvl1pPr marL="0" indent="0" algn="ctr">
              <a:buNone/>
              <a:defRPr sz="3600">
                <a:solidFill>
                  <a:schemeClr val="bg1"/>
                </a:solidFill>
                <a:latin typeface="+mn-lt"/>
              </a:defRPr>
            </a:lvl1pPr>
          </a:lstStyle>
          <a:p>
            <a:pPr lvl="0"/>
            <a:r>
              <a:rPr lang="en-US" dirty="0"/>
              <a:t>02</a:t>
            </a:r>
          </a:p>
        </p:txBody>
      </p:sp>
      <p:sp>
        <p:nvSpPr>
          <p:cNvPr id="22" name="Text Placeholder 2">
            <a:extLst>
              <a:ext uri="{FF2B5EF4-FFF2-40B4-BE49-F238E27FC236}">
                <a16:creationId xmlns:a16="http://schemas.microsoft.com/office/drawing/2014/main" id="{79265CAB-35CA-4BAD-A378-7CAE426D02B5}"/>
              </a:ext>
            </a:extLst>
          </p:cNvPr>
          <p:cNvSpPr>
            <a:spLocks noGrp="1"/>
          </p:cNvSpPr>
          <p:nvPr>
            <p:ph type="body" sz="quarter" idx="17" hasCustomPrompt="1"/>
          </p:nvPr>
        </p:nvSpPr>
        <p:spPr>
          <a:xfrm>
            <a:off x="6320711" y="1196643"/>
            <a:ext cx="5353929" cy="89804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cxnSp>
        <p:nvCxnSpPr>
          <p:cNvPr id="25" name="Straight Connector 24">
            <a:extLst>
              <a:ext uri="{FF2B5EF4-FFF2-40B4-BE49-F238E27FC236}">
                <a16:creationId xmlns:a16="http://schemas.microsoft.com/office/drawing/2014/main" id="{25D98BAD-EADE-49DD-9C58-2868C51C7CE6}"/>
              </a:ext>
            </a:extLst>
          </p:cNvPr>
          <p:cNvCxnSpPr>
            <a:cxnSpLocks/>
          </p:cNvCxnSpPr>
          <p:nvPr userDrawn="1"/>
        </p:nvCxnSpPr>
        <p:spPr>
          <a:xfrm>
            <a:off x="6235446" y="1221833"/>
            <a:ext cx="0" cy="7799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23">
            <a:extLst>
              <a:ext uri="{FF2B5EF4-FFF2-40B4-BE49-F238E27FC236}">
                <a16:creationId xmlns:a16="http://schemas.microsoft.com/office/drawing/2014/main" id="{B11D4F74-E1AA-425A-B258-8C2BDCABC673}"/>
              </a:ext>
            </a:extLst>
          </p:cNvPr>
          <p:cNvSpPr>
            <a:spLocks noGrp="1"/>
          </p:cNvSpPr>
          <p:nvPr>
            <p:ph type="body" sz="quarter" idx="18" hasCustomPrompt="1"/>
          </p:nvPr>
        </p:nvSpPr>
        <p:spPr>
          <a:xfrm>
            <a:off x="5000456" y="2388388"/>
            <a:ext cx="1176670" cy="927495"/>
          </a:xfrm>
        </p:spPr>
        <p:txBody>
          <a:bodyPr anchor="ctr">
            <a:normAutofit/>
          </a:bodyPr>
          <a:lstStyle>
            <a:lvl1pPr marL="0" indent="0" algn="ctr">
              <a:buNone/>
              <a:defRPr sz="3600">
                <a:solidFill>
                  <a:schemeClr val="bg1"/>
                </a:solidFill>
                <a:latin typeface="+mn-lt"/>
              </a:defRPr>
            </a:lvl1pPr>
          </a:lstStyle>
          <a:p>
            <a:pPr lvl="0"/>
            <a:r>
              <a:rPr lang="en-US" dirty="0"/>
              <a:t>02</a:t>
            </a:r>
          </a:p>
        </p:txBody>
      </p:sp>
      <p:sp>
        <p:nvSpPr>
          <p:cNvPr id="3" name="Rectangle 2">
            <a:extLst>
              <a:ext uri="{FF2B5EF4-FFF2-40B4-BE49-F238E27FC236}">
                <a16:creationId xmlns:a16="http://schemas.microsoft.com/office/drawing/2014/main" id="{E630EDDD-0739-418B-B7AD-920C1269C69F}"/>
              </a:ext>
            </a:extLst>
          </p:cNvPr>
          <p:cNvSpPr/>
          <p:nvPr userDrawn="1"/>
        </p:nvSpPr>
        <p:spPr>
          <a:xfrm>
            <a:off x="4922142" y="3498210"/>
            <a:ext cx="7288696" cy="1042578"/>
          </a:xfrm>
          <a:prstGeom prst="rect">
            <a:avLst/>
          </a:pr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6CD62D4D-32E7-4098-87F9-1B0F0192DC77}"/>
              </a:ext>
            </a:extLst>
          </p:cNvPr>
          <p:cNvSpPr/>
          <p:nvPr userDrawn="1"/>
        </p:nvSpPr>
        <p:spPr>
          <a:xfrm>
            <a:off x="4897248" y="5808178"/>
            <a:ext cx="7288696" cy="1042578"/>
          </a:xfrm>
          <a:prstGeom prst="rect">
            <a:avLst/>
          </a:prstGeom>
          <a:solidFill>
            <a:srgbClr val="BA0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3">
            <a:extLst>
              <a:ext uri="{FF2B5EF4-FFF2-40B4-BE49-F238E27FC236}">
                <a16:creationId xmlns:a16="http://schemas.microsoft.com/office/drawing/2014/main" id="{542970D8-4011-4EC9-87EE-7B689C6412E6}"/>
              </a:ext>
            </a:extLst>
          </p:cNvPr>
          <p:cNvSpPr>
            <a:spLocks noGrp="1"/>
          </p:cNvSpPr>
          <p:nvPr>
            <p:ph type="body" sz="quarter" idx="19" hasCustomPrompt="1"/>
          </p:nvPr>
        </p:nvSpPr>
        <p:spPr>
          <a:xfrm>
            <a:off x="4979908" y="3569919"/>
            <a:ext cx="1176670" cy="927495"/>
          </a:xfrm>
        </p:spPr>
        <p:txBody>
          <a:bodyPr anchor="ctr">
            <a:normAutofit/>
          </a:bodyPr>
          <a:lstStyle>
            <a:lvl1pPr marL="0" indent="0" algn="ctr">
              <a:buNone/>
              <a:defRPr sz="3600">
                <a:solidFill>
                  <a:schemeClr val="bg1"/>
                </a:solidFill>
                <a:latin typeface="+mn-lt"/>
              </a:defRPr>
            </a:lvl1pPr>
          </a:lstStyle>
          <a:p>
            <a:pPr lvl="0"/>
            <a:r>
              <a:rPr lang="en-US" dirty="0"/>
              <a:t>02</a:t>
            </a:r>
          </a:p>
        </p:txBody>
      </p:sp>
      <p:sp>
        <p:nvSpPr>
          <p:cNvPr id="31" name="Text Placeholder 23">
            <a:extLst>
              <a:ext uri="{FF2B5EF4-FFF2-40B4-BE49-F238E27FC236}">
                <a16:creationId xmlns:a16="http://schemas.microsoft.com/office/drawing/2014/main" id="{97B788DA-19A1-48FB-B9CE-F2AE5EDBA985}"/>
              </a:ext>
            </a:extLst>
          </p:cNvPr>
          <p:cNvSpPr>
            <a:spLocks noGrp="1"/>
          </p:cNvSpPr>
          <p:nvPr>
            <p:ph type="body" sz="quarter" idx="20" hasCustomPrompt="1"/>
          </p:nvPr>
        </p:nvSpPr>
        <p:spPr>
          <a:xfrm>
            <a:off x="4959544" y="5810357"/>
            <a:ext cx="1176670" cy="927495"/>
          </a:xfrm>
        </p:spPr>
        <p:txBody>
          <a:bodyPr anchor="ctr">
            <a:normAutofit/>
          </a:bodyPr>
          <a:lstStyle>
            <a:lvl1pPr marL="0" indent="0" algn="ctr">
              <a:buNone/>
              <a:defRPr sz="3600">
                <a:solidFill>
                  <a:schemeClr val="bg1"/>
                </a:solidFill>
                <a:latin typeface="+mn-lt"/>
              </a:defRPr>
            </a:lvl1pPr>
          </a:lstStyle>
          <a:p>
            <a:pPr lvl="0"/>
            <a:r>
              <a:rPr lang="en-US" dirty="0"/>
              <a:t>02</a:t>
            </a:r>
          </a:p>
        </p:txBody>
      </p:sp>
      <p:cxnSp>
        <p:nvCxnSpPr>
          <p:cNvPr id="32" name="Straight Connector 31">
            <a:extLst>
              <a:ext uri="{FF2B5EF4-FFF2-40B4-BE49-F238E27FC236}">
                <a16:creationId xmlns:a16="http://schemas.microsoft.com/office/drawing/2014/main" id="{FF8CDD4B-6732-40D6-9EC0-B990490D5468}"/>
              </a:ext>
            </a:extLst>
          </p:cNvPr>
          <p:cNvCxnSpPr>
            <a:cxnSpLocks/>
          </p:cNvCxnSpPr>
          <p:nvPr userDrawn="1"/>
        </p:nvCxnSpPr>
        <p:spPr>
          <a:xfrm>
            <a:off x="6254284" y="2411919"/>
            <a:ext cx="0" cy="7799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1E292A3-3D27-42B2-B2A2-4F8115C013B4}"/>
              </a:ext>
            </a:extLst>
          </p:cNvPr>
          <p:cNvCxnSpPr>
            <a:cxnSpLocks/>
          </p:cNvCxnSpPr>
          <p:nvPr userDrawn="1"/>
        </p:nvCxnSpPr>
        <p:spPr>
          <a:xfrm>
            <a:off x="6244010" y="3603723"/>
            <a:ext cx="0" cy="7799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9BACB23-8394-4EFE-A7E6-BF718750A66C}"/>
              </a:ext>
            </a:extLst>
          </p:cNvPr>
          <p:cNvCxnSpPr>
            <a:cxnSpLocks/>
          </p:cNvCxnSpPr>
          <p:nvPr userDrawn="1"/>
        </p:nvCxnSpPr>
        <p:spPr>
          <a:xfrm>
            <a:off x="6244010" y="5915409"/>
            <a:ext cx="0" cy="7799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Placeholder 2">
            <a:extLst>
              <a:ext uri="{FF2B5EF4-FFF2-40B4-BE49-F238E27FC236}">
                <a16:creationId xmlns:a16="http://schemas.microsoft.com/office/drawing/2014/main" id="{50750CC2-47E8-4E6C-A51C-2CF99A3B9462}"/>
              </a:ext>
            </a:extLst>
          </p:cNvPr>
          <p:cNvSpPr>
            <a:spLocks noGrp="1"/>
          </p:cNvSpPr>
          <p:nvPr>
            <p:ph type="body" sz="quarter" idx="21" hasCustomPrompt="1"/>
          </p:nvPr>
        </p:nvSpPr>
        <p:spPr>
          <a:xfrm>
            <a:off x="6360097" y="2376458"/>
            <a:ext cx="5353929" cy="89804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48" name="Text Placeholder 2">
            <a:extLst>
              <a:ext uri="{FF2B5EF4-FFF2-40B4-BE49-F238E27FC236}">
                <a16:creationId xmlns:a16="http://schemas.microsoft.com/office/drawing/2014/main" id="{651E6DC5-C539-40B8-BBF1-0E859882700E}"/>
              </a:ext>
            </a:extLst>
          </p:cNvPr>
          <p:cNvSpPr>
            <a:spLocks noGrp="1"/>
          </p:cNvSpPr>
          <p:nvPr>
            <p:ph type="body" sz="quarter" idx="22" hasCustomPrompt="1"/>
          </p:nvPr>
        </p:nvSpPr>
        <p:spPr>
          <a:xfrm>
            <a:off x="6339549" y="3568265"/>
            <a:ext cx="5353929" cy="89804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49" name="Text Placeholder 2">
            <a:extLst>
              <a:ext uri="{FF2B5EF4-FFF2-40B4-BE49-F238E27FC236}">
                <a16:creationId xmlns:a16="http://schemas.microsoft.com/office/drawing/2014/main" id="{3632AB8E-FDC0-4922-8B1A-6843FAF84EB6}"/>
              </a:ext>
            </a:extLst>
          </p:cNvPr>
          <p:cNvSpPr>
            <a:spLocks noGrp="1"/>
          </p:cNvSpPr>
          <p:nvPr>
            <p:ph type="body" sz="quarter" idx="23" hasCustomPrompt="1"/>
          </p:nvPr>
        </p:nvSpPr>
        <p:spPr>
          <a:xfrm>
            <a:off x="6370371" y="5859400"/>
            <a:ext cx="5353929" cy="89804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 name="Rectangle 1">
            <a:extLst>
              <a:ext uri="{FF2B5EF4-FFF2-40B4-BE49-F238E27FC236}">
                <a16:creationId xmlns:a16="http://schemas.microsoft.com/office/drawing/2014/main" id="{F0ACC96D-4607-4AC9-82B4-BC8F0C9F4CFF}"/>
              </a:ext>
            </a:extLst>
          </p:cNvPr>
          <p:cNvSpPr/>
          <p:nvPr userDrawn="1"/>
        </p:nvSpPr>
        <p:spPr>
          <a:xfrm>
            <a:off x="4897248" y="4646341"/>
            <a:ext cx="7288696" cy="1042579"/>
          </a:xfrm>
          <a:prstGeom prst="rect">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9" name="Straight Connector 38">
            <a:extLst>
              <a:ext uri="{FF2B5EF4-FFF2-40B4-BE49-F238E27FC236}">
                <a16:creationId xmlns:a16="http://schemas.microsoft.com/office/drawing/2014/main" id="{E73F39BD-34D3-4650-99B1-1B54F7CDC217}"/>
              </a:ext>
            </a:extLst>
          </p:cNvPr>
          <p:cNvCxnSpPr>
            <a:cxnSpLocks/>
          </p:cNvCxnSpPr>
          <p:nvPr userDrawn="1"/>
        </p:nvCxnSpPr>
        <p:spPr>
          <a:xfrm>
            <a:off x="6262848" y="4762986"/>
            <a:ext cx="0" cy="7799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23">
            <a:extLst>
              <a:ext uri="{FF2B5EF4-FFF2-40B4-BE49-F238E27FC236}">
                <a16:creationId xmlns:a16="http://schemas.microsoft.com/office/drawing/2014/main" id="{36773288-BCFF-4B58-84DD-CEFEB7B178BC}"/>
              </a:ext>
            </a:extLst>
          </p:cNvPr>
          <p:cNvSpPr>
            <a:spLocks noGrp="1"/>
          </p:cNvSpPr>
          <p:nvPr>
            <p:ph type="body" sz="quarter" idx="24" hasCustomPrompt="1"/>
          </p:nvPr>
        </p:nvSpPr>
        <p:spPr>
          <a:xfrm>
            <a:off x="4969283" y="4689195"/>
            <a:ext cx="1176670" cy="927495"/>
          </a:xfrm>
        </p:spPr>
        <p:txBody>
          <a:bodyPr anchor="ctr">
            <a:normAutofit/>
          </a:bodyPr>
          <a:lstStyle>
            <a:lvl1pPr marL="0" indent="0" algn="ctr">
              <a:buNone/>
              <a:defRPr sz="3600">
                <a:solidFill>
                  <a:schemeClr val="bg1"/>
                </a:solidFill>
                <a:latin typeface="+mn-lt"/>
              </a:defRPr>
            </a:lvl1pPr>
          </a:lstStyle>
          <a:p>
            <a:pPr lvl="0"/>
            <a:r>
              <a:rPr lang="en-US" dirty="0"/>
              <a:t>02</a:t>
            </a:r>
          </a:p>
        </p:txBody>
      </p:sp>
      <p:sp>
        <p:nvSpPr>
          <p:cNvPr id="50" name="Text Placeholder 2">
            <a:extLst>
              <a:ext uri="{FF2B5EF4-FFF2-40B4-BE49-F238E27FC236}">
                <a16:creationId xmlns:a16="http://schemas.microsoft.com/office/drawing/2014/main" id="{1F0873FD-C64B-4E2C-BD47-FA5A56C869EE}"/>
              </a:ext>
            </a:extLst>
          </p:cNvPr>
          <p:cNvSpPr>
            <a:spLocks noGrp="1"/>
          </p:cNvSpPr>
          <p:nvPr>
            <p:ph type="body" sz="quarter" idx="25" hasCustomPrompt="1"/>
          </p:nvPr>
        </p:nvSpPr>
        <p:spPr>
          <a:xfrm>
            <a:off x="6409757" y="4706983"/>
            <a:ext cx="5353929" cy="89804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Tree>
    <p:extLst>
      <p:ext uri="{BB962C8B-B14F-4D97-AF65-F5344CB8AC3E}">
        <p14:creationId xmlns:p14="http://schemas.microsoft.com/office/powerpoint/2010/main" val="31900781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aptop slide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0190" y="1447737"/>
            <a:ext cx="7941283" cy="4839954"/>
          </a:xfrm>
          <a:prstGeom prst="rect">
            <a:avLst/>
          </a:prstGeom>
        </p:spPr>
      </p:pic>
      <p:sp>
        <p:nvSpPr>
          <p:cNvPr id="25"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26" name="Text Placeholder 25"/>
          <p:cNvSpPr>
            <a:spLocks noGrp="1"/>
          </p:cNvSpPr>
          <p:nvPr>
            <p:ph type="body" sz="quarter" idx="14" hasCustomPrompt="1"/>
          </p:nvPr>
        </p:nvSpPr>
        <p:spPr>
          <a:xfrm>
            <a:off x="0" y="1045042"/>
            <a:ext cx="12192000" cy="590599"/>
          </a:xfrm>
        </p:spPr>
        <p:txBody>
          <a:bodyPr>
            <a:noAutofit/>
          </a:bodyPr>
          <a:lstStyle>
            <a:lvl1pPr marL="0" indent="0" algn="ctr">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cxnSp>
        <p:nvCxnSpPr>
          <p:cNvPr id="27" name="Straight Connector 26"/>
          <p:cNvCxnSpPr/>
          <p:nvPr userDrawn="1"/>
        </p:nvCxnSpPr>
        <p:spPr>
          <a:xfrm flipH="1">
            <a:off x="280404" y="945173"/>
            <a:ext cx="11623126"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1" name="テキスト プレースホルダー 36"/>
          <p:cNvSpPr txBox="1">
            <a:spLocks/>
          </p:cNvSpPr>
          <p:nvPr userDrawn="1"/>
        </p:nvSpPr>
        <p:spPr bwMode="auto">
          <a:xfrm>
            <a:off x="285884" y="6095999"/>
            <a:ext cx="11400992"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ptop slide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cxnSp>
        <p:nvCxnSpPr>
          <p:cNvPr id="27" name="Straight Connector 26"/>
          <p:cNvCxnSpPr/>
          <p:nvPr userDrawn="1"/>
        </p:nvCxnSpPr>
        <p:spPr>
          <a:xfrm flipH="1">
            <a:off x="378379" y="1908558"/>
            <a:ext cx="6789867"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9" name="Text Placeholder 23"/>
          <p:cNvSpPr>
            <a:spLocks noGrp="1"/>
          </p:cNvSpPr>
          <p:nvPr>
            <p:ph type="body" sz="quarter" idx="16" hasCustomPrompt="1"/>
          </p:nvPr>
        </p:nvSpPr>
        <p:spPr>
          <a:xfrm>
            <a:off x="643223" y="1079254"/>
            <a:ext cx="6361734"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0" name="Text Placeholder 25"/>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13"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14" name="Picture 13"/>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ne Slide 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a:ext>
            </a:extLst>
          </a:blip>
          <a:srcRect l="-3666" t="-1339"/>
          <a:stretch/>
        </p:blipFill>
        <p:spPr>
          <a:xfrm>
            <a:off x="2449287" y="1355271"/>
            <a:ext cx="9742714" cy="5502729"/>
          </a:xfrm>
          <a:prstGeom prst="rect">
            <a:avLst/>
          </a:prstGeom>
        </p:spPr>
      </p:pic>
      <p:sp>
        <p:nvSpPr>
          <p:cNvPr id="6" name="Picture Placeholder 5"/>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4"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cxnSp>
        <p:nvCxnSpPr>
          <p:cNvPr id="15" name="Straight Connector 14"/>
          <p:cNvCxnSpPr/>
          <p:nvPr userDrawn="1"/>
        </p:nvCxnSpPr>
        <p:spPr>
          <a:xfrm flipH="1">
            <a:off x="280404" y="945173"/>
            <a:ext cx="11623126"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sp>
        <p:nvSpPr>
          <p:cNvPr id="1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ne Slide 2">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90657" y="550299"/>
            <a:ext cx="5479143" cy="6292294"/>
          </a:xfrm>
          <a:prstGeom prst="rect">
            <a:avLst/>
          </a:prstGeom>
        </p:spPr>
      </p:pic>
      <p:sp>
        <p:nvSpPr>
          <p:cNvPr id="7" name="Picture Placeholder 6"/>
          <p:cNvSpPr>
            <a:spLocks noGrp="1"/>
          </p:cNvSpPr>
          <p:nvPr>
            <p:ph type="pic" sz="quarter" idx="14" hasCustomPrompt="1"/>
          </p:nvPr>
        </p:nvSpPr>
        <p:spPr>
          <a:xfrm>
            <a:off x="7754938" y="1192681"/>
            <a:ext cx="2187575" cy="38862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cxnSp>
        <p:nvCxnSpPr>
          <p:cNvPr id="11" name="Straight Connector 10"/>
          <p:cNvCxnSpPr/>
          <p:nvPr userDrawn="1"/>
        </p:nvCxnSpPr>
        <p:spPr>
          <a:xfrm flipH="1">
            <a:off x="378380" y="1908558"/>
            <a:ext cx="6348991" cy="0"/>
          </a:xfrm>
          <a:prstGeom prst="line">
            <a:avLst/>
          </a:prstGeom>
          <a:ln>
            <a:solidFill>
              <a:srgbClr val="392E85"/>
            </a:solidFill>
          </a:ln>
        </p:spPr>
        <p:style>
          <a:lnRef idx="1">
            <a:schemeClr val="accent1"/>
          </a:lnRef>
          <a:fillRef idx="0">
            <a:schemeClr val="accent1"/>
          </a:fillRef>
          <a:effectRef idx="0">
            <a:schemeClr val="accent1"/>
          </a:effectRef>
          <a:fontRef idx="minor">
            <a:schemeClr val="tx1"/>
          </a:fontRef>
        </p:style>
      </p:cxnSp>
      <p:sp>
        <p:nvSpPr>
          <p:cNvPr id="12" name="Text Placeholder 23"/>
          <p:cNvSpPr>
            <a:spLocks noGrp="1"/>
          </p:cNvSpPr>
          <p:nvPr>
            <p:ph type="body" sz="quarter" idx="16" hasCustomPrompt="1"/>
          </p:nvPr>
        </p:nvSpPr>
        <p:spPr>
          <a:xfrm>
            <a:off x="643223" y="1079254"/>
            <a:ext cx="5839220"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3" name="Text Placeholder 25"/>
          <p:cNvSpPr>
            <a:spLocks noGrp="1"/>
          </p:cNvSpPr>
          <p:nvPr>
            <p:ph type="body" sz="quarter" idx="17" hasCustomPrompt="1"/>
          </p:nvPr>
        </p:nvSpPr>
        <p:spPr>
          <a:xfrm>
            <a:off x="643223" y="2087287"/>
            <a:ext cx="5839220"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9"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2" name="Picture 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 page">
    <p:spTree>
      <p:nvGrpSpPr>
        <p:cNvPr id="1" name=""/>
        <p:cNvGrpSpPr/>
        <p:nvPr/>
      </p:nvGrpSpPr>
      <p:grpSpPr>
        <a:xfrm>
          <a:off x="0" y="0"/>
          <a:ext cx="0" cy="0"/>
          <a:chOff x="0" y="0"/>
          <a:chExt cx="0" cy="0"/>
        </a:xfrm>
      </p:grpSpPr>
      <p:sp>
        <p:nvSpPr>
          <p:cNvPr id="4" name="Rectangle 3"/>
          <p:cNvSpPr/>
          <p:nvPr userDrawn="1"/>
        </p:nvSpPr>
        <p:spPr>
          <a:xfrm>
            <a:off x="3600176" y="0"/>
            <a:ext cx="8627166" cy="6858000"/>
          </a:xfrm>
          <a:custGeom>
            <a:avLst/>
            <a:gdLst>
              <a:gd name="connsiteX0" fmla="*/ 0 w 6069496"/>
              <a:gd name="connsiteY0" fmla="*/ 0 h 5380383"/>
              <a:gd name="connsiteX1" fmla="*/ 6069496 w 6069496"/>
              <a:gd name="connsiteY1" fmla="*/ 0 h 5380383"/>
              <a:gd name="connsiteX2" fmla="*/ 6069496 w 6069496"/>
              <a:gd name="connsiteY2" fmla="*/ 5380383 h 5380383"/>
              <a:gd name="connsiteX3" fmla="*/ 0 w 6069496"/>
              <a:gd name="connsiteY3" fmla="*/ 5380383 h 5380383"/>
              <a:gd name="connsiteX4" fmla="*/ 0 w 6069496"/>
              <a:gd name="connsiteY4" fmla="*/ 0 h 5380383"/>
              <a:gd name="connsiteX0" fmla="*/ 1298713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1298713 w 7368209"/>
              <a:gd name="connsiteY4" fmla="*/ 0 h 5380383"/>
              <a:gd name="connsiteX0" fmla="*/ 2782957 w 7368209"/>
              <a:gd name="connsiteY0" fmla="*/ 0 h 5380383"/>
              <a:gd name="connsiteX1" fmla="*/ 7368209 w 7368209"/>
              <a:gd name="connsiteY1" fmla="*/ 0 h 5380383"/>
              <a:gd name="connsiteX2" fmla="*/ 7368209 w 7368209"/>
              <a:gd name="connsiteY2" fmla="*/ 5380383 h 5380383"/>
              <a:gd name="connsiteX3" fmla="*/ 0 w 7368209"/>
              <a:gd name="connsiteY3" fmla="*/ 5181601 h 5380383"/>
              <a:gd name="connsiteX4" fmla="*/ 2782957 w 7368209"/>
              <a:gd name="connsiteY4" fmla="*/ 0 h 5380383"/>
              <a:gd name="connsiteX0" fmla="*/ 2822713 w 7407965"/>
              <a:gd name="connsiteY0" fmla="*/ 0 h 5380383"/>
              <a:gd name="connsiteX1" fmla="*/ 7407965 w 7407965"/>
              <a:gd name="connsiteY1" fmla="*/ 0 h 5380383"/>
              <a:gd name="connsiteX2" fmla="*/ 7407965 w 7407965"/>
              <a:gd name="connsiteY2" fmla="*/ 5380383 h 5380383"/>
              <a:gd name="connsiteX3" fmla="*/ 0 w 7407965"/>
              <a:gd name="connsiteY3" fmla="*/ 5221358 h 5380383"/>
              <a:gd name="connsiteX4" fmla="*/ 2822713 w 7407965"/>
              <a:gd name="connsiteY4" fmla="*/ 0 h 5380383"/>
              <a:gd name="connsiteX0" fmla="*/ 2834110 w 7419362"/>
              <a:gd name="connsiteY0" fmla="*/ 0 h 5380383"/>
              <a:gd name="connsiteX1" fmla="*/ 7419362 w 7419362"/>
              <a:gd name="connsiteY1" fmla="*/ 0 h 5380383"/>
              <a:gd name="connsiteX2" fmla="*/ 7419362 w 7419362"/>
              <a:gd name="connsiteY2" fmla="*/ 5380383 h 5380383"/>
              <a:gd name="connsiteX3" fmla="*/ 0 w 7419362"/>
              <a:gd name="connsiteY3" fmla="*/ 5377312 h 5380383"/>
              <a:gd name="connsiteX4" fmla="*/ 2834110 w 7419362"/>
              <a:gd name="connsiteY4" fmla="*/ 0 h 5380383"/>
              <a:gd name="connsiteX0" fmla="*/ 2834110 w 7419362"/>
              <a:gd name="connsiteY0" fmla="*/ 0 h 5377312"/>
              <a:gd name="connsiteX1" fmla="*/ 7419362 w 7419362"/>
              <a:gd name="connsiteY1" fmla="*/ 0 h 5377312"/>
              <a:gd name="connsiteX2" fmla="*/ 7259806 w 7419362"/>
              <a:gd name="connsiteY2" fmla="*/ 5328399 h 5377312"/>
              <a:gd name="connsiteX3" fmla="*/ 0 w 7419362"/>
              <a:gd name="connsiteY3" fmla="*/ 5377312 h 5377312"/>
              <a:gd name="connsiteX4" fmla="*/ 2834110 w 7419362"/>
              <a:gd name="connsiteY4" fmla="*/ 0 h 5377312"/>
              <a:gd name="connsiteX0" fmla="*/ 2834110 w 7419362"/>
              <a:gd name="connsiteY0" fmla="*/ 0 h 5380383"/>
              <a:gd name="connsiteX1" fmla="*/ 7419362 w 7419362"/>
              <a:gd name="connsiteY1" fmla="*/ 0 h 5380383"/>
              <a:gd name="connsiteX2" fmla="*/ 7385172 w 7419362"/>
              <a:gd name="connsiteY2" fmla="*/ 5380383 h 5380383"/>
              <a:gd name="connsiteX3" fmla="*/ 0 w 7419362"/>
              <a:gd name="connsiteY3" fmla="*/ 5377312 h 5380383"/>
              <a:gd name="connsiteX4" fmla="*/ 2834110 w 7419362"/>
              <a:gd name="connsiteY4" fmla="*/ 0 h 5380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362" h="5380383">
                <a:moveTo>
                  <a:pt x="2834110" y="0"/>
                </a:moveTo>
                <a:lnTo>
                  <a:pt x="7419362" y="0"/>
                </a:lnTo>
                <a:lnTo>
                  <a:pt x="7385172" y="5380383"/>
                </a:lnTo>
                <a:lnTo>
                  <a:pt x="0" y="5377312"/>
                </a:lnTo>
                <a:lnTo>
                  <a:pt x="2834110" y="0"/>
                </a:lnTo>
                <a:close/>
              </a:path>
            </a:pathLst>
          </a:cu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3366050" y="-13254"/>
            <a:ext cx="3644349" cy="6887327"/>
          </a:xfrm>
          <a:custGeom>
            <a:avLst/>
            <a:gdLst>
              <a:gd name="connsiteX0" fmla="*/ 0 w 1060174"/>
              <a:gd name="connsiteY0" fmla="*/ 0 h 4916557"/>
              <a:gd name="connsiteX1" fmla="*/ 1060174 w 1060174"/>
              <a:gd name="connsiteY1" fmla="*/ 0 h 4916557"/>
              <a:gd name="connsiteX2" fmla="*/ 1060174 w 1060174"/>
              <a:gd name="connsiteY2" fmla="*/ 4916557 h 4916557"/>
              <a:gd name="connsiteX3" fmla="*/ 0 w 1060174"/>
              <a:gd name="connsiteY3" fmla="*/ 4916557 h 4916557"/>
              <a:gd name="connsiteX4" fmla="*/ 0 w 1060174"/>
              <a:gd name="connsiteY4" fmla="*/ 0 h 4916557"/>
              <a:gd name="connsiteX0" fmla="*/ 2862470 w 3922644"/>
              <a:gd name="connsiteY0" fmla="*/ 0 h 4916557"/>
              <a:gd name="connsiteX1" fmla="*/ 3922644 w 3922644"/>
              <a:gd name="connsiteY1" fmla="*/ 0 h 4916557"/>
              <a:gd name="connsiteX2" fmla="*/ 3922644 w 3922644"/>
              <a:gd name="connsiteY2" fmla="*/ 4916557 h 4916557"/>
              <a:gd name="connsiteX3" fmla="*/ 0 w 3922644"/>
              <a:gd name="connsiteY3" fmla="*/ 4863548 h 4916557"/>
              <a:gd name="connsiteX4" fmla="*/ 2862470 w 3922644"/>
              <a:gd name="connsiteY4" fmla="*/ 0 h 4916557"/>
              <a:gd name="connsiteX0" fmla="*/ 2862470 w 3922644"/>
              <a:gd name="connsiteY0" fmla="*/ 0 h 4969566"/>
              <a:gd name="connsiteX1" fmla="*/ 3922644 w 3922644"/>
              <a:gd name="connsiteY1" fmla="*/ 0 h 4969566"/>
              <a:gd name="connsiteX2" fmla="*/ 490331 w 3922644"/>
              <a:gd name="connsiteY2" fmla="*/ 4969566 h 4969566"/>
              <a:gd name="connsiteX3" fmla="*/ 0 w 3922644"/>
              <a:gd name="connsiteY3" fmla="*/ 4863548 h 4969566"/>
              <a:gd name="connsiteX4" fmla="*/ 2862470 w 3922644"/>
              <a:gd name="connsiteY4" fmla="*/ 0 h 4969566"/>
              <a:gd name="connsiteX0" fmla="*/ 2888975 w 3949149"/>
              <a:gd name="connsiteY0" fmla="*/ 0 h 4969566"/>
              <a:gd name="connsiteX1" fmla="*/ 3949149 w 3949149"/>
              <a:gd name="connsiteY1" fmla="*/ 0 h 4969566"/>
              <a:gd name="connsiteX2" fmla="*/ 516836 w 3949149"/>
              <a:gd name="connsiteY2" fmla="*/ 4969566 h 4969566"/>
              <a:gd name="connsiteX3" fmla="*/ 0 w 3949149"/>
              <a:gd name="connsiteY3" fmla="*/ 4956314 h 4969566"/>
              <a:gd name="connsiteX4" fmla="*/ 2888975 w 3949149"/>
              <a:gd name="connsiteY4" fmla="*/ 0 h 4969566"/>
              <a:gd name="connsiteX0" fmla="*/ 2888975 w 3432314"/>
              <a:gd name="connsiteY0" fmla="*/ 0 h 4969566"/>
              <a:gd name="connsiteX1" fmla="*/ 3432314 w 3432314"/>
              <a:gd name="connsiteY1" fmla="*/ 13252 h 4969566"/>
              <a:gd name="connsiteX2" fmla="*/ 516836 w 3432314"/>
              <a:gd name="connsiteY2" fmla="*/ 4969566 h 4969566"/>
              <a:gd name="connsiteX3" fmla="*/ 0 w 3432314"/>
              <a:gd name="connsiteY3" fmla="*/ 4956314 h 4969566"/>
              <a:gd name="connsiteX4" fmla="*/ 2888975 w 3432314"/>
              <a:gd name="connsiteY4" fmla="*/ 0 h 4969566"/>
              <a:gd name="connsiteX0" fmla="*/ 3101010 w 3644349"/>
              <a:gd name="connsiteY0" fmla="*/ 0 h 5103717"/>
              <a:gd name="connsiteX1" fmla="*/ 3644349 w 3644349"/>
              <a:gd name="connsiteY1" fmla="*/ 13252 h 5103717"/>
              <a:gd name="connsiteX2" fmla="*/ 728871 w 3644349"/>
              <a:gd name="connsiteY2" fmla="*/ 4969566 h 5103717"/>
              <a:gd name="connsiteX3" fmla="*/ 0 w 3644349"/>
              <a:gd name="connsiteY3" fmla="*/ 5103717 h 5103717"/>
              <a:gd name="connsiteX4" fmla="*/ 3101010 w 3644349"/>
              <a:gd name="connsiteY4" fmla="*/ 0 h 5103717"/>
              <a:gd name="connsiteX0" fmla="*/ 3101010 w 3644349"/>
              <a:gd name="connsiteY0" fmla="*/ 0 h 5103717"/>
              <a:gd name="connsiteX1" fmla="*/ 3644349 w 3644349"/>
              <a:gd name="connsiteY1" fmla="*/ 13252 h 5103717"/>
              <a:gd name="connsiteX2" fmla="*/ 569844 w 3644349"/>
              <a:gd name="connsiteY2" fmla="*/ 5087489 h 5103717"/>
              <a:gd name="connsiteX3" fmla="*/ 0 w 3644349"/>
              <a:gd name="connsiteY3" fmla="*/ 5103717 h 5103717"/>
              <a:gd name="connsiteX4" fmla="*/ 3101010 w 3644349"/>
              <a:gd name="connsiteY4" fmla="*/ 0 h 5103717"/>
              <a:gd name="connsiteX0" fmla="*/ 3101010 w 3644349"/>
              <a:gd name="connsiteY0" fmla="*/ 0 h 5107143"/>
              <a:gd name="connsiteX1" fmla="*/ 3644349 w 3644349"/>
              <a:gd name="connsiteY1" fmla="*/ 13252 h 5107143"/>
              <a:gd name="connsiteX2" fmla="*/ 569844 w 3644349"/>
              <a:gd name="connsiteY2" fmla="*/ 5107143 h 5107143"/>
              <a:gd name="connsiteX3" fmla="*/ 0 w 3644349"/>
              <a:gd name="connsiteY3" fmla="*/ 5103717 h 5107143"/>
              <a:gd name="connsiteX4" fmla="*/ 3101010 w 3644349"/>
              <a:gd name="connsiteY4" fmla="*/ 0 h 510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4349" h="5107143">
                <a:moveTo>
                  <a:pt x="3101010" y="0"/>
                </a:moveTo>
                <a:lnTo>
                  <a:pt x="3644349" y="13252"/>
                </a:lnTo>
                <a:lnTo>
                  <a:pt x="569844" y="5107143"/>
                </a:lnTo>
                <a:lnTo>
                  <a:pt x="0" y="5103717"/>
                </a:lnTo>
                <a:lnTo>
                  <a:pt x="3101010" y="0"/>
                </a:lnTo>
                <a:close/>
              </a:path>
            </a:pathLst>
          </a:cu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rotWithShape="1">
          <a:blip r:embed="rId2" cstate="print">
            <a:alphaModFix amt="11000"/>
            <a:extLst>
              <a:ext uri="{28A0092B-C50C-407E-A947-70E740481C1C}">
                <a14:useLocalDpi xmlns:a14="http://schemas.microsoft.com/office/drawing/2010/main"/>
              </a:ext>
            </a:extLst>
          </a:blip>
          <a:srcRect b="-4010"/>
          <a:stretch/>
        </p:blipFill>
        <p:spPr>
          <a:xfrm rot="10800000">
            <a:off x="-15032" y="-269520"/>
            <a:ext cx="3299791" cy="5090734"/>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0790" y="685529"/>
            <a:ext cx="4049163" cy="1476370"/>
          </a:xfrm>
          <a:prstGeom prst="rect">
            <a:avLst/>
          </a:prstGeom>
        </p:spPr>
      </p:pic>
      <p:sp>
        <p:nvSpPr>
          <p:cNvPr id="10" name="Oval 9"/>
          <p:cNvSpPr/>
          <p:nvPr userDrawn="1"/>
        </p:nvSpPr>
        <p:spPr>
          <a:xfrm>
            <a:off x="5597626" y="740090"/>
            <a:ext cx="1166683" cy="1166683"/>
          </a:xfrm>
          <a:prstGeom prst="ellipse">
            <a:avLst/>
          </a:prstGeom>
          <a:solidFill>
            <a:schemeClr val="bg1"/>
          </a:solidFill>
          <a:ln w="38100">
            <a:solidFill>
              <a:srgbClr val="68BB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702064" y="945481"/>
            <a:ext cx="885435" cy="786561"/>
          </a:xfrm>
          <a:prstGeom prst="rect">
            <a:avLst/>
          </a:prstGeom>
        </p:spPr>
      </p:pic>
      <p:sp>
        <p:nvSpPr>
          <p:cNvPr id="27" name="Oval 26"/>
          <p:cNvSpPr/>
          <p:nvPr userDrawn="1"/>
        </p:nvSpPr>
        <p:spPr>
          <a:xfrm>
            <a:off x="3600176" y="4942083"/>
            <a:ext cx="1166683" cy="1166683"/>
          </a:xfrm>
          <a:prstGeom prst="ellipse">
            <a:avLst/>
          </a:prstGeom>
          <a:solidFill>
            <a:schemeClr val="bg1"/>
          </a:solidFill>
          <a:ln w="38100">
            <a:solidFill>
              <a:srgbClr val="68BB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userDrawn="1"/>
        </p:nvPicPr>
        <p:blipFill rotWithShape="1">
          <a:blip r:embed="rId5" cstate="print">
            <a:extLst>
              <a:ext uri="{28A0092B-C50C-407E-A947-70E740481C1C}">
                <a14:useLocalDpi xmlns:a14="http://schemas.microsoft.com/office/drawing/2010/main"/>
              </a:ext>
            </a:extLst>
          </a:blip>
          <a:srcRect l="-9165" b="-62"/>
          <a:stretch/>
        </p:blipFill>
        <p:spPr>
          <a:xfrm>
            <a:off x="3765028" y="5155653"/>
            <a:ext cx="885435" cy="786561"/>
          </a:xfrm>
          <a:prstGeom prst="rect">
            <a:avLst/>
          </a:prstGeom>
        </p:spPr>
      </p:pic>
      <p:sp>
        <p:nvSpPr>
          <p:cNvPr id="29" name="Oval 28"/>
          <p:cNvSpPr/>
          <p:nvPr userDrawn="1"/>
        </p:nvSpPr>
        <p:spPr>
          <a:xfrm>
            <a:off x="4600769" y="2867809"/>
            <a:ext cx="1166683" cy="1166683"/>
          </a:xfrm>
          <a:prstGeom prst="ellipse">
            <a:avLst/>
          </a:prstGeom>
          <a:solidFill>
            <a:schemeClr val="bg1"/>
          </a:solidFill>
          <a:ln w="38100">
            <a:solidFill>
              <a:srgbClr val="68BB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userDrawn="1"/>
        </p:nvPicPr>
        <p:blipFill rotWithShape="1">
          <a:blip r:embed="rId6" cstate="print">
            <a:extLst>
              <a:ext uri="{28A0092B-C50C-407E-A947-70E740481C1C}">
                <a14:useLocalDpi xmlns:a14="http://schemas.microsoft.com/office/drawing/2010/main"/>
              </a:ext>
            </a:extLst>
          </a:blip>
          <a:srcRect b="-5561"/>
          <a:stretch/>
        </p:blipFill>
        <p:spPr>
          <a:xfrm>
            <a:off x="4756212" y="3103241"/>
            <a:ext cx="885435" cy="786561"/>
          </a:xfrm>
          <a:prstGeom prst="rect">
            <a:avLst/>
          </a:prstGeom>
        </p:spPr>
      </p:pic>
      <p:sp>
        <p:nvSpPr>
          <p:cNvPr id="39" name="Text Placeholder 13"/>
          <p:cNvSpPr>
            <a:spLocks noGrp="1"/>
          </p:cNvSpPr>
          <p:nvPr>
            <p:ph type="body" sz="quarter" idx="13" hasCustomPrompt="1"/>
          </p:nvPr>
        </p:nvSpPr>
        <p:spPr>
          <a:xfrm>
            <a:off x="6019935" y="3281247"/>
            <a:ext cx="4903787" cy="1273175"/>
          </a:xfrm>
        </p:spPr>
        <p:txBody>
          <a:bodyPr/>
          <a:lstStyle>
            <a:lvl1pPr>
              <a:defRPr sz="3600" b="1">
                <a:solidFill>
                  <a:schemeClr val="bg1"/>
                </a:solidFill>
              </a:defRPr>
            </a:lvl1pPr>
          </a:lstStyle>
          <a:p>
            <a:pPr lvl="0"/>
            <a:r>
              <a:rPr lang="en-US" dirty="0"/>
              <a:t>WE TRAIN</a:t>
            </a:r>
          </a:p>
        </p:txBody>
      </p:sp>
      <p:sp>
        <p:nvSpPr>
          <p:cNvPr id="40" name="Text Placeholder 13"/>
          <p:cNvSpPr>
            <a:spLocks noGrp="1"/>
          </p:cNvSpPr>
          <p:nvPr>
            <p:ph type="body" sz="quarter" idx="14" hasCustomPrompt="1"/>
          </p:nvPr>
        </p:nvSpPr>
        <p:spPr>
          <a:xfrm>
            <a:off x="8261062" y="3322052"/>
            <a:ext cx="3636830" cy="1167491"/>
          </a:xfrm>
        </p:spPr>
        <p:txBody>
          <a:bodyPr>
            <a:noAutofit/>
          </a:bodyPr>
          <a:lstStyle>
            <a:lvl1pPr>
              <a:lnSpc>
                <a:spcPts val="2200"/>
              </a:lnSpc>
              <a:spcBef>
                <a:spcPts val="200"/>
              </a:spcBef>
              <a:defRPr sz="2400" baseline="0">
                <a:solidFill>
                  <a:schemeClr val="bg1"/>
                </a:solidFill>
              </a:defRPr>
            </a:lvl1pPr>
          </a:lstStyle>
          <a:p>
            <a:pPr lvl="0"/>
            <a:r>
              <a:rPr lang="en-US" dirty="0"/>
              <a:t>the facilitators of transformative community regeneration</a:t>
            </a:r>
          </a:p>
        </p:txBody>
      </p:sp>
      <p:sp>
        <p:nvSpPr>
          <p:cNvPr id="41" name="Text Placeholder 13"/>
          <p:cNvSpPr>
            <a:spLocks noGrp="1"/>
          </p:cNvSpPr>
          <p:nvPr>
            <p:ph type="body" sz="quarter" idx="15" hasCustomPrompt="1"/>
          </p:nvPr>
        </p:nvSpPr>
        <p:spPr>
          <a:xfrm>
            <a:off x="5017408" y="5374964"/>
            <a:ext cx="4903787" cy="1273175"/>
          </a:xfrm>
        </p:spPr>
        <p:txBody>
          <a:bodyPr/>
          <a:lstStyle>
            <a:lvl1pPr>
              <a:defRPr sz="3600" b="1">
                <a:solidFill>
                  <a:schemeClr val="bg1"/>
                </a:solidFill>
              </a:defRPr>
            </a:lvl1pPr>
          </a:lstStyle>
          <a:p>
            <a:pPr lvl="0"/>
            <a:r>
              <a:rPr lang="en-US" dirty="0"/>
              <a:t>WE PROMOTE</a:t>
            </a:r>
          </a:p>
        </p:txBody>
      </p:sp>
      <p:sp>
        <p:nvSpPr>
          <p:cNvPr id="42" name="Text Placeholder 13"/>
          <p:cNvSpPr>
            <a:spLocks noGrp="1"/>
          </p:cNvSpPr>
          <p:nvPr>
            <p:ph type="body" sz="quarter" idx="16" hasCustomPrompt="1"/>
          </p:nvPr>
        </p:nvSpPr>
        <p:spPr>
          <a:xfrm>
            <a:off x="7968313" y="5417199"/>
            <a:ext cx="3780345" cy="1167491"/>
          </a:xfrm>
        </p:spPr>
        <p:txBody>
          <a:bodyPr>
            <a:noAutofit/>
          </a:bodyPr>
          <a:lstStyle>
            <a:lvl1pPr>
              <a:lnSpc>
                <a:spcPts val="2200"/>
              </a:lnSpc>
              <a:spcBef>
                <a:spcPts val="200"/>
              </a:spcBef>
              <a:defRPr sz="2400">
                <a:solidFill>
                  <a:schemeClr val="bg1"/>
                </a:solidFill>
              </a:defRPr>
            </a:lvl1pPr>
          </a:lstStyle>
          <a:p>
            <a:pPr lvl="0"/>
            <a:r>
              <a:rPr lang="en-US" dirty="0"/>
              <a:t>self-learning through open </a:t>
            </a:r>
          </a:p>
          <a:p>
            <a:pPr lvl="0"/>
            <a:r>
              <a:rPr lang="en-US" dirty="0"/>
              <a:t>education resources</a:t>
            </a:r>
          </a:p>
        </p:txBody>
      </p:sp>
      <p:sp>
        <p:nvSpPr>
          <p:cNvPr id="44"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46" name="Picture 45"/>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pic>
        <p:nvPicPr>
          <p:cNvPr id="47" name="Picture 46"/>
          <p:cNvPicPr>
            <a:picLocks noChangeAspect="1"/>
          </p:cNvPicPr>
          <p:nvPr userDrawn="1"/>
        </p:nvPicPr>
        <p:blipFill rotWithShape="1">
          <a:blip r:embed="rId2" cstate="print">
            <a:biLevel thresh="25000"/>
            <a:alphaModFix amt="10000"/>
            <a:extLst>
              <a:ext uri="{28A0092B-C50C-407E-A947-70E740481C1C}">
                <a14:useLocalDpi xmlns:a14="http://schemas.microsoft.com/office/drawing/2010/main"/>
              </a:ext>
            </a:extLst>
          </a:blip>
          <a:srcRect b="-4010"/>
          <a:stretch/>
        </p:blipFill>
        <p:spPr>
          <a:xfrm rot="10800000" flipH="1">
            <a:off x="8983917" y="-168905"/>
            <a:ext cx="3299791" cy="5090734"/>
          </a:xfrm>
          <a:prstGeom prst="rect">
            <a:avLst/>
          </a:prstGeom>
        </p:spPr>
      </p:pic>
      <p:sp>
        <p:nvSpPr>
          <p:cNvPr id="48" name="Text Placeholder 13"/>
          <p:cNvSpPr>
            <a:spLocks noGrp="1"/>
          </p:cNvSpPr>
          <p:nvPr>
            <p:ph type="body" sz="quarter" idx="11" hasCustomPrompt="1"/>
          </p:nvPr>
        </p:nvSpPr>
        <p:spPr>
          <a:xfrm>
            <a:off x="6945886" y="1103286"/>
            <a:ext cx="4903787" cy="1273175"/>
          </a:xfrm>
        </p:spPr>
        <p:txBody>
          <a:bodyPr/>
          <a:lstStyle>
            <a:lvl1pPr>
              <a:defRPr sz="3600" b="1">
                <a:solidFill>
                  <a:schemeClr val="bg1"/>
                </a:solidFill>
              </a:defRPr>
            </a:lvl1pPr>
          </a:lstStyle>
          <a:p>
            <a:pPr lvl="0"/>
            <a:r>
              <a:rPr lang="en-US" dirty="0"/>
              <a:t>WE BUILD</a:t>
            </a:r>
          </a:p>
        </p:txBody>
      </p:sp>
      <p:sp>
        <p:nvSpPr>
          <p:cNvPr id="49" name="Text Placeholder 13"/>
          <p:cNvSpPr>
            <a:spLocks noGrp="1"/>
          </p:cNvSpPr>
          <p:nvPr>
            <p:ph type="body" sz="quarter" idx="12" hasCustomPrompt="1"/>
          </p:nvPr>
        </p:nvSpPr>
        <p:spPr>
          <a:xfrm>
            <a:off x="9072359" y="1118209"/>
            <a:ext cx="2890047" cy="1167491"/>
          </a:xfrm>
        </p:spPr>
        <p:txBody>
          <a:bodyPr>
            <a:noAutofit/>
          </a:bodyPr>
          <a:lstStyle>
            <a:lvl1pPr>
              <a:lnSpc>
                <a:spcPts val="2200"/>
              </a:lnSpc>
              <a:spcBef>
                <a:spcPts val="200"/>
              </a:spcBef>
              <a:defRPr sz="2400">
                <a:solidFill>
                  <a:schemeClr val="bg1"/>
                </a:solidFill>
              </a:defRPr>
            </a:lvl1pPr>
          </a:lstStyle>
          <a:p>
            <a:pPr lvl="0"/>
            <a:r>
              <a:rPr lang="en-US" dirty="0"/>
              <a:t>regional alliances for community growth</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print">
            <a:alphaModFix amt="14000"/>
            <a:extLst>
              <a:ext uri="{28A0092B-C50C-407E-A947-70E740481C1C}">
                <a14:useLocalDpi xmlns:a14="http://schemas.microsoft.com/office/drawing/2010/main"/>
              </a:ext>
            </a:extLst>
          </a:blip>
          <a:srcRect l="-5005" t="-25453" r="-31029"/>
          <a:stretch/>
        </p:blipFill>
        <p:spPr>
          <a:xfrm rot="3005780" flipH="1" flipV="1">
            <a:off x="2845620" y="351349"/>
            <a:ext cx="6044601" cy="7455177"/>
          </a:xfrm>
          <a:prstGeom prst="rect">
            <a:avLst/>
          </a:prstGeom>
        </p:spPr>
      </p:pic>
      <p:sp>
        <p:nvSpPr>
          <p:cNvPr id="23" name="Freeform 22"/>
          <p:cNvSpPr/>
          <p:nvPr userDrawn="1"/>
        </p:nvSpPr>
        <p:spPr>
          <a:xfrm flipV="1">
            <a:off x="-3863" y="5101881"/>
            <a:ext cx="12195863" cy="1763770"/>
          </a:xfrm>
          <a:custGeom>
            <a:avLst/>
            <a:gdLst>
              <a:gd name="connsiteX0" fmla="*/ 12228395 w 12255690"/>
              <a:gd name="connsiteY0" fmla="*/ 1337481 h 2088107"/>
              <a:gd name="connsiteX1" fmla="*/ 0 w 12255690"/>
              <a:gd name="connsiteY1" fmla="*/ 2088107 h 2088107"/>
              <a:gd name="connsiteX2" fmla="*/ 0 w 12255690"/>
              <a:gd name="connsiteY2" fmla="*/ 0 h 2088107"/>
              <a:gd name="connsiteX3" fmla="*/ 12255690 w 12255690"/>
              <a:gd name="connsiteY3" fmla="*/ 0 h 2088107"/>
              <a:gd name="connsiteX4" fmla="*/ 12228395 w 12255690"/>
              <a:gd name="connsiteY4" fmla="*/ 1337481 h 2088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5690" h="2088107">
                <a:moveTo>
                  <a:pt x="12228395" y="1337481"/>
                </a:moveTo>
                <a:lnTo>
                  <a:pt x="0" y="2088107"/>
                </a:lnTo>
                <a:lnTo>
                  <a:pt x="0" y="0"/>
                </a:lnTo>
                <a:lnTo>
                  <a:pt x="12255690" y="0"/>
                </a:lnTo>
                <a:lnTo>
                  <a:pt x="12228395" y="1337481"/>
                </a:lnTo>
                <a:close/>
              </a:path>
            </a:pathLst>
          </a:cu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userDrawn="1"/>
        </p:nvSpPr>
        <p:spPr>
          <a:xfrm>
            <a:off x="7634502" y="0"/>
            <a:ext cx="4656309" cy="6858000"/>
          </a:xfrm>
          <a:custGeom>
            <a:avLst/>
            <a:gdLst>
              <a:gd name="connsiteX0" fmla="*/ 1167619 w 4262511"/>
              <a:gd name="connsiteY0" fmla="*/ 0 h 6963508"/>
              <a:gd name="connsiteX1" fmla="*/ 4262511 w 4262511"/>
              <a:gd name="connsiteY1" fmla="*/ 0 h 6963508"/>
              <a:gd name="connsiteX2" fmla="*/ 4262511 w 4262511"/>
              <a:gd name="connsiteY2" fmla="*/ 6963508 h 6963508"/>
              <a:gd name="connsiteX3" fmla="*/ 0 w 4262511"/>
              <a:gd name="connsiteY3" fmla="*/ 6963508 h 6963508"/>
              <a:gd name="connsiteX4" fmla="*/ 1167619 w 4262511"/>
              <a:gd name="connsiteY4" fmla="*/ 0 h 696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2511" h="6963508">
                <a:moveTo>
                  <a:pt x="1167619" y="0"/>
                </a:moveTo>
                <a:lnTo>
                  <a:pt x="4262511" y="0"/>
                </a:lnTo>
                <a:lnTo>
                  <a:pt x="4262511" y="6963508"/>
                </a:lnTo>
                <a:lnTo>
                  <a:pt x="0" y="6963508"/>
                </a:lnTo>
                <a:lnTo>
                  <a:pt x="1167619" y="0"/>
                </a:lnTo>
                <a:close/>
              </a:path>
            </a:pathLst>
          </a:custGeom>
          <a:solidFill>
            <a:srgbClr val="68B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8340348" y="1437862"/>
            <a:ext cx="540733" cy="540733"/>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6EAE"/>
              </a:solidFill>
            </a:endParaRPr>
          </a:p>
        </p:txBody>
      </p:sp>
      <p:sp>
        <p:nvSpPr>
          <p:cNvPr id="26" name="Oval 25"/>
          <p:cNvSpPr/>
          <p:nvPr userDrawn="1"/>
        </p:nvSpPr>
        <p:spPr>
          <a:xfrm>
            <a:off x="7948463" y="3538204"/>
            <a:ext cx="540733" cy="540733"/>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6EAE"/>
              </a:solidFill>
            </a:endParaRPr>
          </a:p>
        </p:txBody>
      </p:sp>
      <p:sp>
        <p:nvSpPr>
          <p:cNvPr id="28" name="Oval 27"/>
          <p:cNvSpPr/>
          <p:nvPr userDrawn="1"/>
        </p:nvSpPr>
        <p:spPr>
          <a:xfrm>
            <a:off x="8149323" y="2583419"/>
            <a:ext cx="540733" cy="540733"/>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6EAE"/>
              </a:solidFill>
            </a:endParaRPr>
          </a:p>
        </p:txBody>
      </p:sp>
      <p:sp>
        <p:nvSpPr>
          <p:cNvPr id="12" name="Text Placeholder 23"/>
          <p:cNvSpPr>
            <a:spLocks noGrp="1"/>
          </p:cNvSpPr>
          <p:nvPr userDrawn="1">
            <p:ph type="body" sz="quarter" idx="13" hasCustomPrompt="1"/>
          </p:nvPr>
        </p:nvSpPr>
        <p:spPr>
          <a:xfrm>
            <a:off x="343865" y="5627165"/>
            <a:ext cx="3104978" cy="697353"/>
          </a:xfrm>
        </p:spPr>
        <p:txBody>
          <a:bodyPr anchor="ctr">
            <a:noAutofit/>
          </a:bodyPr>
          <a:lstStyle>
            <a:lvl1pPr marL="0" indent="0" algn="l">
              <a:buNone/>
              <a:defRPr sz="5400" baseline="0">
                <a:solidFill>
                  <a:schemeClr val="bg1"/>
                </a:solidFill>
                <a:latin typeface="+mn-lt"/>
              </a:defRPr>
            </a:lvl1pPr>
          </a:lstStyle>
          <a:p>
            <a:pPr lvl="0"/>
            <a:r>
              <a:rPr lang="en-US" dirty="0"/>
              <a:t>Thank You</a:t>
            </a:r>
          </a:p>
        </p:txBody>
      </p:sp>
      <p:sp>
        <p:nvSpPr>
          <p:cNvPr id="13" name="Text Placeholder 25"/>
          <p:cNvSpPr>
            <a:spLocks noGrp="1"/>
          </p:cNvSpPr>
          <p:nvPr userDrawn="1">
            <p:ph type="body" sz="quarter" idx="14" hasCustomPrompt="1"/>
          </p:nvPr>
        </p:nvSpPr>
        <p:spPr>
          <a:xfrm>
            <a:off x="3779980" y="5632776"/>
            <a:ext cx="3854522" cy="697353"/>
          </a:xfrm>
        </p:spPr>
        <p:txBody>
          <a:bodyPr anchor="ctr">
            <a:noAutofit/>
          </a:bodyPr>
          <a:lstStyle>
            <a:lvl1pPr marL="0" indent="0" algn="l">
              <a:buNone/>
              <a:defRPr sz="2800" i="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cxnSp>
        <p:nvCxnSpPr>
          <p:cNvPr id="19" name="Straight Connector 18"/>
          <p:cNvCxnSpPr/>
          <p:nvPr userDrawn="1"/>
        </p:nvCxnSpPr>
        <p:spPr>
          <a:xfrm>
            <a:off x="3623161" y="5539408"/>
            <a:ext cx="0" cy="804289"/>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userDrawn="1">
            <p:ph type="body" sz="quarter" idx="15" hasCustomPrompt="1"/>
          </p:nvPr>
        </p:nvSpPr>
        <p:spPr>
          <a:xfrm>
            <a:off x="8656967" y="3682823"/>
            <a:ext cx="2812464" cy="323455"/>
          </a:xfrm>
        </p:spPr>
        <p:txBody>
          <a:bodyPr anchor="t">
            <a:normAutofit/>
          </a:bodyPr>
          <a:lstStyle>
            <a:lvl1pPr marL="0" indent="0">
              <a:buNone/>
              <a:defRPr sz="1600">
                <a:solidFill>
                  <a:schemeClr val="bg1"/>
                </a:solidFill>
              </a:defRPr>
            </a:lvl1pPr>
          </a:lstStyle>
          <a:p>
            <a:pPr lvl="0"/>
            <a:r>
              <a:rPr lang="en-US" dirty="0"/>
              <a:t>@</a:t>
            </a:r>
            <a:r>
              <a:rPr lang="en-US" dirty="0" err="1"/>
              <a:t>RestartEntrepreneurship</a:t>
            </a:r>
            <a:endParaRPr lang="en-US" dirty="0"/>
          </a:p>
        </p:txBody>
      </p:sp>
      <p:sp>
        <p:nvSpPr>
          <p:cNvPr id="20" name="Text Placeholder 2"/>
          <p:cNvSpPr>
            <a:spLocks noGrp="1"/>
          </p:cNvSpPr>
          <p:nvPr userDrawn="1">
            <p:ph type="body" sz="quarter" idx="16" hasCustomPrompt="1"/>
          </p:nvPr>
        </p:nvSpPr>
        <p:spPr>
          <a:xfrm>
            <a:off x="9070793" y="1542835"/>
            <a:ext cx="1932766" cy="382588"/>
          </a:xfrm>
        </p:spPr>
        <p:txBody>
          <a:bodyPr anchor="t">
            <a:normAutofit/>
          </a:bodyPr>
          <a:lstStyle>
            <a:lvl1pPr marL="0" indent="0">
              <a:buNone/>
              <a:defRPr sz="1600">
                <a:solidFill>
                  <a:schemeClr val="bg1"/>
                </a:solidFill>
              </a:defRPr>
            </a:lvl1pPr>
          </a:lstStyle>
          <a:p>
            <a:pPr lvl="0"/>
            <a:r>
              <a:rPr lang="en-US" dirty="0"/>
              <a:t>@</a:t>
            </a:r>
            <a:r>
              <a:rPr lang="en-US" dirty="0" err="1"/>
              <a:t>RESTART_europe</a:t>
            </a:r>
            <a:r>
              <a:rPr lang="en-US" dirty="0"/>
              <a:t> </a:t>
            </a:r>
          </a:p>
        </p:txBody>
      </p:sp>
      <p:sp>
        <p:nvSpPr>
          <p:cNvPr id="21" name="Text Placeholder 2"/>
          <p:cNvSpPr>
            <a:spLocks noGrp="1"/>
          </p:cNvSpPr>
          <p:nvPr userDrawn="1">
            <p:ph type="body" sz="quarter" idx="17" hasCustomPrompt="1"/>
          </p:nvPr>
        </p:nvSpPr>
        <p:spPr>
          <a:xfrm>
            <a:off x="8873139" y="2645407"/>
            <a:ext cx="2757540" cy="416755"/>
          </a:xfrm>
        </p:spPr>
        <p:txBody>
          <a:bodyPr anchor="t">
            <a:normAutofit/>
          </a:bodyPr>
          <a:lstStyle>
            <a:lvl1pPr marL="0" indent="0">
              <a:buNone/>
              <a:defRPr sz="1600">
                <a:solidFill>
                  <a:schemeClr val="bg1"/>
                </a:solidFill>
              </a:defRPr>
            </a:lvl1pPr>
          </a:lstStyle>
          <a:p>
            <a:pPr lvl="0"/>
            <a:r>
              <a:rPr lang="en-US" dirty="0"/>
              <a:t>RESTART Entrepreneurship</a:t>
            </a: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8744" y="492099"/>
            <a:ext cx="3375286" cy="1230667"/>
          </a:xfrm>
          <a:prstGeom prst="rect">
            <a:avLst/>
          </a:prstGeom>
        </p:spPr>
      </p:pic>
      <p:sp>
        <p:nvSpPr>
          <p:cNvPr id="5" name="Rectangle 4"/>
          <p:cNvSpPr/>
          <p:nvPr userDrawn="1"/>
        </p:nvSpPr>
        <p:spPr>
          <a:xfrm>
            <a:off x="8141526" y="5640417"/>
            <a:ext cx="4142135" cy="677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ooter Placeholder 6"/>
          <p:cNvSpPr txBox="1">
            <a:spLocks noGrp="1"/>
          </p:cNvSpPr>
          <p:nvPr userDrawn="1"/>
        </p:nvSpPr>
        <p:spPr bwMode="auto">
          <a:xfrm>
            <a:off x="10010672" y="5842695"/>
            <a:ext cx="205123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900" dirty="0">
                <a:solidFill>
                  <a:schemeClr val="tx1">
                    <a:lumMod val="50000"/>
                    <a:lumOff val="50000"/>
                  </a:schemeClr>
                </a:solidFill>
                <a:latin typeface="Calibri" charset="0"/>
              </a:rPr>
              <a:t> This programme has been funded with support from the European Commission </a:t>
            </a:r>
          </a:p>
        </p:txBody>
      </p:sp>
      <p:pic>
        <p:nvPicPr>
          <p:cNvPr id="38" name="Picture 8"/>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411576" y="5763754"/>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21"/>
          <p:cNvSpPr/>
          <p:nvPr userDrawn="1"/>
        </p:nvSpPr>
        <p:spPr>
          <a:xfrm>
            <a:off x="7795228" y="4585526"/>
            <a:ext cx="540733" cy="540733"/>
          </a:xfrm>
          <a:prstGeom prst="ellipse">
            <a:avLst/>
          </a:pr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6EAE"/>
              </a:solidFill>
            </a:endParaRPr>
          </a:p>
        </p:txBody>
      </p:sp>
      <p:sp>
        <p:nvSpPr>
          <p:cNvPr id="29" name="Text Placeholder 2"/>
          <p:cNvSpPr>
            <a:spLocks noGrp="1"/>
          </p:cNvSpPr>
          <p:nvPr>
            <p:ph type="body" sz="quarter" idx="18" hasCustomPrompt="1"/>
          </p:nvPr>
        </p:nvSpPr>
        <p:spPr>
          <a:xfrm>
            <a:off x="8503732" y="4730145"/>
            <a:ext cx="2812464" cy="323455"/>
          </a:xfrm>
        </p:spPr>
        <p:txBody>
          <a:bodyPr anchor="t">
            <a:normAutofit/>
          </a:bodyPr>
          <a:lstStyle>
            <a:lvl1pPr marL="0" indent="0">
              <a:buNone/>
              <a:defRPr sz="1600">
                <a:solidFill>
                  <a:schemeClr val="bg1"/>
                </a:solidFill>
              </a:defRPr>
            </a:lvl1pPr>
          </a:lstStyle>
          <a:p>
            <a:pPr lvl="0"/>
            <a:r>
              <a:rPr lang="en-US" dirty="0" err="1"/>
              <a:t>www.restart.how</a:t>
            </a:r>
            <a:endParaRPr lang="en-US" dirty="0"/>
          </a:p>
        </p:txBody>
      </p:sp>
      <p:grpSp>
        <p:nvGrpSpPr>
          <p:cNvPr id="39" name="Google Shape;664;p39"/>
          <p:cNvGrpSpPr/>
          <p:nvPr userDrawn="1"/>
        </p:nvGrpSpPr>
        <p:grpSpPr>
          <a:xfrm>
            <a:off x="7917788" y="4694282"/>
            <a:ext cx="301041" cy="301041"/>
            <a:chOff x="5941025" y="3634400"/>
            <a:chExt cx="467650" cy="467650"/>
          </a:xfrm>
        </p:grpSpPr>
        <p:sp>
          <p:nvSpPr>
            <p:cNvPr id="40" name="Google Shape;665;p39"/>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66;p39"/>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67;p39"/>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68;p39"/>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69;p39"/>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70;p39"/>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 name="Picture 7"/>
          <p:cNvPicPr>
            <a:picLocks noChangeAspect="1"/>
          </p:cNvPicPr>
          <p:nvPr userDrawn="1"/>
        </p:nvPicPr>
        <p:blipFill rotWithShape="1">
          <a:blip r:embed="rId5" cstate="print">
            <a:extLst>
              <a:ext uri="{28A0092B-C50C-407E-A947-70E740481C1C}">
                <a14:useLocalDpi xmlns:a14="http://schemas.microsoft.com/office/drawing/2010/main"/>
              </a:ext>
            </a:extLst>
          </a:blip>
          <a:srcRect l="-34744" t="-1" b="-33623"/>
          <a:stretch/>
        </p:blipFill>
        <p:spPr>
          <a:xfrm>
            <a:off x="8340348" y="1521013"/>
            <a:ext cx="540733" cy="457582"/>
          </a:xfrm>
          <a:prstGeom prst="rect">
            <a:avLst/>
          </a:prstGeom>
        </p:spPr>
      </p:pic>
      <p:pic>
        <p:nvPicPr>
          <p:cNvPr id="46" name="Picture 45"/>
          <p:cNvPicPr>
            <a:picLocks noChangeAspect="1"/>
          </p:cNvPicPr>
          <p:nvPr userDrawn="1"/>
        </p:nvPicPr>
        <p:blipFill rotWithShape="1">
          <a:blip r:embed="rId6" cstate="print">
            <a:extLst>
              <a:ext uri="{28A0092B-C50C-407E-A947-70E740481C1C}">
                <a14:useLocalDpi xmlns:a14="http://schemas.microsoft.com/office/drawing/2010/main"/>
              </a:ext>
            </a:extLst>
          </a:blip>
          <a:srcRect b="-40549"/>
          <a:stretch/>
        </p:blipFill>
        <p:spPr>
          <a:xfrm>
            <a:off x="8116234" y="2666570"/>
            <a:ext cx="540733" cy="457582"/>
          </a:xfrm>
          <a:prstGeom prst="rect">
            <a:avLst/>
          </a:prstGeom>
        </p:spPr>
      </p:pic>
      <p:pic>
        <p:nvPicPr>
          <p:cNvPr id="47" name="Picture 46"/>
          <p:cNvPicPr>
            <a:picLocks noChangeAspect="1"/>
          </p:cNvPicPr>
          <p:nvPr userDrawn="1"/>
        </p:nvPicPr>
        <p:blipFill rotWithShape="1">
          <a:blip r:embed="rId7" cstate="print">
            <a:extLst>
              <a:ext uri="{28A0092B-C50C-407E-A947-70E740481C1C}">
                <a14:useLocalDpi xmlns:a14="http://schemas.microsoft.com/office/drawing/2010/main"/>
              </a:ext>
            </a:extLst>
          </a:blip>
          <a:srcRect t="-9981" r="-44768" b="-23643"/>
          <a:stretch/>
        </p:blipFill>
        <p:spPr>
          <a:xfrm>
            <a:off x="7962438" y="3612926"/>
            <a:ext cx="540733" cy="457582"/>
          </a:xfrm>
          <a:prstGeom prst="rect">
            <a:avLst/>
          </a:prstGeom>
        </p:spPr>
      </p:pic>
    </p:spTree>
    <p:extLst>
      <p:ext uri="{BB962C8B-B14F-4D97-AF65-F5344CB8AC3E}">
        <p14:creationId xmlns:p14="http://schemas.microsoft.com/office/powerpoint/2010/main" val="6429513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Plain Quote Slide - GREEN">
    <p:spTree>
      <p:nvGrpSpPr>
        <p:cNvPr id="1" name=""/>
        <p:cNvGrpSpPr/>
        <p:nvPr/>
      </p:nvGrpSpPr>
      <p:grpSpPr>
        <a:xfrm>
          <a:off x="0" y="0"/>
          <a:ext cx="0" cy="0"/>
          <a:chOff x="0" y="0"/>
          <a:chExt cx="0" cy="0"/>
        </a:xfrm>
      </p:grpSpPr>
      <p:sp>
        <p:nvSpPr>
          <p:cNvPr id="10" name="テキスト プレースホルダー 36"/>
          <p:cNvSpPr txBox="1">
            <a:spLocks/>
          </p:cNvSpPr>
          <p:nvPr userDrawn="1"/>
        </p:nvSpPr>
        <p:spPr bwMode="auto">
          <a:xfrm>
            <a:off x="3667259" y="6373685"/>
            <a:ext cx="8524741" cy="41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a:ext>
            </a:extLst>
          </a:blip>
          <a:srcRect t="-17244" r="-31306"/>
          <a:stretch/>
        </p:blipFill>
        <p:spPr>
          <a:xfrm rot="5400000" flipH="1">
            <a:off x="5463012" y="5456709"/>
            <a:ext cx="576538" cy="2252545"/>
          </a:xfrm>
          <a:prstGeom prst="rect">
            <a:avLst/>
          </a:prstGeom>
        </p:spPr>
      </p:pic>
      <p:sp>
        <p:nvSpPr>
          <p:cNvPr id="8" name="Text Placeholder 25"/>
          <p:cNvSpPr>
            <a:spLocks noGrp="1"/>
          </p:cNvSpPr>
          <p:nvPr>
            <p:ph type="body" sz="quarter" idx="20" hasCustomPrompt="1"/>
          </p:nvPr>
        </p:nvSpPr>
        <p:spPr>
          <a:xfrm>
            <a:off x="655036" y="1594531"/>
            <a:ext cx="10832114" cy="3872188"/>
          </a:xfrm>
        </p:spPr>
        <p:txBody>
          <a:bodyPr>
            <a:noAutofit/>
          </a:bodyPr>
          <a:lstStyle>
            <a:lvl1pPr marL="342900" indent="-342900" algn="l">
              <a:buClr>
                <a:srgbClr val="68BBAF"/>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9" name="Text Placeholder 23"/>
          <p:cNvSpPr>
            <a:spLocks noGrp="1"/>
          </p:cNvSpPr>
          <p:nvPr>
            <p:ph type="body" sz="quarter" idx="21" hasCustomPrompt="1"/>
          </p:nvPr>
        </p:nvSpPr>
        <p:spPr>
          <a:xfrm>
            <a:off x="655036" y="591277"/>
            <a:ext cx="10832114"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Tree>
    <p:extLst>
      <p:ext uri="{BB962C8B-B14F-4D97-AF65-F5344CB8AC3E}">
        <p14:creationId xmlns:p14="http://schemas.microsoft.com/office/powerpoint/2010/main" val="22053930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ext only with 1 colum - LEFT">
    <p:spTree>
      <p:nvGrpSpPr>
        <p:cNvPr id="1" name=""/>
        <p:cNvGrpSpPr/>
        <p:nvPr/>
      </p:nvGrpSpPr>
      <p:grpSpPr>
        <a:xfrm>
          <a:off x="0" y="0"/>
          <a:ext cx="0" cy="0"/>
          <a:chOff x="0" y="0"/>
          <a:chExt cx="0" cy="0"/>
        </a:xfrm>
      </p:grpSpPr>
      <p:sp>
        <p:nvSpPr>
          <p:cNvPr id="9"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5300869"/>
            <a:ext cx="561580" cy="1557131"/>
          </a:xfrm>
          <a:prstGeom prst="rect">
            <a:avLst/>
          </a:prstGeom>
        </p:spPr>
      </p:pic>
      <p:sp>
        <p:nvSpPr>
          <p:cNvPr id="11" name="Picture Placeholder 3"/>
          <p:cNvSpPr>
            <a:spLocks noGrp="1"/>
          </p:cNvSpPr>
          <p:nvPr>
            <p:ph type="pic" sz="quarter" idx="18"/>
          </p:nvPr>
        </p:nvSpPr>
        <p:spPr>
          <a:xfrm>
            <a:off x="8912037" y="0"/>
            <a:ext cx="3279963" cy="686943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 name="connsiteX0" fmla="*/ 0 w 5663131"/>
              <a:gd name="connsiteY0" fmla="*/ 22860 h 6858000"/>
              <a:gd name="connsiteX1" fmla="*/ 5663131 w 5663131"/>
              <a:gd name="connsiteY1" fmla="*/ 0 h 6858000"/>
              <a:gd name="connsiteX2" fmla="*/ 5663131 w 5663131"/>
              <a:gd name="connsiteY2" fmla="*/ 6858000 h 6858000"/>
              <a:gd name="connsiteX3" fmla="*/ 3012144 w 5663131"/>
              <a:gd name="connsiteY3" fmla="*/ 6858000 h 6858000"/>
              <a:gd name="connsiteX4" fmla="*/ 0 w 5663131"/>
              <a:gd name="connsiteY4" fmla="*/ 22860 h 6858000"/>
              <a:gd name="connsiteX0" fmla="*/ 0 w 5448727"/>
              <a:gd name="connsiteY0" fmla="*/ 0 h 6858000"/>
              <a:gd name="connsiteX1" fmla="*/ 5448727 w 5448727"/>
              <a:gd name="connsiteY1" fmla="*/ 0 h 6858000"/>
              <a:gd name="connsiteX2" fmla="*/ 5448727 w 5448727"/>
              <a:gd name="connsiteY2" fmla="*/ 6858000 h 6858000"/>
              <a:gd name="connsiteX3" fmla="*/ 2797740 w 5448727"/>
              <a:gd name="connsiteY3" fmla="*/ 6858000 h 6858000"/>
              <a:gd name="connsiteX4" fmla="*/ 0 w 5448727"/>
              <a:gd name="connsiteY4" fmla="*/ 0 h 6858000"/>
              <a:gd name="connsiteX0" fmla="*/ 0 w 5448727"/>
              <a:gd name="connsiteY0" fmla="*/ 0 h 6858000"/>
              <a:gd name="connsiteX1" fmla="*/ 5448727 w 5448727"/>
              <a:gd name="connsiteY1" fmla="*/ 0 h 6858000"/>
              <a:gd name="connsiteX2" fmla="*/ 5448727 w 5448727"/>
              <a:gd name="connsiteY2" fmla="*/ 6858000 h 6858000"/>
              <a:gd name="connsiteX3" fmla="*/ 2494002 w 5448727"/>
              <a:gd name="connsiteY3" fmla="*/ 6858000 h 6858000"/>
              <a:gd name="connsiteX4" fmla="*/ 0 w 5448727"/>
              <a:gd name="connsiteY4" fmla="*/ 0 h 6858000"/>
              <a:gd name="connsiteX0" fmla="*/ 0 w 5127122"/>
              <a:gd name="connsiteY0" fmla="*/ 0 h 6858000"/>
              <a:gd name="connsiteX1" fmla="*/ 5127122 w 5127122"/>
              <a:gd name="connsiteY1" fmla="*/ 0 h 6858000"/>
              <a:gd name="connsiteX2" fmla="*/ 5127122 w 5127122"/>
              <a:gd name="connsiteY2" fmla="*/ 6858000 h 6858000"/>
              <a:gd name="connsiteX3" fmla="*/ 2172397 w 5127122"/>
              <a:gd name="connsiteY3" fmla="*/ 6858000 h 6858000"/>
              <a:gd name="connsiteX4" fmla="*/ 0 w 5127122"/>
              <a:gd name="connsiteY4" fmla="*/ 0 h 6858000"/>
              <a:gd name="connsiteX0" fmla="*/ 0 w 5127122"/>
              <a:gd name="connsiteY0" fmla="*/ 0 h 6858000"/>
              <a:gd name="connsiteX1" fmla="*/ 5127122 w 5127122"/>
              <a:gd name="connsiteY1" fmla="*/ 0 h 6858000"/>
              <a:gd name="connsiteX2" fmla="*/ 5127122 w 5127122"/>
              <a:gd name="connsiteY2" fmla="*/ 6858000 h 6858000"/>
              <a:gd name="connsiteX3" fmla="*/ 1975860 w 5127122"/>
              <a:gd name="connsiteY3" fmla="*/ 6858000 h 6858000"/>
              <a:gd name="connsiteX4" fmla="*/ 0 w 5127122"/>
              <a:gd name="connsiteY4" fmla="*/ 0 h 6858000"/>
              <a:gd name="connsiteX0" fmla="*/ 0 w 5127122"/>
              <a:gd name="connsiteY0" fmla="*/ 0 h 6869430"/>
              <a:gd name="connsiteX1" fmla="*/ 5127122 w 5127122"/>
              <a:gd name="connsiteY1" fmla="*/ 0 h 6869430"/>
              <a:gd name="connsiteX2" fmla="*/ 5127122 w 5127122"/>
              <a:gd name="connsiteY2" fmla="*/ 6858000 h 6869430"/>
              <a:gd name="connsiteX3" fmla="*/ 1850792 w 5127122"/>
              <a:gd name="connsiteY3" fmla="*/ 6869430 h 6869430"/>
              <a:gd name="connsiteX4" fmla="*/ 0 w 5127122"/>
              <a:gd name="connsiteY4" fmla="*/ 0 h 686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122" h="6869430">
                <a:moveTo>
                  <a:pt x="0" y="0"/>
                </a:moveTo>
                <a:lnTo>
                  <a:pt x="5127122" y="0"/>
                </a:lnTo>
                <a:lnTo>
                  <a:pt x="5127122" y="6858000"/>
                </a:lnTo>
                <a:lnTo>
                  <a:pt x="1850792" y="6869430"/>
                </a:lnTo>
                <a:lnTo>
                  <a:pt x="0" y="0"/>
                </a:lnTo>
                <a:close/>
              </a:path>
            </a:pathLst>
          </a:custGeom>
          <a:noFill/>
          <a:ln>
            <a:noFill/>
          </a:ln>
        </p:spPr>
        <p:txBody>
          <a:bodyPr>
            <a:normAutofit/>
          </a:bodyPr>
          <a:lstStyle>
            <a:lvl1pPr algn="ctr">
              <a:defRPr sz="2400">
                <a:solidFill>
                  <a:schemeClr val="bg1">
                    <a:lumMod val="50000"/>
                  </a:schemeClr>
                </a:solidFill>
              </a:defRPr>
            </a:lvl1pPr>
          </a:lstStyle>
          <a:p>
            <a:endParaRPr lang="en-US" dirty="0"/>
          </a:p>
          <a:p>
            <a:endParaRPr lang="en-US" dirty="0"/>
          </a:p>
          <a:p>
            <a:r>
              <a:rPr lang="en-US" dirty="0"/>
              <a:t>Click here to add photo</a:t>
            </a:r>
          </a:p>
        </p:txBody>
      </p:sp>
      <p:sp>
        <p:nvSpPr>
          <p:cNvPr id="14" name="Freeform 13"/>
          <p:cNvSpPr/>
          <p:nvPr userDrawn="1"/>
        </p:nvSpPr>
        <p:spPr>
          <a:xfrm>
            <a:off x="9256626" y="4052410"/>
            <a:ext cx="926232" cy="2817020"/>
          </a:xfrm>
          <a:custGeom>
            <a:avLst/>
            <a:gdLst>
              <a:gd name="connsiteX0" fmla="*/ 0 w 926232"/>
              <a:gd name="connsiteY0" fmla="*/ 0 h 2817020"/>
              <a:gd name="connsiteX1" fmla="*/ 388144 w 926232"/>
              <a:gd name="connsiteY1" fmla="*/ 123754 h 2817020"/>
              <a:gd name="connsiteX2" fmla="*/ 926232 w 926232"/>
              <a:gd name="connsiteY2" fmla="*/ 2817020 h 2817020"/>
              <a:gd name="connsiteX3" fmla="*/ 567372 w 926232"/>
              <a:gd name="connsiteY3" fmla="*/ 2817020 h 2817020"/>
              <a:gd name="connsiteX4" fmla="*/ 0 w 926232"/>
              <a:gd name="connsiteY4" fmla="*/ 0 h 2817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232" h="2817020">
                <a:moveTo>
                  <a:pt x="0" y="0"/>
                </a:moveTo>
                <a:lnTo>
                  <a:pt x="388144" y="123754"/>
                </a:lnTo>
                <a:lnTo>
                  <a:pt x="926232" y="2817020"/>
                </a:lnTo>
                <a:lnTo>
                  <a:pt x="567372" y="2817020"/>
                </a:lnTo>
                <a:lnTo>
                  <a:pt x="0" y="0"/>
                </a:lnTo>
                <a:close/>
              </a:path>
            </a:pathLst>
          </a:custGeom>
          <a:solidFill>
            <a:srgbClr val="A3C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p:cNvSpPr>
            <a:spLocks noGrp="1"/>
          </p:cNvSpPr>
          <p:nvPr>
            <p:ph type="body" sz="quarter" idx="13" hasCustomPrompt="1"/>
          </p:nvPr>
        </p:nvSpPr>
        <p:spPr>
          <a:xfrm>
            <a:off x="765809" y="493423"/>
            <a:ext cx="7721361"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23" name="Text Placeholder 25"/>
          <p:cNvSpPr>
            <a:spLocks noGrp="1"/>
          </p:cNvSpPr>
          <p:nvPr>
            <p:ph type="body" sz="quarter" idx="14" hasCustomPrompt="1"/>
          </p:nvPr>
        </p:nvSpPr>
        <p:spPr>
          <a:xfrm>
            <a:off x="765810" y="1603098"/>
            <a:ext cx="7721361"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4" name="Straight Connector 23"/>
          <p:cNvCxnSpPr/>
          <p:nvPr userDrawn="1"/>
        </p:nvCxnSpPr>
        <p:spPr>
          <a:xfrm flipH="1">
            <a:off x="285750" y="1387396"/>
            <a:ext cx="8575335"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05144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ext only with 1 colum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3909059" y="550573"/>
            <a:ext cx="7721361"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3909060" y="1660248"/>
            <a:ext cx="7721361"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8" name="Straight Connector 17"/>
          <p:cNvCxnSpPr/>
          <p:nvPr userDrawn="1"/>
        </p:nvCxnSpPr>
        <p:spPr>
          <a:xfrm flipH="1">
            <a:off x="3429000" y="1444546"/>
            <a:ext cx="8575335"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
        <p:nvSpPr>
          <p:cNvPr id="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sp>
        <p:nvSpPr>
          <p:cNvPr id="12" name="Picture Placeholder 3"/>
          <p:cNvSpPr>
            <a:spLocks noGrp="1"/>
          </p:cNvSpPr>
          <p:nvPr>
            <p:ph type="pic" sz="quarter" idx="18"/>
          </p:nvPr>
        </p:nvSpPr>
        <p:spPr>
          <a:xfrm flipH="1">
            <a:off x="0" y="-11430"/>
            <a:ext cx="3279963" cy="6869430"/>
          </a:xfrm>
          <a:custGeom>
            <a:avLst/>
            <a:gdLst>
              <a:gd name="connsiteX0" fmla="*/ 0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0 w 6388100"/>
              <a:gd name="connsiteY4" fmla="*/ 0 h 6858000"/>
              <a:gd name="connsiteX0" fmla="*/ 278295 w 6388100"/>
              <a:gd name="connsiteY0" fmla="*/ 0 h 6858000"/>
              <a:gd name="connsiteX1" fmla="*/ 6388100 w 6388100"/>
              <a:gd name="connsiteY1" fmla="*/ 0 h 6858000"/>
              <a:gd name="connsiteX2" fmla="*/ 6388100 w 6388100"/>
              <a:gd name="connsiteY2" fmla="*/ 6858000 h 6858000"/>
              <a:gd name="connsiteX3" fmla="*/ 0 w 6388100"/>
              <a:gd name="connsiteY3" fmla="*/ 6858000 h 6858000"/>
              <a:gd name="connsiteX4" fmla="*/ 278295 w 6388100"/>
              <a:gd name="connsiteY4" fmla="*/ 0 h 6858000"/>
              <a:gd name="connsiteX0" fmla="*/ 0 w 6109805"/>
              <a:gd name="connsiteY0" fmla="*/ 0 h 6858000"/>
              <a:gd name="connsiteX1" fmla="*/ 6109805 w 6109805"/>
              <a:gd name="connsiteY1" fmla="*/ 0 h 6858000"/>
              <a:gd name="connsiteX2" fmla="*/ 6109805 w 6109805"/>
              <a:gd name="connsiteY2" fmla="*/ 6858000 h 6858000"/>
              <a:gd name="connsiteX3" fmla="*/ 3458818 w 6109805"/>
              <a:gd name="connsiteY3" fmla="*/ 6858000 h 6858000"/>
              <a:gd name="connsiteX4" fmla="*/ 0 w 6109805"/>
              <a:gd name="connsiteY4" fmla="*/ 0 h 6858000"/>
              <a:gd name="connsiteX0" fmla="*/ 0 w 5663131"/>
              <a:gd name="connsiteY0" fmla="*/ 22860 h 6858000"/>
              <a:gd name="connsiteX1" fmla="*/ 5663131 w 5663131"/>
              <a:gd name="connsiteY1" fmla="*/ 0 h 6858000"/>
              <a:gd name="connsiteX2" fmla="*/ 5663131 w 5663131"/>
              <a:gd name="connsiteY2" fmla="*/ 6858000 h 6858000"/>
              <a:gd name="connsiteX3" fmla="*/ 3012144 w 5663131"/>
              <a:gd name="connsiteY3" fmla="*/ 6858000 h 6858000"/>
              <a:gd name="connsiteX4" fmla="*/ 0 w 5663131"/>
              <a:gd name="connsiteY4" fmla="*/ 22860 h 6858000"/>
              <a:gd name="connsiteX0" fmla="*/ 0 w 5448727"/>
              <a:gd name="connsiteY0" fmla="*/ 0 h 6858000"/>
              <a:gd name="connsiteX1" fmla="*/ 5448727 w 5448727"/>
              <a:gd name="connsiteY1" fmla="*/ 0 h 6858000"/>
              <a:gd name="connsiteX2" fmla="*/ 5448727 w 5448727"/>
              <a:gd name="connsiteY2" fmla="*/ 6858000 h 6858000"/>
              <a:gd name="connsiteX3" fmla="*/ 2797740 w 5448727"/>
              <a:gd name="connsiteY3" fmla="*/ 6858000 h 6858000"/>
              <a:gd name="connsiteX4" fmla="*/ 0 w 5448727"/>
              <a:gd name="connsiteY4" fmla="*/ 0 h 6858000"/>
              <a:gd name="connsiteX0" fmla="*/ 0 w 5448727"/>
              <a:gd name="connsiteY0" fmla="*/ 0 h 6858000"/>
              <a:gd name="connsiteX1" fmla="*/ 5448727 w 5448727"/>
              <a:gd name="connsiteY1" fmla="*/ 0 h 6858000"/>
              <a:gd name="connsiteX2" fmla="*/ 5448727 w 5448727"/>
              <a:gd name="connsiteY2" fmla="*/ 6858000 h 6858000"/>
              <a:gd name="connsiteX3" fmla="*/ 2494002 w 5448727"/>
              <a:gd name="connsiteY3" fmla="*/ 6858000 h 6858000"/>
              <a:gd name="connsiteX4" fmla="*/ 0 w 5448727"/>
              <a:gd name="connsiteY4" fmla="*/ 0 h 6858000"/>
              <a:gd name="connsiteX0" fmla="*/ 0 w 5127122"/>
              <a:gd name="connsiteY0" fmla="*/ 0 h 6858000"/>
              <a:gd name="connsiteX1" fmla="*/ 5127122 w 5127122"/>
              <a:gd name="connsiteY1" fmla="*/ 0 h 6858000"/>
              <a:gd name="connsiteX2" fmla="*/ 5127122 w 5127122"/>
              <a:gd name="connsiteY2" fmla="*/ 6858000 h 6858000"/>
              <a:gd name="connsiteX3" fmla="*/ 2172397 w 5127122"/>
              <a:gd name="connsiteY3" fmla="*/ 6858000 h 6858000"/>
              <a:gd name="connsiteX4" fmla="*/ 0 w 5127122"/>
              <a:gd name="connsiteY4" fmla="*/ 0 h 6858000"/>
              <a:gd name="connsiteX0" fmla="*/ 0 w 5127122"/>
              <a:gd name="connsiteY0" fmla="*/ 0 h 6858000"/>
              <a:gd name="connsiteX1" fmla="*/ 5127122 w 5127122"/>
              <a:gd name="connsiteY1" fmla="*/ 0 h 6858000"/>
              <a:gd name="connsiteX2" fmla="*/ 5127122 w 5127122"/>
              <a:gd name="connsiteY2" fmla="*/ 6858000 h 6858000"/>
              <a:gd name="connsiteX3" fmla="*/ 1975860 w 5127122"/>
              <a:gd name="connsiteY3" fmla="*/ 6858000 h 6858000"/>
              <a:gd name="connsiteX4" fmla="*/ 0 w 5127122"/>
              <a:gd name="connsiteY4" fmla="*/ 0 h 6858000"/>
              <a:gd name="connsiteX0" fmla="*/ 0 w 5127122"/>
              <a:gd name="connsiteY0" fmla="*/ 0 h 6869430"/>
              <a:gd name="connsiteX1" fmla="*/ 5127122 w 5127122"/>
              <a:gd name="connsiteY1" fmla="*/ 0 h 6869430"/>
              <a:gd name="connsiteX2" fmla="*/ 5127122 w 5127122"/>
              <a:gd name="connsiteY2" fmla="*/ 6858000 h 6869430"/>
              <a:gd name="connsiteX3" fmla="*/ 1850792 w 5127122"/>
              <a:gd name="connsiteY3" fmla="*/ 6869430 h 6869430"/>
              <a:gd name="connsiteX4" fmla="*/ 0 w 5127122"/>
              <a:gd name="connsiteY4" fmla="*/ 0 h 686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122" h="6869430">
                <a:moveTo>
                  <a:pt x="0" y="0"/>
                </a:moveTo>
                <a:lnTo>
                  <a:pt x="5127122" y="0"/>
                </a:lnTo>
                <a:lnTo>
                  <a:pt x="5127122" y="6858000"/>
                </a:lnTo>
                <a:lnTo>
                  <a:pt x="1850792" y="6869430"/>
                </a:lnTo>
                <a:lnTo>
                  <a:pt x="0" y="0"/>
                </a:lnTo>
                <a:close/>
              </a:path>
            </a:pathLst>
          </a:custGeom>
          <a:noFill/>
          <a:ln>
            <a:noFill/>
          </a:ln>
        </p:spPr>
        <p:txBody>
          <a:bodyPr>
            <a:normAutofit/>
          </a:bodyPr>
          <a:lstStyle>
            <a:lvl1pPr algn="ctr">
              <a:defRPr sz="2400">
                <a:solidFill>
                  <a:schemeClr val="bg1">
                    <a:lumMod val="50000"/>
                  </a:schemeClr>
                </a:solidFill>
              </a:defRPr>
            </a:lvl1pPr>
          </a:lstStyle>
          <a:p>
            <a:endParaRPr lang="en-US" dirty="0"/>
          </a:p>
          <a:p>
            <a:endParaRPr lang="en-US" dirty="0"/>
          </a:p>
          <a:p>
            <a:r>
              <a:rPr lang="en-US" dirty="0"/>
              <a:t>Click here to add photo</a:t>
            </a:r>
          </a:p>
        </p:txBody>
      </p:sp>
      <p:sp>
        <p:nvSpPr>
          <p:cNvPr id="13" name="Freeform 12"/>
          <p:cNvSpPr/>
          <p:nvPr userDrawn="1"/>
        </p:nvSpPr>
        <p:spPr>
          <a:xfrm flipH="1">
            <a:off x="2024799" y="4040980"/>
            <a:ext cx="926232" cy="2817020"/>
          </a:xfrm>
          <a:custGeom>
            <a:avLst/>
            <a:gdLst>
              <a:gd name="connsiteX0" fmla="*/ 0 w 926232"/>
              <a:gd name="connsiteY0" fmla="*/ 0 h 2817020"/>
              <a:gd name="connsiteX1" fmla="*/ 388144 w 926232"/>
              <a:gd name="connsiteY1" fmla="*/ 123754 h 2817020"/>
              <a:gd name="connsiteX2" fmla="*/ 926232 w 926232"/>
              <a:gd name="connsiteY2" fmla="*/ 2817020 h 2817020"/>
              <a:gd name="connsiteX3" fmla="*/ 567372 w 926232"/>
              <a:gd name="connsiteY3" fmla="*/ 2817020 h 2817020"/>
              <a:gd name="connsiteX4" fmla="*/ 0 w 926232"/>
              <a:gd name="connsiteY4" fmla="*/ 0 h 2817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232" h="2817020">
                <a:moveTo>
                  <a:pt x="0" y="0"/>
                </a:moveTo>
                <a:lnTo>
                  <a:pt x="388144" y="123754"/>
                </a:lnTo>
                <a:lnTo>
                  <a:pt x="926232" y="2817020"/>
                </a:lnTo>
                <a:lnTo>
                  <a:pt x="567372" y="2817020"/>
                </a:lnTo>
                <a:lnTo>
                  <a:pt x="0" y="0"/>
                </a:lnTo>
                <a:close/>
              </a:path>
            </a:pathLst>
          </a:custGeom>
          <a:solidFill>
            <a:srgbClr val="A3C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90822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_text only with 1 colum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2822028" y="477262"/>
            <a:ext cx="8689894"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2822029" y="1586937"/>
            <a:ext cx="8689894"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8" name="Straight Connector 17"/>
          <p:cNvCxnSpPr/>
          <p:nvPr userDrawn="1"/>
        </p:nvCxnSpPr>
        <p:spPr>
          <a:xfrm flipH="1">
            <a:off x="2617076" y="1371235"/>
            <a:ext cx="9268760"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
        <p:nvSpPr>
          <p:cNvPr id="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a:ext>
            </a:extLst>
          </a:blip>
          <a:srcRect l="-8371" t="-29843"/>
          <a:stretch/>
        </p:blipFill>
        <p:spPr>
          <a:xfrm rot="10800000">
            <a:off x="0" y="0"/>
            <a:ext cx="3299791" cy="5090734"/>
          </a:xfrm>
          <a:prstGeom prst="rect">
            <a:avLst/>
          </a:prstGeom>
        </p:spPr>
      </p:pic>
    </p:spTree>
    <p:extLst>
      <p:ext uri="{BB962C8B-B14F-4D97-AF65-F5344CB8AC3E}">
        <p14:creationId xmlns:p14="http://schemas.microsoft.com/office/powerpoint/2010/main" val="39237253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text only with 1 colum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04834" y="477262"/>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4104835" y="1586937"/>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8" name="Straight Connector 17"/>
          <p:cNvCxnSpPr/>
          <p:nvPr userDrawn="1"/>
        </p:nvCxnSpPr>
        <p:spPr>
          <a:xfrm flipH="1">
            <a:off x="3706922" y="1371235"/>
            <a:ext cx="8178914"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
        <p:nvSpPr>
          <p:cNvPr id="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a:ext>
            </a:extLst>
          </a:blip>
          <a:srcRect b="-4010"/>
          <a:stretch/>
        </p:blipFill>
        <p:spPr>
          <a:xfrm rot="10800000">
            <a:off x="-1" y="-200682"/>
            <a:ext cx="3299791" cy="5090734"/>
          </a:xfrm>
          <a:prstGeom prst="rect">
            <a:avLst/>
          </a:prstGeom>
        </p:spPr>
      </p:pic>
    </p:spTree>
    <p:extLst>
      <p:ext uri="{BB962C8B-B14F-4D97-AF65-F5344CB8AC3E}">
        <p14:creationId xmlns:p14="http://schemas.microsoft.com/office/powerpoint/2010/main" val="3947281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with 1 colum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5" y="112488"/>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4161985" y="1343947"/>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8" name="Straight Connector 17"/>
          <p:cNvCxnSpPr/>
          <p:nvPr userDrawn="1"/>
        </p:nvCxnSpPr>
        <p:spPr>
          <a:xfrm flipH="1">
            <a:off x="3776071" y="1096203"/>
            <a:ext cx="8178914"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
        <p:nvSpPr>
          <p:cNvPr id="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a:ext>
            </a:extLst>
          </a:blip>
          <a:srcRect b="-4010"/>
          <a:stretch/>
        </p:blipFill>
        <p:spPr>
          <a:xfrm rot="10800000">
            <a:off x="-1" y="-200682"/>
            <a:ext cx="3299791" cy="5090734"/>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with 2 colums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24" name="Text Placeholder 25"/>
          <p:cNvSpPr>
            <a:spLocks noGrp="1"/>
          </p:cNvSpPr>
          <p:nvPr>
            <p:ph type="body" sz="quarter" idx="15" hasCustomPrompt="1"/>
          </p:nvPr>
        </p:nvSpPr>
        <p:spPr>
          <a:xfrm>
            <a:off x="4161986" y="2127058"/>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p:cNvSpPr>
            <a:spLocks noGrp="1"/>
          </p:cNvSpPr>
          <p:nvPr>
            <p:ph type="body" sz="quarter" idx="16" hasCustomPrompt="1"/>
          </p:nvPr>
        </p:nvSpPr>
        <p:spPr>
          <a:xfrm>
            <a:off x="7969071" y="2107839"/>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b="-4010"/>
          <a:stretch/>
        </p:blipFill>
        <p:spPr>
          <a:xfrm rot="10800000">
            <a:off x="-1" y="-200682"/>
            <a:ext cx="3299791" cy="5090734"/>
          </a:xfrm>
          <a:prstGeom prst="rect">
            <a:avLst/>
          </a:prstGeom>
        </p:spPr>
      </p:pic>
      <p:sp>
        <p:nvSpPr>
          <p:cNvPr id="14"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6" name="Picture 1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cxnSp>
        <p:nvCxnSpPr>
          <p:cNvPr id="9" name="Straight Connector 8"/>
          <p:cNvCxnSpPr/>
          <p:nvPr userDrawn="1"/>
        </p:nvCxnSpPr>
        <p:spPr>
          <a:xfrm flipH="1">
            <a:off x="3764072" y="1901746"/>
            <a:ext cx="8178914"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with 3 colums - RIGHT">
    <p:spTree>
      <p:nvGrpSpPr>
        <p:cNvPr id="1" name=""/>
        <p:cNvGrpSpPr/>
        <p:nvPr/>
      </p:nvGrpSpPr>
      <p:grpSpPr>
        <a:xfrm>
          <a:off x="0" y="0"/>
          <a:ext cx="0" cy="0"/>
          <a:chOff x="0" y="0"/>
          <a:chExt cx="0" cy="0"/>
        </a:xfrm>
      </p:grpSpPr>
      <p:sp>
        <p:nvSpPr>
          <p:cNvPr id="14"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33" name="Text Placeholder 25"/>
          <p:cNvSpPr>
            <a:spLocks noGrp="1"/>
          </p:cNvSpPr>
          <p:nvPr>
            <p:ph type="body" sz="quarter" idx="15" hasCustomPrompt="1"/>
          </p:nvPr>
        </p:nvSpPr>
        <p:spPr>
          <a:xfrm>
            <a:off x="4175360" y="2128494"/>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5"/>
          <p:cNvSpPr>
            <a:spLocks noGrp="1"/>
          </p:cNvSpPr>
          <p:nvPr>
            <p:ph type="body" sz="quarter" idx="16" hasCustomPrompt="1"/>
          </p:nvPr>
        </p:nvSpPr>
        <p:spPr>
          <a:xfrm>
            <a:off x="9228157"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5"/>
          <p:cNvSpPr>
            <a:spLocks noGrp="1"/>
          </p:cNvSpPr>
          <p:nvPr>
            <p:ph type="body" sz="quarter" idx="17" hasCustomPrompt="1"/>
          </p:nvPr>
        </p:nvSpPr>
        <p:spPr>
          <a:xfrm>
            <a:off x="6723190"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a:ext>
            </a:extLst>
          </a:blip>
          <a:srcRect b="-4010"/>
          <a:stretch/>
        </p:blipFill>
        <p:spPr>
          <a:xfrm rot="10800000">
            <a:off x="-1" y="-200682"/>
            <a:ext cx="3299791" cy="5090734"/>
          </a:xfrm>
          <a:prstGeom prst="rect">
            <a:avLst/>
          </a:prstGeom>
        </p:spPr>
      </p:pic>
      <p:sp>
        <p:nvSpPr>
          <p:cNvPr id="16"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baseline="0" dirty="0">
                <a:solidFill>
                  <a:srgbClr val="7F4182"/>
                </a:solidFill>
                <a:latin typeface="Calibri" charset="0"/>
              </a:rPr>
              <a:t>RESTART + </a:t>
            </a:r>
            <a:r>
              <a:rPr lang="en-US" altLang="ja-JP" sz="1100" b="0" baseline="0" dirty="0">
                <a:solidFill>
                  <a:srgbClr val="6D6E6C"/>
                </a:solidFill>
                <a:latin typeface="Calibri" charset="0"/>
              </a:rPr>
              <a:t>communities in action</a:t>
            </a:r>
            <a:endParaRPr kumimoji="1" lang="ja-JP" altLang="en-US" sz="1100" b="0" dirty="0">
              <a:solidFill>
                <a:srgbClr val="6D6E6C"/>
              </a:solidFill>
              <a:latin typeface="Calibri" charset="0"/>
            </a:endParaRPr>
          </a:p>
        </p:txBody>
      </p:sp>
      <p:pic>
        <p:nvPicPr>
          <p:cNvPr id="17" name="Picture 1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11630420" y="5319048"/>
            <a:ext cx="561580" cy="1557131"/>
          </a:xfrm>
          <a:prstGeom prst="rect">
            <a:avLst/>
          </a:prstGeom>
        </p:spPr>
      </p:pic>
      <p:cxnSp>
        <p:nvCxnSpPr>
          <p:cNvPr id="10" name="Straight Connector 9"/>
          <p:cNvCxnSpPr/>
          <p:nvPr userDrawn="1"/>
        </p:nvCxnSpPr>
        <p:spPr>
          <a:xfrm flipH="1">
            <a:off x="3764072" y="1901746"/>
            <a:ext cx="8178914"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with 1 colum - LEFT">
    <p:spTree>
      <p:nvGrpSpPr>
        <p:cNvPr id="1" name=""/>
        <p:cNvGrpSpPr/>
        <p:nvPr/>
      </p:nvGrpSpPr>
      <p:grpSpPr>
        <a:xfrm>
          <a:off x="0" y="0"/>
          <a:ext cx="0" cy="0"/>
          <a:chOff x="0" y="0"/>
          <a:chExt cx="0" cy="0"/>
        </a:xfrm>
      </p:grpSpPr>
      <p:sp>
        <p:nvSpPr>
          <p:cNvPr id="17" name="Text Placeholder 23"/>
          <p:cNvSpPr>
            <a:spLocks noGrp="1"/>
          </p:cNvSpPr>
          <p:nvPr>
            <p:ph type="body" sz="quarter" idx="13" hasCustomPrompt="1"/>
          </p:nvPr>
        </p:nvSpPr>
        <p:spPr>
          <a:xfrm>
            <a:off x="876301" y="126290"/>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5" name="Text Placeholder 25"/>
          <p:cNvSpPr>
            <a:spLocks noGrp="1"/>
          </p:cNvSpPr>
          <p:nvPr>
            <p:ph type="body" sz="quarter" idx="14" hasCustomPrompt="1"/>
          </p:nvPr>
        </p:nvSpPr>
        <p:spPr>
          <a:xfrm>
            <a:off x="876301" y="1248490"/>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496900" y="1034735"/>
            <a:ext cx="8178914"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b="-4010"/>
          <a:stretch/>
        </p:blipFill>
        <p:spPr>
          <a:xfrm rot="10800000" flipH="1">
            <a:off x="8892209" y="-187430"/>
            <a:ext cx="3299791" cy="5090734"/>
          </a:xfrm>
          <a:prstGeom prst="rect">
            <a:avLst/>
          </a:prstGeom>
        </p:spPr>
      </p:pic>
      <p:sp>
        <p:nvSpPr>
          <p:cNvPr id="9"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with 2 colums - LEF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21" name="Text Placeholder 25"/>
          <p:cNvSpPr>
            <a:spLocks noGrp="1"/>
          </p:cNvSpPr>
          <p:nvPr>
            <p:ph type="body" sz="quarter" idx="14" hasCustomPrompt="1"/>
          </p:nvPr>
        </p:nvSpPr>
        <p:spPr>
          <a:xfrm>
            <a:off x="876302" y="2117211"/>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9" name="Text Placeholder 25"/>
          <p:cNvSpPr>
            <a:spLocks noGrp="1"/>
          </p:cNvSpPr>
          <p:nvPr>
            <p:ph type="body" sz="quarter" idx="15" hasCustomPrompt="1"/>
          </p:nvPr>
        </p:nvSpPr>
        <p:spPr>
          <a:xfrm>
            <a:off x="4683387" y="2139557"/>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3" name="Straight Connector 12"/>
          <p:cNvCxnSpPr/>
          <p:nvPr userDrawn="1"/>
        </p:nvCxnSpPr>
        <p:spPr>
          <a:xfrm flipH="1">
            <a:off x="478388" y="1901510"/>
            <a:ext cx="8178914" cy="0"/>
          </a:xfrm>
          <a:prstGeom prst="line">
            <a:avLst/>
          </a:prstGeom>
          <a:ln w="28575">
            <a:solidFill>
              <a:srgbClr val="7F4182"/>
            </a:solidFill>
          </a:ln>
        </p:spPr>
        <p:style>
          <a:lnRef idx="1">
            <a:schemeClr val="accent1"/>
          </a:lnRef>
          <a:fillRef idx="0">
            <a:schemeClr val="accent1"/>
          </a:fillRef>
          <a:effectRef idx="0">
            <a:schemeClr val="accent1"/>
          </a:effectRef>
          <a:fontRef idx="minor">
            <a:schemeClr val="tx1"/>
          </a:fontRef>
        </p:style>
      </p:cxnSp>
      <p:sp>
        <p:nvSpPr>
          <p:cNvPr id="14"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baseline="0">
                <a:solidFill>
                  <a:srgbClr val="7F4182"/>
                </a:solidFill>
                <a:latin typeface="Calibri" charset="0"/>
              </a:rPr>
              <a:t>RESTART + </a:t>
            </a:r>
            <a:r>
              <a:rPr lang="en-US" altLang="ja-JP" sz="1100" b="0" baseline="0">
                <a:solidFill>
                  <a:srgbClr val="6D6E6C"/>
                </a:solidFill>
                <a:latin typeface="Calibri" charset="0"/>
              </a:rPr>
              <a:t>communities </a:t>
            </a:r>
            <a:r>
              <a:rPr lang="en-US" altLang="ja-JP" sz="1100" b="0" baseline="0" dirty="0">
                <a:solidFill>
                  <a:srgbClr val="6D6E6C"/>
                </a:solidFill>
                <a:latin typeface="Calibri" charset="0"/>
              </a:rPr>
              <a:t>in action</a:t>
            </a:r>
            <a:endParaRPr kumimoji="1" lang="ja-JP" altLang="en-US" sz="1100" b="0" dirty="0">
              <a:solidFill>
                <a:srgbClr val="6D6E6C"/>
              </a:solidFill>
              <a:latin typeface="Calibri" charset="0"/>
            </a:endParaRPr>
          </a:p>
        </p:txBody>
      </p:sp>
      <p:pic>
        <p:nvPicPr>
          <p:cNvPr id="16" name="Picture 1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300869"/>
            <a:ext cx="561580" cy="1557131"/>
          </a:xfrm>
          <a:prstGeom prst="rect">
            <a:avLst/>
          </a:prstGeom>
        </p:spPr>
      </p:pic>
      <p:pic>
        <p:nvPicPr>
          <p:cNvPr id="17" name="Picture 16"/>
          <p:cNvPicPr>
            <a:picLocks noChangeAspect="1"/>
          </p:cNvPicPr>
          <p:nvPr userDrawn="1"/>
        </p:nvPicPr>
        <p:blipFill rotWithShape="1">
          <a:blip r:embed="rId3" cstate="print">
            <a:extLst>
              <a:ext uri="{28A0092B-C50C-407E-A947-70E740481C1C}">
                <a14:useLocalDpi xmlns:a14="http://schemas.microsoft.com/office/drawing/2010/main"/>
              </a:ext>
            </a:extLst>
          </a:blip>
          <a:srcRect b="-4010"/>
          <a:stretch/>
        </p:blipFill>
        <p:spPr>
          <a:xfrm rot="10800000" flipH="1">
            <a:off x="8892209" y="-187430"/>
            <a:ext cx="3299791" cy="509073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87680-F485-A944-B74B-98B26E054E49}" type="datetimeFigureOut">
              <a:rPr lang="en-US" smtClean="0"/>
              <a:t>12/1/2020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04C27-DD68-9D4F-8D80-21602C2A289B}" type="slidenum">
              <a:rPr lang="en-US" smtClean="0"/>
              <a:t>‹#›</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42" r:id="rId3"/>
    <p:sldLayoutId id="2147483700" r:id="rId4"/>
    <p:sldLayoutId id="2147483767" r:id="rId5"/>
    <p:sldLayoutId id="2147483743" r:id="rId6"/>
    <p:sldLayoutId id="2147483710" r:id="rId7"/>
    <p:sldLayoutId id="2147483745" r:id="rId8"/>
    <p:sldLayoutId id="2147483707" r:id="rId9"/>
    <p:sldLayoutId id="2147483744" r:id="rId10"/>
    <p:sldLayoutId id="2147483698" r:id="rId11"/>
    <p:sldLayoutId id="2147483708" r:id="rId12"/>
    <p:sldLayoutId id="2147483717" r:id="rId13"/>
    <p:sldLayoutId id="2147483771" r:id="rId14"/>
    <p:sldLayoutId id="2147483774" r:id="rId15"/>
    <p:sldLayoutId id="2147483775" r:id="rId16"/>
    <p:sldLayoutId id="2147483773" r:id="rId17"/>
    <p:sldLayoutId id="2147483772" r:id="rId18"/>
    <p:sldLayoutId id="2147483718" r:id="rId19"/>
    <p:sldLayoutId id="2147483723" r:id="rId20"/>
    <p:sldLayoutId id="2147483787" r:id="rId21"/>
    <p:sldLayoutId id="2147483790" r:id="rId22"/>
    <p:sldLayoutId id="2147483789" r:id="rId23"/>
    <p:sldLayoutId id="2147483737" r:id="rId24"/>
    <p:sldLayoutId id="2147483699" r:id="rId25"/>
    <p:sldLayoutId id="2147483705" r:id="rId26"/>
    <p:sldLayoutId id="2147483776" r:id="rId27"/>
    <p:sldLayoutId id="2147483777" r:id="rId28"/>
    <p:sldLayoutId id="2147483738" r:id="rId29"/>
    <p:sldLayoutId id="2147483740" r:id="rId30"/>
    <p:sldLayoutId id="2147483741" r:id="rId31"/>
    <p:sldLayoutId id="2147483746" r:id="rId32"/>
    <p:sldLayoutId id="2147483734" r:id="rId33"/>
    <p:sldLayoutId id="2147483748" r:id="rId34"/>
    <p:sldLayoutId id="2147483770" r:id="rId35"/>
    <p:sldLayoutId id="2147483749" r:id="rId36"/>
    <p:sldLayoutId id="2147483750" r:id="rId37"/>
    <p:sldLayoutId id="2147483751" r:id="rId38"/>
    <p:sldLayoutId id="2147483752" r:id="rId39"/>
    <p:sldLayoutId id="2147483687" r:id="rId40"/>
    <p:sldLayoutId id="2147483726" r:id="rId41"/>
    <p:sldLayoutId id="2147483791" r:id="rId42"/>
    <p:sldLayoutId id="2147483792" r:id="rId43"/>
    <p:sldLayoutId id="2147483793" r:id="rId44"/>
    <p:sldLayoutId id="2147483795" r:id="rId45"/>
    <p:sldLayoutId id="2147483797" r:id="rId46"/>
  </p:sldLayoutIdLst>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jpeg"/><Relationship Id="rId1" Type="http://schemas.openxmlformats.org/officeDocument/2006/relationships/slideLayout" Target="../slideLayouts/slideLayout41.xml"/><Relationship Id="rId5" Type="http://schemas.openxmlformats.org/officeDocument/2006/relationships/image" Target="../media/image20.png"/><Relationship Id="rId4" Type="http://schemas.openxmlformats.org/officeDocument/2006/relationships/image" Target="../media/image29.png"/></Relationships>
</file>

<file path=ppt/slides/_rels/slide10.xml.rels><?xml version="1.0" encoding="UTF-8" standalone="yes"?>
<Relationships xmlns="http://schemas.openxmlformats.org/package/2006/relationships"><Relationship Id="rId3" Type="http://schemas.openxmlformats.org/officeDocument/2006/relationships/hyperlink" Target="https://www.peoplemattersglobal.com/news/diversity/workplace-diversity-helps-deliver-better-business-outcomes-cfa-26794" TargetMode="External"/><Relationship Id="rId2" Type="http://schemas.openxmlformats.org/officeDocument/2006/relationships/image" Target="../media/image36.jpg"/><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3" Type="http://schemas.openxmlformats.org/officeDocument/2006/relationships/hyperlink" Target="https://www.insidehighered.com/admissions/article/2019/05/28/new-scrutiny-patterns-which-wealthier-students-are-more-likely-get" TargetMode="External"/><Relationship Id="rId2" Type="http://schemas.openxmlformats.org/officeDocument/2006/relationships/image" Target="../media/image43.jpe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hyperlink" Target="https://www.news.uct.ac.za/article/-2018-06-28-finance-department-undergoes-self-review" TargetMode="External"/><Relationship Id="rId2" Type="http://schemas.openxmlformats.org/officeDocument/2006/relationships/image" Target="../media/image44.jpe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hyperlink" Target="https://www.news.uct.ac.za/article/-2018-06-28-finance-department-undergoes-self-review" TargetMode="External"/><Relationship Id="rId2" Type="http://schemas.openxmlformats.org/officeDocument/2006/relationships/image" Target="../media/image45.jpe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hyperlink" Target="https://pxhere.com/en/photo/979305" TargetMode="External"/><Relationship Id="rId2" Type="http://schemas.openxmlformats.org/officeDocument/2006/relationships/image" Target="../media/image46.jpe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hyperlink" Target="https://pxhere.com/en/photo/979305" TargetMode="External"/><Relationship Id="rId2" Type="http://schemas.openxmlformats.org/officeDocument/2006/relationships/image" Target="../media/image47.jpe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hyperlink" Target="http://www.openlawlab.com/2015/03/18/hacking-better-team-dynamics/" TargetMode="External"/><Relationship Id="rId2" Type="http://schemas.openxmlformats.org/officeDocument/2006/relationships/image" Target="../media/image48.jpe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hyperlink" Target="https://www.news.uct.ac.za/article/-2018-06-28-finance-department-undergoes-self-review" TargetMode="External"/><Relationship Id="rId2" Type="http://schemas.openxmlformats.org/officeDocument/2006/relationships/image" Target="../media/image45.jpe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hyperlink" Target="http://www.flickr.com/photos/kgnixer/7367743804/" TargetMode="External"/><Relationship Id="rId2" Type="http://schemas.openxmlformats.org/officeDocument/2006/relationships/image" Target="../media/image49.jpe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hyperlink" Target="http://www.flickr.com/photos/kgnixer/7367743804/" TargetMode="External"/><Relationship Id="rId2" Type="http://schemas.openxmlformats.org/officeDocument/2006/relationships/image" Target="../media/image50.jpe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3" Type="http://schemas.openxmlformats.org/officeDocument/2006/relationships/hyperlink" Target="https://circle.tufts.edu/our-research/youth-activism-and-community-change" TargetMode="External"/><Relationship Id="rId2" Type="http://schemas.openxmlformats.org/officeDocument/2006/relationships/image" Target="../media/image53.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hyperlink" Target="http://jces.ua.edu/youth-community-engagement-a-recipe-for-success/#:~:text=%20Here%20is%20its%20list%20of%20eight%20domains,to%20decision%20making%20in%20a%20community.%20More%20" TargetMode="Externa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hyperlink" Target="https://robliano.wordpress.com/2012/02/19/ah-to-be-young-again/" TargetMode="External"/><Relationship Id="rId7" Type="http://schemas.openxmlformats.org/officeDocument/2006/relationships/hyperlink" Target="https://www.rawpixel.com/search/group%20of%20people" TargetMode="External"/><Relationship Id="rId2" Type="http://schemas.openxmlformats.org/officeDocument/2006/relationships/image" Target="../media/image54.jpeg"/><Relationship Id="rId1" Type="http://schemas.openxmlformats.org/officeDocument/2006/relationships/slideLayout" Target="../slideLayouts/slideLayout32.xml"/><Relationship Id="rId6" Type="http://schemas.openxmlformats.org/officeDocument/2006/relationships/image" Target="../media/image56.1"/><Relationship Id="rId5" Type="http://schemas.openxmlformats.org/officeDocument/2006/relationships/hyperlink" Target="http://insight.typepad.co.uk/insight/the_christian_youth_leader/" TargetMode="External"/><Relationship Id="rId4" Type="http://schemas.openxmlformats.org/officeDocument/2006/relationships/image" Target="../media/image55.jpg"/></Relationships>
</file>

<file path=ppt/slides/_rels/slide32.xml.rels><?xml version="1.0" encoding="UTF-8" standalone="yes"?>
<Relationships xmlns="http://schemas.openxmlformats.org/package/2006/relationships"><Relationship Id="rId3" Type="http://schemas.openxmlformats.org/officeDocument/2006/relationships/hyperlink" Target="https://commons.wikimedia.org/wiki/File:Volunteerism_and_Community_Service_in_Ukraine_Photo_Contest,_Sept-Nov,_2013_(11416365285).jpg" TargetMode="External"/><Relationship Id="rId2" Type="http://schemas.openxmlformats.org/officeDocument/2006/relationships/image" Target="../media/image57.jpeg"/><Relationship Id="rId1" Type="http://schemas.openxmlformats.org/officeDocument/2006/relationships/slideLayout" Target="../slideLayouts/slideLayout15.xml"/><Relationship Id="rId5" Type="http://schemas.openxmlformats.org/officeDocument/2006/relationships/hyperlink" Target="https://www.unv.org/volunteerism-and-global-goals#:~:text=Volunteerism%20strengthens%20civic%20engagement%2C%20safeguards%20social%20inclusion%2C%20deepens,for%20the%20SDGs%20to%20take%20root%20in%20communities." TargetMode="External"/><Relationship Id="rId4" Type="http://schemas.openxmlformats.org/officeDocument/2006/relationships/hyperlink" Target="https://creativecommons.org/licenses/by-sa/3.0/"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hyperlink" Target="https://aan.org/aan/aan-award-diversity-scholarships-annual-convention-d-c/" TargetMode="External"/><Relationship Id="rId2" Type="http://schemas.openxmlformats.org/officeDocument/2006/relationships/image" Target="../media/image59.jpe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hyperlink" Target="http://www.fya.org.uk/youth-lead-community-events/" TargetMode="External"/><Relationship Id="rId2" Type="http://schemas.openxmlformats.org/officeDocument/2006/relationships/image" Target="../media/image60.jpe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hyperlink" Target="https://biancar16apbioblog.wordpress.com/2016/01/05/chase-your-dreams/" TargetMode="External"/><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hyperlink" Target="https://pxhere.com/en/photo/1558103" TargetMode="External"/><Relationship Id="rId2" Type="http://schemas.openxmlformats.org/officeDocument/2006/relationships/image" Target="../media/image61.jp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youtube.com/user/suttoncommunityfarm" TargetMode="Externa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hyperlink" Target="https://creativemarket.com/serkorkin/405356-Infographics-Elements-Vector-Set-7" TargetMode="External"/><Relationship Id="rId2" Type="http://schemas.openxmlformats.org/officeDocument/2006/relationships/image" Target="../media/image64.jpg"/><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3" Type="http://schemas.openxmlformats.org/officeDocument/2006/relationships/hyperlink" Target="http://truebluecommunications.com/5-benefits-of-local-news-coverage/" TargetMode="External"/><Relationship Id="rId2" Type="http://schemas.openxmlformats.org/officeDocument/2006/relationships/image" Target="../media/image67.jpeg"/><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s://prideofplace.ie/" TargetMode="External"/><Relationship Id="rId1" Type="http://schemas.openxmlformats.org/officeDocument/2006/relationships/slideLayout" Target="../slideLayouts/slideLayout26.xml"/><Relationship Id="rId5" Type="http://schemas.openxmlformats.org/officeDocument/2006/relationships/hyperlink" Target="https://en.wikipedia.org/wiki/Flag_of_Ireland" TargetMode="External"/><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41.xml"/><Relationship Id="rId1" Type="http://schemas.openxmlformats.org/officeDocument/2006/relationships/video" Target="https://www.youtube.com/embed/qhRPXs689v4?feature=oembed"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s://www.volunteer.ie/events/vi-awards/about-the-awards/" TargetMode="External"/><Relationship Id="rId1" Type="http://schemas.openxmlformats.org/officeDocument/2006/relationships/slideLayout" Target="../slideLayouts/slideLayout26.xml"/><Relationship Id="rId6" Type="http://schemas.openxmlformats.org/officeDocument/2006/relationships/hyperlink" Target="https://en.wikipedia.org/wiki/Flag_of_Ireland" TargetMode="External"/><Relationship Id="rId5" Type="http://schemas.openxmlformats.org/officeDocument/2006/relationships/image" Target="../media/image70.png"/><Relationship Id="rId4" Type="http://schemas.openxmlformats.org/officeDocument/2006/relationships/hyperlink" Target="https://westernpeople.ie/2019/09/23/mayo-urged-to-nominate-volunteers-for-national-awards/"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2.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s://charityimpactawards.ie/community-hero/" TargetMode="External"/><Relationship Id="rId1" Type="http://schemas.openxmlformats.org/officeDocument/2006/relationships/slideLayout" Target="../slideLayouts/slideLayout26.xml"/><Relationship Id="rId6" Type="http://schemas.openxmlformats.org/officeDocument/2006/relationships/hyperlink" Target="https://en.wikipedia.org/wiki/Flag_of_Ireland" TargetMode="External"/><Relationship Id="rId5" Type="http://schemas.openxmlformats.org/officeDocument/2006/relationships/image" Target="../media/image70.png"/><Relationship Id="rId4" Type="http://schemas.openxmlformats.org/officeDocument/2006/relationships/hyperlink" Target="https://www.youtube.com/watch?v=2qmtzmf5YqM"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charityimpactawards.ie/community-hero/" TargetMode="External"/><Relationship Id="rId1" Type="http://schemas.openxmlformats.org/officeDocument/2006/relationships/slideLayout" Target="../slideLayouts/slideLayout26.xml"/><Relationship Id="rId6" Type="http://schemas.openxmlformats.org/officeDocument/2006/relationships/hyperlink" Target="http://www.freeimageslive.co.uk/free_stock_image/unionflagjpg" TargetMode="External"/><Relationship Id="rId5" Type="http://schemas.openxmlformats.org/officeDocument/2006/relationships/image" Target="../media/image75.jpeg"/><Relationship Id="rId4" Type="http://schemas.openxmlformats.org/officeDocument/2006/relationships/hyperlink" Target="http://www.bradleywalsh.co.uk/british-citizen-awards/"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hyperlink" Target="https://hummingbirdapproach.wordpress.com/2013/10/11/road-to-recovery-exercise/" TargetMode="External"/><Relationship Id="rId2" Type="http://schemas.openxmlformats.org/officeDocument/2006/relationships/image" Target="../media/image77.jpe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hyperlink" Target="http://www.exchangeinishowen.ie/" TargetMode="External"/><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3" Type="http://schemas.openxmlformats.org/officeDocument/2006/relationships/hyperlink" Target="http://www.eriemha.org/programs-child-family-support.php" TargetMode="External"/><Relationship Id="rId2" Type="http://schemas.openxmlformats.org/officeDocument/2006/relationships/image" Target="../media/image79.jpeg"/><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3" Type="http://schemas.openxmlformats.org/officeDocument/2006/relationships/hyperlink" Target="http://flickr.com/photos/lesliesciencenaturecenter/6183021002" TargetMode="External"/><Relationship Id="rId2" Type="http://schemas.openxmlformats.org/officeDocument/2006/relationships/image" Target="../media/image80.jpeg"/><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hyperlink" Target="https://ediblelandscape.ie/" TargetMode="External"/><Relationship Id="rId2" Type="http://schemas.openxmlformats.org/officeDocument/2006/relationships/image" Target="../media/image81.png"/><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3" Type="http://schemas.openxmlformats.org/officeDocument/2006/relationships/hyperlink" Target="https://www.youtube.com/watch?v=LrhmHbDLM8o" TargetMode="External"/><Relationship Id="rId2" Type="http://schemas.openxmlformats.org/officeDocument/2006/relationships/image" Target="../media/image82.jpg"/><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3" Type="http://schemas.openxmlformats.org/officeDocument/2006/relationships/hyperlink" Target="http://www.digiclare.ie/kilrushgallery.html" TargetMode="External"/><Relationship Id="rId7" Type="http://schemas.openxmlformats.org/officeDocument/2006/relationships/image" Target="../media/image86.png"/><Relationship Id="rId2" Type="http://schemas.openxmlformats.org/officeDocument/2006/relationships/image" Target="../media/image83.png"/><Relationship Id="rId1" Type="http://schemas.openxmlformats.org/officeDocument/2006/relationships/slideLayout" Target="../slideLayouts/slideLayout44.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hyperlink" Target="https://www.digiclare.ie/"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3.xml"/></Relationships>
</file>

<file path=ppt/slides/_rels/slide6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41.xml"/><Relationship Id="rId1" Type="http://schemas.openxmlformats.org/officeDocument/2006/relationships/video" Target="https://www.youtube.com/embed/KOK_psYdrMs?feature=oembed" TargetMode="Externa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8.jpg"/><Relationship Id="rId1" Type="http://schemas.openxmlformats.org/officeDocument/2006/relationships/slideLayout" Target="../slideLayouts/slideLayout2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hyperlink" Target="https://pxhere.com/en/photo/1448529" TargetMode="External"/><Relationship Id="rId2" Type="http://schemas.openxmlformats.org/officeDocument/2006/relationships/image" Target="../media/image90.jpe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www.canva.com/" TargetMode="External"/><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3" Type="http://schemas.openxmlformats.org/officeDocument/2006/relationships/hyperlink" Target="https://www.peoplemattersglobal.com/news/diversity/workplace-diversity-helps-deliver-better-business-outcomes-cfa-26794" TargetMode="External"/><Relationship Id="rId2" Type="http://schemas.openxmlformats.org/officeDocument/2006/relationships/image" Target="../media/image36.jpg"/><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4"/>
          <p:cNvSpPr txBox="1">
            <a:spLocks/>
          </p:cNvSpPr>
          <p:nvPr/>
        </p:nvSpPr>
        <p:spPr>
          <a:xfrm>
            <a:off x="5261114" y="-40456"/>
            <a:ext cx="6930886" cy="6908556"/>
          </a:xfrm>
          <a:custGeom>
            <a:avLst/>
            <a:gdLst>
              <a:gd name="connsiteX0" fmla="*/ 0 w 6215062"/>
              <a:gd name="connsiteY0" fmla="*/ 0 h 7050088"/>
              <a:gd name="connsiteX1" fmla="*/ 5179198 w 6215062"/>
              <a:gd name="connsiteY1" fmla="*/ 0 h 7050088"/>
              <a:gd name="connsiteX2" fmla="*/ 6215062 w 6215062"/>
              <a:gd name="connsiteY2" fmla="*/ 1035864 h 7050088"/>
              <a:gd name="connsiteX3" fmla="*/ 6215062 w 6215062"/>
              <a:gd name="connsiteY3" fmla="*/ 7050088 h 7050088"/>
              <a:gd name="connsiteX4" fmla="*/ 0 w 6215062"/>
              <a:gd name="connsiteY4" fmla="*/ 7050088 h 7050088"/>
              <a:gd name="connsiteX5" fmla="*/ 0 w 6215062"/>
              <a:gd name="connsiteY5" fmla="*/ 0 h 7050088"/>
              <a:gd name="connsiteX0" fmla="*/ 0 w 6239372"/>
              <a:gd name="connsiteY0" fmla="*/ 0 h 7050088"/>
              <a:gd name="connsiteX1" fmla="*/ 6239372 w 6239372"/>
              <a:gd name="connsiteY1" fmla="*/ 26504 h 7050088"/>
              <a:gd name="connsiteX2" fmla="*/ 6215062 w 6239372"/>
              <a:gd name="connsiteY2" fmla="*/ 1035864 h 7050088"/>
              <a:gd name="connsiteX3" fmla="*/ 6215062 w 6239372"/>
              <a:gd name="connsiteY3" fmla="*/ 7050088 h 7050088"/>
              <a:gd name="connsiteX4" fmla="*/ 0 w 6239372"/>
              <a:gd name="connsiteY4" fmla="*/ 7050088 h 7050088"/>
              <a:gd name="connsiteX5" fmla="*/ 0 w 6239372"/>
              <a:gd name="connsiteY5" fmla="*/ 0 h 7050088"/>
              <a:gd name="connsiteX0" fmla="*/ 0 w 6239372"/>
              <a:gd name="connsiteY0" fmla="*/ 0 h 7050088"/>
              <a:gd name="connsiteX1" fmla="*/ 6239372 w 6239372"/>
              <a:gd name="connsiteY1" fmla="*/ 26504 h 7050088"/>
              <a:gd name="connsiteX2" fmla="*/ 6215062 w 6239372"/>
              <a:gd name="connsiteY2" fmla="*/ 1035864 h 7050088"/>
              <a:gd name="connsiteX3" fmla="*/ 1126227 w 6239372"/>
              <a:gd name="connsiteY3" fmla="*/ 6626018 h 7050088"/>
              <a:gd name="connsiteX4" fmla="*/ 0 w 6239372"/>
              <a:gd name="connsiteY4" fmla="*/ 7050088 h 7050088"/>
              <a:gd name="connsiteX5" fmla="*/ 0 w 6239372"/>
              <a:gd name="connsiteY5" fmla="*/ 0 h 7050088"/>
              <a:gd name="connsiteX0" fmla="*/ 0 w 6239372"/>
              <a:gd name="connsiteY0" fmla="*/ 0 h 7050088"/>
              <a:gd name="connsiteX1" fmla="*/ 6239372 w 6239372"/>
              <a:gd name="connsiteY1" fmla="*/ 26504 h 7050088"/>
              <a:gd name="connsiteX2" fmla="*/ 6162054 w 6239372"/>
              <a:gd name="connsiteY2" fmla="*/ 6840316 h 7050088"/>
              <a:gd name="connsiteX3" fmla="*/ 1126227 w 6239372"/>
              <a:gd name="connsiteY3" fmla="*/ 6626018 h 7050088"/>
              <a:gd name="connsiteX4" fmla="*/ 0 w 6239372"/>
              <a:gd name="connsiteY4" fmla="*/ 7050088 h 7050088"/>
              <a:gd name="connsiteX5" fmla="*/ 0 w 6239372"/>
              <a:gd name="connsiteY5" fmla="*/ 0 h 7050088"/>
              <a:gd name="connsiteX0" fmla="*/ 0 w 6239372"/>
              <a:gd name="connsiteY0" fmla="*/ 0 h 7050088"/>
              <a:gd name="connsiteX1" fmla="*/ 6239372 w 6239372"/>
              <a:gd name="connsiteY1" fmla="*/ 0 h 7050088"/>
              <a:gd name="connsiteX2" fmla="*/ 6162054 w 6239372"/>
              <a:gd name="connsiteY2" fmla="*/ 6840316 h 7050088"/>
              <a:gd name="connsiteX3" fmla="*/ 1126227 w 6239372"/>
              <a:gd name="connsiteY3" fmla="*/ 6626018 h 7050088"/>
              <a:gd name="connsiteX4" fmla="*/ 0 w 6239372"/>
              <a:gd name="connsiteY4" fmla="*/ 7050088 h 7050088"/>
              <a:gd name="connsiteX5" fmla="*/ 0 w 6239372"/>
              <a:gd name="connsiteY5" fmla="*/ 0 h 7050088"/>
              <a:gd name="connsiteX0" fmla="*/ 0 w 6239372"/>
              <a:gd name="connsiteY0" fmla="*/ 0 h 6840316"/>
              <a:gd name="connsiteX1" fmla="*/ 6239372 w 6239372"/>
              <a:gd name="connsiteY1" fmla="*/ 0 h 6840316"/>
              <a:gd name="connsiteX2" fmla="*/ 6162054 w 6239372"/>
              <a:gd name="connsiteY2" fmla="*/ 6840316 h 6840316"/>
              <a:gd name="connsiteX3" fmla="*/ 1126227 w 6239372"/>
              <a:gd name="connsiteY3" fmla="*/ 6626018 h 6840316"/>
              <a:gd name="connsiteX4" fmla="*/ 0 w 6239372"/>
              <a:gd name="connsiteY4" fmla="*/ 5632105 h 6840316"/>
              <a:gd name="connsiteX5" fmla="*/ 0 w 6239372"/>
              <a:gd name="connsiteY5" fmla="*/ 0 h 6840316"/>
              <a:gd name="connsiteX0" fmla="*/ 689320 w 6928692"/>
              <a:gd name="connsiteY0" fmla="*/ 0 h 6851305"/>
              <a:gd name="connsiteX1" fmla="*/ 6928692 w 6928692"/>
              <a:gd name="connsiteY1" fmla="*/ 0 h 6851305"/>
              <a:gd name="connsiteX2" fmla="*/ 6851374 w 6928692"/>
              <a:gd name="connsiteY2" fmla="*/ 6840316 h 6851305"/>
              <a:gd name="connsiteX3" fmla="*/ 0 w 6928692"/>
              <a:gd name="connsiteY3" fmla="*/ 6851305 h 6851305"/>
              <a:gd name="connsiteX4" fmla="*/ 689320 w 6928692"/>
              <a:gd name="connsiteY4" fmla="*/ 5632105 h 6851305"/>
              <a:gd name="connsiteX5" fmla="*/ 689320 w 6928692"/>
              <a:gd name="connsiteY5" fmla="*/ 0 h 6851305"/>
              <a:gd name="connsiteX0" fmla="*/ 689320 w 6928692"/>
              <a:gd name="connsiteY0" fmla="*/ 0 h 6853568"/>
              <a:gd name="connsiteX1" fmla="*/ 6928692 w 6928692"/>
              <a:gd name="connsiteY1" fmla="*/ 0 h 6853568"/>
              <a:gd name="connsiteX2" fmla="*/ 6851374 w 6928692"/>
              <a:gd name="connsiteY2" fmla="*/ 6853568 h 6853568"/>
              <a:gd name="connsiteX3" fmla="*/ 0 w 6928692"/>
              <a:gd name="connsiteY3" fmla="*/ 6851305 h 6853568"/>
              <a:gd name="connsiteX4" fmla="*/ 689320 w 6928692"/>
              <a:gd name="connsiteY4" fmla="*/ 5632105 h 6853568"/>
              <a:gd name="connsiteX5" fmla="*/ 689320 w 6928692"/>
              <a:gd name="connsiteY5" fmla="*/ 0 h 6853568"/>
              <a:gd name="connsiteX0" fmla="*/ 649563 w 6888935"/>
              <a:gd name="connsiteY0" fmla="*/ 0 h 6853568"/>
              <a:gd name="connsiteX1" fmla="*/ 6888935 w 6888935"/>
              <a:gd name="connsiteY1" fmla="*/ 0 h 6853568"/>
              <a:gd name="connsiteX2" fmla="*/ 6811617 w 6888935"/>
              <a:gd name="connsiteY2" fmla="*/ 6853568 h 6853568"/>
              <a:gd name="connsiteX3" fmla="*/ 0 w 6888935"/>
              <a:gd name="connsiteY3" fmla="*/ 6851305 h 6853568"/>
              <a:gd name="connsiteX4" fmla="*/ 649563 w 6888935"/>
              <a:gd name="connsiteY4" fmla="*/ 5632105 h 6853568"/>
              <a:gd name="connsiteX5" fmla="*/ 649563 w 6888935"/>
              <a:gd name="connsiteY5" fmla="*/ 0 h 6853568"/>
              <a:gd name="connsiteX0" fmla="*/ 649563 w 6888935"/>
              <a:gd name="connsiteY0" fmla="*/ 0 h 6853568"/>
              <a:gd name="connsiteX1" fmla="*/ 6888935 w 6888935"/>
              <a:gd name="connsiteY1" fmla="*/ 0 h 6853568"/>
              <a:gd name="connsiteX2" fmla="*/ 6811617 w 6888935"/>
              <a:gd name="connsiteY2" fmla="*/ 6853568 h 6853568"/>
              <a:gd name="connsiteX3" fmla="*/ 0 w 6888935"/>
              <a:gd name="connsiteY3" fmla="*/ 6851305 h 6853568"/>
              <a:gd name="connsiteX4" fmla="*/ 2094050 w 6888935"/>
              <a:gd name="connsiteY4" fmla="*/ 1629948 h 6853568"/>
              <a:gd name="connsiteX5" fmla="*/ 649563 w 6888935"/>
              <a:gd name="connsiteY5" fmla="*/ 0 h 6853568"/>
              <a:gd name="connsiteX0" fmla="*/ 1272415 w 6888935"/>
              <a:gd name="connsiteY0" fmla="*/ 0 h 6853568"/>
              <a:gd name="connsiteX1" fmla="*/ 6888935 w 6888935"/>
              <a:gd name="connsiteY1" fmla="*/ 0 h 6853568"/>
              <a:gd name="connsiteX2" fmla="*/ 6811617 w 6888935"/>
              <a:gd name="connsiteY2" fmla="*/ 6853568 h 6853568"/>
              <a:gd name="connsiteX3" fmla="*/ 0 w 6888935"/>
              <a:gd name="connsiteY3" fmla="*/ 6851305 h 6853568"/>
              <a:gd name="connsiteX4" fmla="*/ 2094050 w 6888935"/>
              <a:gd name="connsiteY4" fmla="*/ 1629948 h 6853568"/>
              <a:gd name="connsiteX5" fmla="*/ 1272415 w 6888935"/>
              <a:gd name="connsiteY5" fmla="*/ 0 h 6853568"/>
              <a:gd name="connsiteX0" fmla="*/ 1272415 w 6888935"/>
              <a:gd name="connsiteY0" fmla="*/ 0 h 6853568"/>
              <a:gd name="connsiteX1" fmla="*/ 6888935 w 6888935"/>
              <a:gd name="connsiteY1" fmla="*/ 0 h 6853568"/>
              <a:gd name="connsiteX2" fmla="*/ 6811617 w 6888935"/>
              <a:gd name="connsiteY2" fmla="*/ 6853568 h 6853568"/>
              <a:gd name="connsiteX3" fmla="*/ 0 w 6888935"/>
              <a:gd name="connsiteY3" fmla="*/ 6851305 h 6853568"/>
              <a:gd name="connsiteX4" fmla="*/ 2094050 w 6888935"/>
              <a:gd name="connsiteY4" fmla="*/ 1629948 h 6853568"/>
              <a:gd name="connsiteX5" fmla="*/ 1272415 w 6888935"/>
              <a:gd name="connsiteY5" fmla="*/ 0 h 6853568"/>
              <a:gd name="connsiteX0" fmla="*/ 1272415 w 6888935"/>
              <a:gd name="connsiteY0" fmla="*/ 0 h 6866740"/>
              <a:gd name="connsiteX1" fmla="*/ 6888935 w 6888935"/>
              <a:gd name="connsiteY1" fmla="*/ 0 h 6866740"/>
              <a:gd name="connsiteX2" fmla="*/ 6877477 w 6888935"/>
              <a:gd name="connsiteY2" fmla="*/ 6866740 h 6866740"/>
              <a:gd name="connsiteX3" fmla="*/ 0 w 6888935"/>
              <a:gd name="connsiteY3" fmla="*/ 6851305 h 6866740"/>
              <a:gd name="connsiteX4" fmla="*/ 2094050 w 6888935"/>
              <a:gd name="connsiteY4" fmla="*/ 1629948 h 6866740"/>
              <a:gd name="connsiteX5" fmla="*/ 1272415 w 6888935"/>
              <a:gd name="connsiteY5" fmla="*/ 0 h 6866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8935" h="6866740">
                <a:moveTo>
                  <a:pt x="1272415" y="0"/>
                </a:moveTo>
                <a:lnTo>
                  <a:pt x="6888935" y="0"/>
                </a:lnTo>
                <a:cubicBezTo>
                  <a:pt x="6885116" y="2288913"/>
                  <a:pt x="6881296" y="4577827"/>
                  <a:pt x="6877477" y="6866740"/>
                </a:cubicBezTo>
                <a:lnTo>
                  <a:pt x="0" y="6851305"/>
                </a:lnTo>
                <a:lnTo>
                  <a:pt x="2094050" y="1629948"/>
                </a:lnTo>
                <a:lnTo>
                  <a:pt x="1272415"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7" name="Rectangle 1"/>
          <p:cNvSpPr/>
          <p:nvPr/>
        </p:nvSpPr>
        <p:spPr>
          <a:xfrm>
            <a:off x="5282566" y="-38844"/>
            <a:ext cx="3730817" cy="6888640"/>
          </a:xfrm>
          <a:custGeom>
            <a:avLst/>
            <a:gdLst>
              <a:gd name="connsiteX0" fmla="*/ 0 w 914400"/>
              <a:gd name="connsiteY0" fmla="*/ 0 h 6853276"/>
              <a:gd name="connsiteX1" fmla="*/ 914400 w 914400"/>
              <a:gd name="connsiteY1" fmla="*/ 0 h 6853276"/>
              <a:gd name="connsiteX2" fmla="*/ 914400 w 914400"/>
              <a:gd name="connsiteY2" fmla="*/ 6853276 h 6853276"/>
              <a:gd name="connsiteX3" fmla="*/ 0 w 914400"/>
              <a:gd name="connsiteY3" fmla="*/ 6853276 h 6853276"/>
              <a:gd name="connsiteX4" fmla="*/ 0 w 914400"/>
              <a:gd name="connsiteY4" fmla="*/ 0 h 6853276"/>
              <a:gd name="connsiteX0" fmla="*/ 0 w 3710609"/>
              <a:gd name="connsiteY0" fmla="*/ 0 h 6853276"/>
              <a:gd name="connsiteX1" fmla="*/ 3710609 w 3710609"/>
              <a:gd name="connsiteY1" fmla="*/ 13252 h 6853276"/>
              <a:gd name="connsiteX2" fmla="*/ 914400 w 3710609"/>
              <a:gd name="connsiteY2" fmla="*/ 6853276 h 6853276"/>
              <a:gd name="connsiteX3" fmla="*/ 0 w 3710609"/>
              <a:gd name="connsiteY3" fmla="*/ 6853276 h 6853276"/>
              <a:gd name="connsiteX4" fmla="*/ 0 w 3710609"/>
              <a:gd name="connsiteY4" fmla="*/ 0 h 6853276"/>
              <a:gd name="connsiteX0" fmla="*/ 2332383 w 3710609"/>
              <a:gd name="connsiteY0" fmla="*/ 384314 h 6840024"/>
              <a:gd name="connsiteX1" fmla="*/ 3710609 w 3710609"/>
              <a:gd name="connsiteY1" fmla="*/ 0 h 6840024"/>
              <a:gd name="connsiteX2" fmla="*/ 914400 w 3710609"/>
              <a:gd name="connsiteY2" fmla="*/ 6840024 h 6840024"/>
              <a:gd name="connsiteX3" fmla="*/ 0 w 3710609"/>
              <a:gd name="connsiteY3" fmla="*/ 6840024 h 6840024"/>
              <a:gd name="connsiteX4" fmla="*/ 2332383 w 3710609"/>
              <a:gd name="connsiteY4" fmla="*/ 384314 h 6840024"/>
              <a:gd name="connsiteX0" fmla="*/ 2729948 w 3710609"/>
              <a:gd name="connsiteY0" fmla="*/ 0 h 6866527"/>
              <a:gd name="connsiteX1" fmla="*/ 3710609 w 3710609"/>
              <a:gd name="connsiteY1" fmla="*/ 26503 h 6866527"/>
              <a:gd name="connsiteX2" fmla="*/ 914400 w 3710609"/>
              <a:gd name="connsiteY2" fmla="*/ 6866527 h 6866527"/>
              <a:gd name="connsiteX3" fmla="*/ 0 w 3710609"/>
              <a:gd name="connsiteY3" fmla="*/ 6866527 h 6866527"/>
              <a:gd name="connsiteX4" fmla="*/ 2729948 w 3710609"/>
              <a:gd name="connsiteY4" fmla="*/ 0 h 6866527"/>
              <a:gd name="connsiteX0" fmla="*/ 2729948 w 3710609"/>
              <a:gd name="connsiteY0" fmla="*/ 0 h 6879779"/>
              <a:gd name="connsiteX1" fmla="*/ 3710609 w 3710609"/>
              <a:gd name="connsiteY1" fmla="*/ 26503 h 6879779"/>
              <a:gd name="connsiteX2" fmla="*/ 1020417 w 3710609"/>
              <a:gd name="connsiteY2" fmla="*/ 6879779 h 6879779"/>
              <a:gd name="connsiteX3" fmla="*/ 0 w 3710609"/>
              <a:gd name="connsiteY3" fmla="*/ 6866527 h 6879779"/>
              <a:gd name="connsiteX4" fmla="*/ 2729948 w 3710609"/>
              <a:gd name="connsiteY4" fmla="*/ 0 h 6879779"/>
              <a:gd name="connsiteX0" fmla="*/ 2729948 w 3730817"/>
              <a:gd name="connsiteY0" fmla="*/ 8861 h 6888640"/>
              <a:gd name="connsiteX1" fmla="*/ 3730817 w 3730817"/>
              <a:gd name="connsiteY1" fmla="*/ 0 h 6888640"/>
              <a:gd name="connsiteX2" fmla="*/ 1020417 w 3730817"/>
              <a:gd name="connsiteY2" fmla="*/ 6888640 h 6888640"/>
              <a:gd name="connsiteX3" fmla="*/ 0 w 3730817"/>
              <a:gd name="connsiteY3" fmla="*/ 6875388 h 6888640"/>
              <a:gd name="connsiteX4" fmla="*/ 2729948 w 3730817"/>
              <a:gd name="connsiteY4" fmla="*/ 8861 h 6888640"/>
              <a:gd name="connsiteX0" fmla="*/ 2729948 w 3730817"/>
              <a:gd name="connsiteY0" fmla="*/ 3809 h 6888640"/>
              <a:gd name="connsiteX1" fmla="*/ 3730817 w 3730817"/>
              <a:gd name="connsiteY1" fmla="*/ 0 h 6888640"/>
              <a:gd name="connsiteX2" fmla="*/ 1020417 w 3730817"/>
              <a:gd name="connsiteY2" fmla="*/ 6888640 h 6888640"/>
              <a:gd name="connsiteX3" fmla="*/ 0 w 3730817"/>
              <a:gd name="connsiteY3" fmla="*/ 6875388 h 6888640"/>
              <a:gd name="connsiteX4" fmla="*/ 2729948 w 3730817"/>
              <a:gd name="connsiteY4" fmla="*/ 3809 h 688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0817" h="6888640">
                <a:moveTo>
                  <a:pt x="2729948" y="3809"/>
                </a:moveTo>
                <a:lnTo>
                  <a:pt x="3730817" y="0"/>
                </a:lnTo>
                <a:lnTo>
                  <a:pt x="1020417" y="6888640"/>
                </a:lnTo>
                <a:lnTo>
                  <a:pt x="0" y="6875388"/>
                </a:lnTo>
                <a:lnTo>
                  <a:pt x="2729948" y="3809"/>
                </a:lnTo>
                <a:close/>
              </a:path>
            </a:pathLst>
          </a:custGeom>
          <a:solidFill>
            <a:srgbClr val="68BBAF">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2"/>
          <p:cNvSpPr/>
          <p:nvPr/>
        </p:nvSpPr>
        <p:spPr>
          <a:xfrm>
            <a:off x="6311182" y="2874147"/>
            <a:ext cx="3107305" cy="3983853"/>
          </a:xfrm>
          <a:custGeom>
            <a:avLst/>
            <a:gdLst>
              <a:gd name="connsiteX0" fmla="*/ 0 w 1643270"/>
              <a:gd name="connsiteY0" fmla="*/ 3591339 h 3591339"/>
              <a:gd name="connsiteX1" fmla="*/ 0 w 1643270"/>
              <a:gd name="connsiteY1" fmla="*/ 0 h 3591339"/>
              <a:gd name="connsiteX2" fmla="*/ 1643270 w 1643270"/>
              <a:gd name="connsiteY2" fmla="*/ 3591339 h 3591339"/>
              <a:gd name="connsiteX3" fmla="*/ 0 w 1643270"/>
              <a:gd name="connsiteY3" fmla="*/ 3591339 h 3591339"/>
              <a:gd name="connsiteX0" fmla="*/ 0 w 3074505"/>
              <a:gd name="connsiteY0" fmla="*/ 4121426 h 4121426"/>
              <a:gd name="connsiteX1" fmla="*/ 1431235 w 3074505"/>
              <a:gd name="connsiteY1" fmla="*/ 0 h 4121426"/>
              <a:gd name="connsiteX2" fmla="*/ 3074505 w 3074505"/>
              <a:gd name="connsiteY2" fmla="*/ 3591339 h 4121426"/>
              <a:gd name="connsiteX3" fmla="*/ 0 w 3074505"/>
              <a:gd name="connsiteY3" fmla="*/ 4121426 h 4121426"/>
              <a:gd name="connsiteX0" fmla="*/ 0 w 2928731"/>
              <a:gd name="connsiteY0" fmla="*/ 4121426 h 4121426"/>
              <a:gd name="connsiteX1" fmla="*/ 1431235 w 2928731"/>
              <a:gd name="connsiteY1" fmla="*/ 0 h 4121426"/>
              <a:gd name="connsiteX2" fmla="*/ 2928731 w 2928731"/>
              <a:gd name="connsiteY2" fmla="*/ 4121426 h 4121426"/>
              <a:gd name="connsiteX3" fmla="*/ 0 w 2928731"/>
              <a:gd name="connsiteY3" fmla="*/ 4121426 h 4121426"/>
              <a:gd name="connsiteX0" fmla="*/ 0 w 2928731"/>
              <a:gd name="connsiteY0" fmla="*/ 3551583 h 3551583"/>
              <a:gd name="connsiteX1" fmla="*/ 1775791 w 2928731"/>
              <a:gd name="connsiteY1" fmla="*/ 0 h 3551583"/>
              <a:gd name="connsiteX2" fmla="*/ 2928731 w 2928731"/>
              <a:gd name="connsiteY2" fmla="*/ 3551583 h 3551583"/>
              <a:gd name="connsiteX3" fmla="*/ 0 w 2928731"/>
              <a:gd name="connsiteY3" fmla="*/ 3551583 h 3551583"/>
              <a:gd name="connsiteX0" fmla="*/ 0 w 2928731"/>
              <a:gd name="connsiteY0" fmla="*/ 4002157 h 4002157"/>
              <a:gd name="connsiteX1" fmla="*/ 1563756 w 2928731"/>
              <a:gd name="connsiteY1" fmla="*/ 0 h 4002157"/>
              <a:gd name="connsiteX2" fmla="*/ 2928731 w 2928731"/>
              <a:gd name="connsiteY2" fmla="*/ 4002157 h 4002157"/>
              <a:gd name="connsiteX3" fmla="*/ 0 w 2928731"/>
              <a:gd name="connsiteY3" fmla="*/ 4002157 h 4002157"/>
              <a:gd name="connsiteX0" fmla="*/ 0 w 3127513"/>
              <a:gd name="connsiteY0" fmla="*/ 4002157 h 4002157"/>
              <a:gd name="connsiteX1" fmla="*/ 1563756 w 3127513"/>
              <a:gd name="connsiteY1" fmla="*/ 0 h 4002157"/>
              <a:gd name="connsiteX2" fmla="*/ 3127513 w 3127513"/>
              <a:gd name="connsiteY2" fmla="*/ 3988905 h 4002157"/>
              <a:gd name="connsiteX3" fmla="*/ 0 w 3127513"/>
              <a:gd name="connsiteY3" fmla="*/ 4002157 h 4002157"/>
              <a:gd name="connsiteX0" fmla="*/ 0 w 3132565"/>
              <a:gd name="connsiteY0" fmla="*/ 3997105 h 3997105"/>
              <a:gd name="connsiteX1" fmla="*/ 1568808 w 3132565"/>
              <a:gd name="connsiteY1" fmla="*/ 0 h 3997105"/>
              <a:gd name="connsiteX2" fmla="*/ 3132565 w 3132565"/>
              <a:gd name="connsiteY2" fmla="*/ 3988905 h 3997105"/>
              <a:gd name="connsiteX3" fmla="*/ 0 w 3132565"/>
              <a:gd name="connsiteY3" fmla="*/ 3997105 h 3997105"/>
              <a:gd name="connsiteX0" fmla="*/ 0 w 3107305"/>
              <a:gd name="connsiteY0" fmla="*/ 3997105 h 3999009"/>
              <a:gd name="connsiteX1" fmla="*/ 1568808 w 3107305"/>
              <a:gd name="connsiteY1" fmla="*/ 0 h 3999009"/>
              <a:gd name="connsiteX2" fmla="*/ 3107305 w 3107305"/>
              <a:gd name="connsiteY2" fmla="*/ 3999009 h 3999009"/>
              <a:gd name="connsiteX3" fmla="*/ 0 w 3107305"/>
              <a:gd name="connsiteY3" fmla="*/ 3997105 h 3999009"/>
              <a:gd name="connsiteX0" fmla="*/ 0 w 3107305"/>
              <a:gd name="connsiteY0" fmla="*/ 3992053 h 3993957"/>
              <a:gd name="connsiteX1" fmla="*/ 1690054 w 3107305"/>
              <a:gd name="connsiteY1" fmla="*/ 0 h 3993957"/>
              <a:gd name="connsiteX2" fmla="*/ 3107305 w 3107305"/>
              <a:gd name="connsiteY2" fmla="*/ 3993957 h 3993957"/>
              <a:gd name="connsiteX3" fmla="*/ 0 w 3107305"/>
              <a:gd name="connsiteY3" fmla="*/ 3992053 h 3993957"/>
              <a:gd name="connsiteX0" fmla="*/ 0 w 3107305"/>
              <a:gd name="connsiteY0" fmla="*/ 3981949 h 3983853"/>
              <a:gd name="connsiteX1" fmla="*/ 1558704 w 3107305"/>
              <a:gd name="connsiteY1" fmla="*/ 0 h 3983853"/>
              <a:gd name="connsiteX2" fmla="*/ 3107305 w 3107305"/>
              <a:gd name="connsiteY2" fmla="*/ 3983853 h 3983853"/>
              <a:gd name="connsiteX3" fmla="*/ 0 w 3107305"/>
              <a:gd name="connsiteY3" fmla="*/ 3981949 h 3983853"/>
            </a:gdLst>
            <a:ahLst/>
            <a:cxnLst>
              <a:cxn ang="0">
                <a:pos x="connsiteX0" y="connsiteY0"/>
              </a:cxn>
              <a:cxn ang="0">
                <a:pos x="connsiteX1" y="connsiteY1"/>
              </a:cxn>
              <a:cxn ang="0">
                <a:pos x="connsiteX2" y="connsiteY2"/>
              </a:cxn>
              <a:cxn ang="0">
                <a:pos x="connsiteX3" y="connsiteY3"/>
              </a:cxn>
            </a:cxnLst>
            <a:rect l="l" t="t" r="r" b="b"/>
            <a:pathLst>
              <a:path w="3107305" h="3983853">
                <a:moveTo>
                  <a:pt x="0" y="3981949"/>
                </a:moveTo>
                <a:lnTo>
                  <a:pt x="1558704" y="0"/>
                </a:lnTo>
                <a:lnTo>
                  <a:pt x="3107305" y="3983853"/>
                </a:lnTo>
                <a:lnTo>
                  <a:pt x="0" y="3981949"/>
                </a:lnTo>
                <a:close/>
              </a:path>
            </a:pathLst>
          </a:custGeom>
          <a:solidFill>
            <a:srgbClr val="A3CEC2">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2"/>
          <p:cNvSpPr/>
          <p:nvPr/>
        </p:nvSpPr>
        <p:spPr>
          <a:xfrm flipV="1">
            <a:off x="6543428" y="-28080"/>
            <a:ext cx="1464036" cy="1623392"/>
          </a:xfrm>
          <a:custGeom>
            <a:avLst/>
            <a:gdLst>
              <a:gd name="connsiteX0" fmla="*/ 0 w 1643270"/>
              <a:gd name="connsiteY0" fmla="*/ 3591339 h 3591339"/>
              <a:gd name="connsiteX1" fmla="*/ 0 w 1643270"/>
              <a:gd name="connsiteY1" fmla="*/ 0 h 3591339"/>
              <a:gd name="connsiteX2" fmla="*/ 1643270 w 1643270"/>
              <a:gd name="connsiteY2" fmla="*/ 3591339 h 3591339"/>
              <a:gd name="connsiteX3" fmla="*/ 0 w 1643270"/>
              <a:gd name="connsiteY3" fmla="*/ 3591339 h 3591339"/>
              <a:gd name="connsiteX0" fmla="*/ 0 w 3074505"/>
              <a:gd name="connsiteY0" fmla="*/ 4121426 h 4121426"/>
              <a:gd name="connsiteX1" fmla="*/ 1431235 w 3074505"/>
              <a:gd name="connsiteY1" fmla="*/ 0 h 4121426"/>
              <a:gd name="connsiteX2" fmla="*/ 3074505 w 3074505"/>
              <a:gd name="connsiteY2" fmla="*/ 3591339 h 4121426"/>
              <a:gd name="connsiteX3" fmla="*/ 0 w 3074505"/>
              <a:gd name="connsiteY3" fmla="*/ 4121426 h 4121426"/>
              <a:gd name="connsiteX0" fmla="*/ 0 w 2928731"/>
              <a:gd name="connsiteY0" fmla="*/ 4121426 h 4121426"/>
              <a:gd name="connsiteX1" fmla="*/ 1431235 w 2928731"/>
              <a:gd name="connsiteY1" fmla="*/ 0 h 4121426"/>
              <a:gd name="connsiteX2" fmla="*/ 2928731 w 2928731"/>
              <a:gd name="connsiteY2" fmla="*/ 4121426 h 4121426"/>
              <a:gd name="connsiteX3" fmla="*/ 0 w 2928731"/>
              <a:gd name="connsiteY3" fmla="*/ 4121426 h 4121426"/>
              <a:gd name="connsiteX0" fmla="*/ 0 w 2928731"/>
              <a:gd name="connsiteY0" fmla="*/ 3551583 h 3551583"/>
              <a:gd name="connsiteX1" fmla="*/ 1775791 w 2928731"/>
              <a:gd name="connsiteY1" fmla="*/ 0 h 3551583"/>
              <a:gd name="connsiteX2" fmla="*/ 2928731 w 2928731"/>
              <a:gd name="connsiteY2" fmla="*/ 3551583 h 3551583"/>
              <a:gd name="connsiteX3" fmla="*/ 0 w 2928731"/>
              <a:gd name="connsiteY3" fmla="*/ 3551583 h 3551583"/>
              <a:gd name="connsiteX0" fmla="*/ 0 w 2928731"/>
              <a:gd name="connsiteY0" fmla="*/ 4002157 h 4002157"/>
              <a:gd name="connsiteX1" fmla="*/ 1563756 w 2928731"/>
              <a:gd name="connsiteY1" fmla="*/ 0 h 4002157"/>
              <a:gd name="connsiteX2" fmla="*/ 2928731 w 2928731"/>
              <a:gd name="connsiteY2" fmla="*/ 4002157 h 4002157"/>
              <a:gd name="connsiteX3" fmla="*/ 0 w 2928731"/>
              <a:gd name="connsiteY3" fmla="*/ 4002157 h 4002157"/>
              <a:gd name="connsiteX0" fmla="*/ 0 w 3127513"/>
              <a:gd name="connsiteY0" fmla="*/ 4002157 h 4002157"/>
              <a:gd name="connsiteX1" fmla="*/ 1563756 w 3127513"/>
              <a:gd name="connsiteY1" fmla="*/ 0 h 4002157"/>
              <a:gd name="connsiteX2" fmla="*/ 3127513 w 3127513"/>
              <a:gd name="connsiteY2" fmla="*/ 3988905 h 4002157"/>
              <a:gd name="connsiteX3" fmla="*/ 0 w 3127513"/>
              <a:gd name="connsiteY3" fmla="*/ 4002157 h 4002157"/>
              <a:gd name="connsiteX0" fmla="*/ 0 w 3127513"/>
              <a:gd name="connsiteY0" fmla="*/ 2825730 h 2825730"/>
              <a:gd name="connsiteX1" fmla="*/ 2531165 w 3127513"/>
              <a:gd name="connsiteY1" fmla="*/ 0 h 2825730"/>
              <a:gd name="connsiteX2" fmla="*/ 3127513 w 3127513"/>
              <a:gd name="connsiteY2" fmla="*/ 2812478 h 2825730"/>
              <a:gd name="connsiteX3" fmla="*/ 0 w 3127513"/>
              <a:gd name="connsiteY3" fmla="*/ 2825730 h 2825730"/>
              <a:gd name="connsiteX0" fmla="*/ 0 w 3167269"/>
              <a:gd name="connsiteY0" fmla="*/ 2825730 h 2825730"/>
              <a:gd name="connsiteX1" fmla="*/ 2531165 w 3167269"/>
              <a:gd name="connsiteY1" fmla="*/ 0 h 2825730"/>
              <a:gd name="connsiteX2" fmla="*/ 3167269 w 3167269"/>
              <a:gd name="connsiteY2" fmla="*/ 2812479 h 2825730"/>
              <a:gd name="connsiteX3" fmla="*/ 0 w 3167269"/>
              <a:gd name="connsiteY3" fmla="*/ 2825730 h 2825730"/>
              <a:gd name="connsiteX0" fmla="*/ 0 w 980661"/>
              <a:gd name="connsiteY0" fmla="*/ 2571991 h 2812479"/>
              <a:gd name="connsiteX1" fmla="*/ 344557 w 980661"/>
              <a:gd name="connsiteY1" fmla="*/ 0 h 2812479"/>
              <a:gd name="connsiteX2" fmla="*/ 980661 w 980661"/>
              <a:gd name="connsiteY2" fmla="*/ 2812479 h 2812479"/>
              <a:gd name="connsiteX3" fmla="*/ 0 w 980661"/>
              <a:gd name="connsiteY3" fmla="*/ 2571991 h 2812479"/>
              <a:gd name="connsiteX0" fmla="*/ 0 w 1484243"/>
              <a:gd name="connsiteY0" fmla="*/ 2825730 h 2825730"/>
              <a:gd name="connsiteX1" fmla="*/ 848139 w 1484243"/>
              <a:gd name="connsiteY1" fmla="*/ 0 h 2825730"/>
              <a:gd name="connsiteX2" fmla="*/ 1484243 w 1484243"/>
              <a:gd name="connsiteY2" fmla="*/ 2812479 h 2825730"/>
              <a:gd name="connsiteX3" fmla="*/ 0 w 1484243"/>
              <a:gd name="connsiteY3" fmla="*/ 2825730 h 2825730"/>
              <a:gd name="connsiteX0" fmla="*/ 0 w 1494347"/>
              <a:gd name="connsiteY0" fmla="*/ 2825730 h 2865241"/>
              <a:gd name="connsiteX1" fmla="*/ 848139 w 1494347"/>
              <a:gd name="connsiteY1" fmla="*/ 0 h 2865241"/>
              <a:gd name="connsiteX2" fmla="*/ 1494347 w 1494347"/>
              <a:gd name="connsiteY2" fmla="*/ 2865241 h 2865241"/>
              <a:gd name="connsiteX3" fmla="*/ 0 w 1494347"/>
              <a:gd name="connsiteY3" fmla="*/ 2825730 h 2865241"/>
              <a:gd name="connsiteX0" fmla="*/ 0 w 1504451"/>
              <a:gd name="connsiteY0" fmla="*/ 2860905 h 2865241"/>
              <a:gd name="connsiteX1" fmla="*/ 858243 w 1504451"/>
              <a:gd name="connsiteY1" fmla="*/ 0 h 2865241"/>
              <a:gd name="connsiteX2" fmla="*/ 1504451 w 1504451"/>
              <a:gd name="connsiteY2" fmla="*/ 2865241 h 2865241"/>
              <a:gd name="connsiteX3" fmla="*/ 0 w 1504451"/>
              <a:gd name="connsiteY3" fmla="*/ 2860905 h 2865241"/>
              <a:gd name="connsiteX0" fmla="*/ 0 w 1474140"/>
              <a:gd name="connsiteY0" fmla="*/ 2869699 h 2869699"/>
              <a:gd name="connsiteX1" fmla="*/ 827932 w 1474140"/>
              <a:gd name="connsiteY1" fmla="*/ 0 h 2869699"/>
              <a:gd name="connsiteX2" fmla="*/ 1474140 w 1474140"/>
              <a:gd name="connsiteY2" fmla="*/ 2865241 h 2869699"/>
              <a:gd name="connsiteX3" fmla="*/ 0 w 1474140"/>
              <a:gd name="connsiteY3" fmla="*/ 2869699 h 2869699"/>
              <a:gd name="connsiteX0" fmla="*/ 0 w 1474140"/>
              <a:gd name="connsiteY0" fmla="*/ 2843320 h 2843320"/>
              <a:gd name="connsiteX1" fmla="*/ 832984 w 1474140"/>
              <a:gd name="connsiteY1" fmla="*/ 0 h 2843320"/>
              <a:gd name="connsiteX2" fmla="*/ 1474140 w 1474140"/>
              <a:gd name="connsiteY2" fmla="*/ 2838862 h 2843320"/>
              <a:gd name="connsiteX3" fmla="*/ 0 w 1474140"/>
              <a:gd name="connsiteY3" fmla="*/ 2843320 h 2843320"/>
              <a:gd name="connsiteX0" fmla="*/ 0 w 1474140"/>
              <a:gd name="connsiteY0" fmla="*/ 2843320 h 2843320"/>
              <a:gd name="connsiteX1" fmla="*/ 832984 w 1474140"/>
              <a:gd name="connsiteY1" fmla="*/ 0 h 2843320"/>
              <a:gd name="connsiteX2" fmla="*/ 1474140 w 1474140"/>
              <a:gd name="connsiteY2" fmla="*/ 2838862 h 2843320"/>
              <a:gd name="connsiteX3" fmla="*/ 0 w 1474140"/>
              <a:gd name="connsiteY3" fmla="*/ 2843320 h 2843320"/>
              <a:gd name="connsiteX0" fmla="*/ 0 w 1464036"/>
              <a:gd name="connsiteY0" fmla="*/ 2816939 h 2838862"/>
              <a:gd name="connsiteX1" fmla="*/ 822880 w 1464036"/>
              <a:gd name="connsiteY1" fmla="*/ 0 h 2838862"/>
              <a:gd name="connsiteX2" fmla="*/ 1464036 w 1464036"/>
              <a:gd name="connsiteY2" fmla="*/ 2838862 h 2838862"/>
              <a:gd name="connsiteX3" fmla="*/ 0 w 1464036"/>
              <a:gd name="connsiteY3" fmla="*/ 2816939 h 2838862"/>
              <a:gd name="connsiteX0" fmla="*/ 0 w 1464036"/>
              <a:gd name="connsiteY0" fmla="*/ 2825732 h 2838862"/>
              <a:gd name="connsiteX1" fmla="*/ 822880 w 1464036"/>
              <a:gd name="connsiteY1" fmla="*/ 0 h 2838862"/>
              <a:gd name="connsiteX2" fmla="*/ 1464036 w 1464036"/>
              <a:gd name="connsiteY2" fmla="*/ 2838862 h 2838862"/>
              <a:gd name="connsiteX3" fmla="*/ 0 w 1464036"/>
              <a:gd name="connsiteY3" fmla="*/ 2825732 h 2838862"/>
              <a:gd name="connsiteX0" fmla="*/ 0 w 1464036"/>
              <a:gd name="connsiteY0" fmla="*/ 2825732 h 2825732"/>
              <a:gd name="connsiteX1" fmla="*/ 822880 w 1464036"/>
              <a:gd name="connsiteY1" fmla="*/ 0 h 2825732"/>
              <a:gd name="connsiteX2" fmla="*/ 1464036 w 1464036"/>
              <a:gd name="connsiteY2" fmla="*/ 2821275 h 2825732"/>
              <a:gd name="connsiteX3" fmla="*/ 0 w 1464036"/>
              <a:gd name="connsiteY3" fmla="*/ 2825732 h 2825732"/>
            </a:gdLst>
            <a:ahLst/>
            <a:cxnLst>
              <a:cxn ang="0">
                <a:pos x="connsiteX0" y="connsiteY0"/>
              </a:cxn>
              <a:cxn ang="0">
                <a:pos x="connsiteX1" y="connsiteY1"/>
              </a:cxn>
              <a:cxn ang="0">
                <a:pos x="connsiteX2" y="connsiteY2"/>
              </a:cxn>
              <a:cxn ang="0">
                <a:pos x="connsiteX3" y="connsiteY3"/>
              </a:cxn>
            </a:cxnLst>
            <a:rect l="l" t="t" r="r" b="b"/>
            <a:pathLst>
              <a:path w="1464036" h="2825732">
                <a:moveTo>
                  <a:pt x="0" y="2825732"/>
                </a:moveTo>
                <a:lnTo>
                  <a:pt x="822880" y="0"/>
                </a:lnTo>
                <a:lnTo>
                  <a:pt x="1464036" y="2821275"/>
                </a:lnTo>
                <a:lnTo>
                  <a:pt x="0" y="2825732"/>
                </a:lnTo>
                <a:close/>
              </a:path>
            </a:pathLst>
          </a:custGeom>
          <a:solidFill>
            <a:srgbClr val="A3CEC2">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3" cstate="print">
            <a:alphaModFix amt="11000"/>
            <a:extLst>
              <a:ext uri="{28A0092B-C50C-407E-A947-70E740481C1C}">
                <a14:useLocalDpi xmlns:a14="http://schemas.microsoft.com/office/drawing/2010/main"/>
              </a:ext>
            </a:extLst>
          </a:blip>
          <a:srcRect b="-4010"/>
          <a:stretch/>
        </p:blipFill>
        <p:spPr>
          <a:xfrm rot="10800000">
            <a:off x="0" y="-224661"/>
            <a:ext cx="3299791" cy="5090734"/>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1469" y="231614"/>
            <a:ext cx="4672944" cy="1703807"/>
          </a:xfrm>
          <a:prstGeom prst="rect">
            <a:avLst/>
          </a:prstGeom>
        </p:spPr>
      </p:pic>
      <p:sp>
        <p:nvSpPr>
          <p:cNvPr id="13" name="Text Placeholder 23"/>
          <p:cNvSpPr txBox="1">
            <a:spLocks/>
          </p:cNvSpPr>
          <p:nvPr/>
        </p:nvSpPr>
        <p:spPr>
          <a:xfrm>
            <a:off x="600095" y="2088995"/>
            <a:ext cx="5944937" cy="2589777"/>
          </a:xfrm>
          <a:prstGeom prst="rect">
            <a:avLst/>
          </a:prstGeom>
        </p:spPr>
        <p:txBody>
          <a:bodyPr>
            <a:normAutofit/>
          </a:bodyPr>
          <a:lstStyle>
            <a:lvl1pPr marL="0" indent="0" algn="l" defTabSz="914400" rtl="0" eaLnBrk="1" latinLnBrk="0" hangingPunct="1">
              <a:lnSpc>
                <a:spcPts val="4000"/>
              </a:lnSpc>
              <a:spcBef>
                <a:spcPts val="1000"/>
              </a:spcBef>
              <a:buFont typeface="Arial"/>
              <a:buNone/>
              <a:defRPr sz="3600" b="0" kern="1200" baseline="0">
                <a:solidFill>
                  <a:srgbClr val="392E85"/>
                </a:solidFill>
                <a:latin typeface="+mn-lt"/>
                <a:ea typeface="+mn-ea"/>
                <a:cs typeface="+mn-cs"/>
              </a:defRPr>
            </a:lvl1pPr>
            <a:lvl2pPr marL="457200" indent="0" algn="l" defTabSz="914400" rtl="0" eaLnBrk="1" latinLnBrk="0" hangingPunct="1">
              <a:lnSpc>
                <a:spcPct val="90000"/>
              </a:lnSpc>
              <a:spcBef>
                <a:spcPts val="500"/>
              </a:spcBef>
              <a:buFont typeface="Arial"/>
              <a:buNone/>
              <a:defRPr sz="3000" b="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a:solidFill>
                  <a:srgbClr val="A3CEC2"/>
                </a:solidFill>
              </a:rPr>
              <a:t>Module 6</a:t>
            </a:r>
            <a:br>
              <a:rPr lang="en-US" b="1" dirty="0">
                <a:solidFill>
                  <a:srgbClr val="7F4182"/>
                </a:solidFill>
              </a:rPr>
            </a:br>
            <a:r>
              <a:rPr lang="en-US" b="1" dirty="0">
                <a:solidFill>
                  <a:srgbClr val="7F4182"/>
                </a:solidFill>
              </a:rPr>
              <a:t>Sustaining Success and Future Planning</a:t>
            </a:r>
            <a:endParaRPr lang="en-US" b="1" dirty="0">
              <a:solidFill>
                <a:srgbClr val="68BBAF"/>
              </a:solidFill>
            </a:endParaRPr>
          </a:p>
        </p:txBody>
      </p:sp>
      <p:pic>
        <p:nvPicPr>
          <p:cNvPr id="15" name="Picture 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4976" y="5931487"/>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2"/>
          <p:cNvSpPr/>
          <p:nvPr/>
        </p:nvSpPr>
        <p:spPr>
          <a:xfrm flipH="1">
            <a:off x="-36524" y="4455002"/>
            <a:ext cx="4584712" cy="1022313"/>
          </a:xfrm>
          <a:custGeom>
            <a:avLst/>
            <a:gdLst>
              <a:gd name="connsiteX0" fmla="*/ 0 w 8070574"/>
              <a:gd name="connsiteY0" fmla="*/ 0 h 914400"/>
              <a:gd name="connsiteX1" fmla="*/ 8070574 w 8070574"/>
              <a:gd name="connsiteY1" fmla="*/ 0 h 914400"/>
              <a:gd name="connsiteX2" fmla="*/ 8070574 w 8070574"/>
              <a:gd name="connsiteY2" fmla="*/ 914400 h 914400"/>
              <a:gd name="connsiteX3" fmla="*/ 0 w 8070574"/>
              <a:gd name="connsiteY3" fmla="*/ 914400 h 914400"/>
              <a:gd name="connsiteX4" fmla="*/ 0 w 8070574"/>
              <a:gd name="connsiteY4" fmla="*/ 0 h 914400"/>
              <a:gd name="connsiteX0" fmla="*/ 781878 w 8070574"/>
              <a:gd name="connsiteY0" fmla="*/ 0 h 1152939"/>
              <a:gd name="connsiteX1" fmla="*/ 8070574 w 8070574"/>
              <a:gd name="connsiteY1" fmla="*/ 238539 h 1152939"/>
              <a:gd name="connsiteX2" fmla="*/ 8070574 w 8070574"/>
              <a:gd name="connsiteY2" fmla="*/ 1152939 h 1152939"/>
              <a:gd name="connsiteX3" fmla="*/ 0 w 8070574"/>
              <a:gd name="connsiteY3" fmla="*/ 1152939 h 1152939"/>
              <a:gd name="connsiteX4" fmla="*/ 781878 w 8070574"/>
              <a:gd name="connsiteY4" fmla="*/ 0 h 1152939"/>
              <a:gd name="connsiteX0" fmla="*/ 1126434 w 8415130"/>
              <a:gd name="connsiteY0" fmla="*/ 0 h 1258956"/>
              <a:gd name="connsiteX1" fmla="*/ 8415130 w 8415130"/>
              <a:gd name="connsiteY1" fmla="*/ 238539 h 1258956"/>
              <a:gd name="connsiteX2" fmla="*/ 8415130 w 8415130"/>
              <a:gd name="connsiteY2" fmla="*/ 1152939 h 1258956"/>
              <a:gd name="connsiteX3" fmla="*/ 0 w 8415130"/>
              <a:gd name="connsiteY3" fmla="*/ 1258956 h 1258956"/>
              <a:gd name="connsiteX4" fmla="*/ 1126434 w 8415130"/>
              <a:gd name="connsiteY4" fmla="*/ 0 h 1258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5130" h="1258956">
                <a:moveTo>
                  <a:pt x="1126434" y="0"/>
                </a:moveTo>
                <a:lnTo>
                  <a:pt x="8415130" y="238539"/>
                </a:lnTo>
                <a:lnTo>
                  <a:pt x="8415130" y="1152939"/>
                </a:lnTo>
                <a:lnTo>
                  <a:pt x="0" y="1258956"/>
                </a:lnTo>
                <a:lnTo>
                  <a:pt x="1126434" y="0"/>
                </a:lnTo>
                <a:close/>
              </a:path>
            </a:pathLst>
          </a:custGeom>
          <a:solidFill>
            <a:srgbClr val="7F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p:cNvSpPr txBox="1">
            <a:spLocks/>
          </p:cNvSpPr>
          <p:nvPr/>
        </p:nvSpPr>
        <p:spPr>
          <a:xfrm>
            <a:off x="598492" y="4745848"/>
            <a:ext cx="4088056" cy="894793"/>
          </a:xfrm>
          <a:prstGeom prst="rect">
            <a:avLst/>
          </a:prstGeom>
        </p:spPr>
        <p:txBody>
          <a:bodyPr>
            <a:normAutofit/>
          </a:bodyPr>
          <a:lstStyle>
            <a:lvl1pPr marL="0" indent="0" algn="l" defTabSz="914400" rtl="0" eaLnBrk="1" latinLnBrk="0" hangingPunct="1">
              <a:lnSpc>
                <a:spcPts val="4000"/>
              </a:lnSpc>
              <a:spcBef>
                <a:spcPts val="1000"/>
              </a:spcBef>
              <a:buFont typeface="Arial"/>
              <a:buNone/>
              <a:defRPr sz="3600" b="0" kern="1200" baseline="0">
                <a:solidFill>
                  <a:srgbClr val="392E85"/>
                </a:solidFill>
                <a:latin typeface="+mn-lt"/>
                <a:ea typeface="+mn-ea"/>
                <a:cs typeface="+mn-cs"/>
              </a:defRPr>
            </a:lvl1pPr>
            <a:lvl2pPr marL="457200" indent="0" algn="l" defTabSz="914400" rtl="0" eaLnBrk="1" latinLnBrk="0" hangingPunct="1">
              <a:lnSpc>
                <a:spcPct val="90000"/>
              </a:lnSpc>
              <a:spcBef>
                <a:spcPts val="500"/>
              </a:spcBef>
              <a:buFont typeface="Arial"/>
              <a:buNone/>
              <a:defRPr sz="3000" b="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err="1">
                <a:solidFill>
                  <a:schemeClr val="bg1"/>
                </a:solidFill>
              </a:rPr>
              <a:t>www.</a:t>
            </a:r>
            <a:r>
              <a:rPr lang="en-US" b="1" dirty="0" err="1">
                <a:solidFill>
                  <a:schemeClr val="bg1"/>
                </a:solidFill>
              </a:rPr>
              <a:t>restart</a:t>
            </a:r>
            <a:r>
              <a:rPr lang="en-US" dirty="0" err="1">
                <a:solidFill>
                  <a:schemeClr val="bg1"/>
                </a:solidFill>
              </a:rPr>
              <a:t>.how</a:t>
            </a:r>
            <a:endParaRPr lang="en-US" dirty="0">
              <a:solidFill>
                <a:schemeClr val="bg1"/>
              </a:solidFill>
            </a:endParaRPr>
          </a:p>
        </p:txBody>
      </p:sp>
      <p:sp>
        <p:nvSpPr>
          <p:cNvPr id="18" name="TextBox 17">
            <a:extLst>
              <a:ext uri="{FF2B5EF4-FFF2-40B4-BE49-F238E27FC236}">
                <a16:creationId xmlns:a16="http://schemas.microsoft.com/office/drawing/2014/main" id="{6A67FC94-98BB-44ED-819E-0CBD0473B199}"/>
              </a:ext>
            </a:extLst>
          </p:cNvPr>
          <p:cNvSpPr txBox="1"/>
          <p:nvPr/>
        </p:nvSpPr>
        <p:spPr>
          <a:xfrm>
            <a:off x="1882028" y="5707717"/>
            <a:ext cx="3379086" cy="900246"/>
          </a:xfrm>
          <a:prstGeom prst="rect">
            <a:avLst/>
          </a:prstGeom>
          <a:noFill/>
        </p:spPr>
        <p:txBody>
          <a:bodyPr wrap="square">
            <a:spAutoFit/>
          </a:bodyPr>
          <a:lstStyle/>
          <a:p>
            <a:r>
              <a:rPr lang="en-GB" sz="1050" dirty="0"/>
              <a:t>This project has been funded with support from the European Commission. This publication [communication] reflects the views only of the author, and the Commission cannot be held responsible for any use, which may be made of the information contained therein. </a:t>
            </a:r>
            <a:endParaRPr lang="en-IE" sz="1050" dirty="0"/>
          </a:p>
        </p:txBody>
      </p:sp>
    </p:spTree>
    <p:extLst>
      <p:ext uri="{BB962C8B-B14F-4D97-AF65-F5344CB8AC3E}">
        <p14:creationId xmlns:p14="http://schemas.microsoft.com/office/powerpoint/2010/main" val="1250556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33BC54-0C2C-45F1-AB66-A331F9B14E3F}"/>
              </a:ext>
            </a:extLst>
          </p:cNvPr>
          <p:cNvSpPr>
            <a:spLocks noGrp="1"/>
          </p:cNvSpPr>
          <p:nvPr>
            <p:ph type="body" sz="quarter" idx="13"/>
          </p:nvPr>
        </p:nvSpPr>
        <p:spPr>
          <a:xfrm>
            <a:off x="3279963" y="289316"/>
            <a:ext cx="7721361" cy="697353"/>
          </a:xfrm>
        </p:spPr>
        <p:txBody>
          <a:bodyPr>
            <a:normAutofit fontScale="25000" lnSpcReduction="20000"/>
          </a:bodyPr>
          <a:lstStyle/>
          <a:p>
            <a:r>
              <a:rPr lang="en-GB" sz="17600" dirty="0"/>
              <a:t>THE WELSH EXPERIENCE </a:t>
            </a:r>
          </a:p>
        </p:txBody>
      </p:sp>
      <p:sp>
        <p:nvSpPr>
          <p:cNvPr id="3" name="Text Placeholder 2">
            <a:extLst>
              <a:ext uri="{FF2B5EF4-FFF2-40B4-BE49-F238E27FC236}">
                <a16:creationId xmlns:a16="http://schemas.microsoft.com/office/drawing/2014/main" id="{B3BFA212-5009-4BF8-A581-C955DE2B3A7E}"/>
              </a:ext>
            </a:extLst>
          </p:cNvPr>
          <p:cNvSpPr>
            <a:spLocks noGrp="1"/>
          </p:cNvSpPr>
          <p:nvPr>
            <p:ph type="body" sz="quarter" idx="14"/>
          </p:nvPr>
        </p:nvSpPr>
        <p:spPr>
          <a:xfrm>
            <a:off x="3135086" y="1565246"/>
            <a:ext cx="8870867" cy="3975101"/>
          </a:xfrm>
        </p:spPr>
        <p:txBody>
          <a:bodyPr/>
          <a:lstStyle/>
          <a:p>
            <a:r>
              <a:rPr lang="en-GB" sz="2400" dirty="0"/>
              <a:t>Large, active, enthusiastic and committed Boards, with sub committees for various projects and/or themes, and with a high level of capacity, was often a common factor in achieving the momentum required for ongoing and successful regeneration efforts (though there are examples of quite small, almost executive groups achieving considerable successes). </a:t>
            </a:r>
          </a:p>
          <a:p>
            <a:endParaRPr lang="en-GB" sz="1000" dirty="0"/>
          </a:p>
          <a:p>
            <a:r>
              <a:rPr lang="en-GB" sz="2400" dirty="0"/>
              <a:t>The ability of the Board and subcommittees to make links with and have representation from other agencies, such as the Local Authority, is key to developing a shared vision and common goals for communities. </a:t>
            </a:r>
            <a:endParaRPr lang="en-IE" sz="2400" dirty="0"/>
          </a:p>
        </p:txBody>
      </p:sp>
      <p:pic>
        <p:nvPicPr>
          <p:cNvPr id="11" name="Picture Placeholder 10">
            <a:extLst>
              <a:ext uri="{FF2B5EF4-FFF2-40B4-BE49-F238E27FC236}">
                <a16:creationId xmlns:a16="http://schemas.microsoft.com/office/drawing/2014/main" id="{E7DBE413-334C-4623-9BEF-3542055D1F80}"/>
              </a:ext>
            </a:extLst>
          </p:cNvPr>
          <p:cNvPicPr>
            <a:picLocks noGrp="1" noChangeAspect="1"/>
          </p:cNvPicPr>
          <p:nvPr>
            <p:ph type="pic" sz="quarter" idx="18"/>
          </p:nvPr>
        </p:nvPicPr>
        <p:blipFill>
          <a:blip r:embed="rId2">
            <a:extLst>
              <a:ext uri="{837473B0-CC2E-450A-ABE3-18F120FF3D39}">
                <a1611:picAttrSrcUrl xmlns:a1611="http://schemas.microsoft.com/office/drawing/2016/11/main" r:id="rId3"/>
              </a:ext>
            </a:extLst>
          </a:blip>
          <a:srcRect l="36571" r="36571"/>
          <a:stretch>
            <a:fillRect/>
          </a:stretch>
        </p:blipFill>
        <p:spPr/>
      </p:pic>
    </p:spTree>
    <p:extLst>
      <p:ext uri="{BB962C8B-B14F-4D97-AF65-F5344CB8AC3E}">
        <p14:creationId xmlns:p14="http://schemas.microsoft.com/office/powerpoint/2010/main" val="1186917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33BC54-0C2C-45F1-AB66-A331F9B14E3F}"/>
              </a:ext>
            </a:extLst>
          </p:cNvPr>
          <p:cNvSpPr>
            <a:spLocks noGrp="1"/>
          </p:cNvSpPr>
          <p:nvPr>
            <p:ph type="body" sz="quarter" idx="13"/>
          </p:nvPr>
        </p:nvSpPr>
        <p:spPr>
          <a:xfrm>
            <a:off x="3279963" y="289316"/>
            <a:ext cx="7721361" cy="697353"/>
          </a:xfrm>
        </p:spPr>
        <p:txBody>
          <a:bodyPr>
            <a:normAutofit fontScale="25000" lnSpcReduction="20000"/>
          </a:bodyPr>
          <a:lstStyle/>
          <a:p>
            <a:r>
              <a:rPr lang="en-GB" sz="17600" dirty="0"/>
              <a:t>THE WELSH EXPERIENCE </a:t>
            </a:r>
          </a:p>
        </p:txBody>
      </p:sp>
      <p:sp>
        <p:nvSpPr>
          <p:cNvPr id="3" name="Text Placeholder 2">
            <a:extLst>
              <a:ext uri="{FF2B5EF4-FFF2-40B4-BE49-F238E27FC236}">
                <a16:creationId xmlns:a16="http://schemas.microsoft.com/office/drawing/2014/main" id="{B3BFA212-5009-4BF8-A581-C955DE2B3A7E}"/>
              </a:ext>
            </a:extLst>
          </p:cNvPr>
          <p:cNvSpPr>
            <a:spLocks noGrp="1"/>
          </p:cNvSpPr>
          <p:nvPr>
            <p:ph type="body" sz="quarter" idx="14"/>
          </p:nvPr>
        </p:nvSpPr>
        <p:spPr>
          <a:xfrm>
            <a:off x="3135086" y="1565246"/>
            <a:ext cx="8870867" cy="3975101"/>
          </a:xfrm>
        </p:spPr>
        <p:txBody>
          <a:bodyPr/>
          <a:lstStyle/>
          <a:p>
            <a:r>
              <a:rPr lang="en-GB" dirty="0"/>
              <a:t>Where the </a:t>
            </a:r>
            <a:r>
              <a:rPr lang="en-GB" sz="2400" dirty="0"/>
              <a:t>community regeneration project had a paid </a:t>
            </a:r>
            <a:r>
              <a:rPr lang="en-GB" sz="2400" b="1" dirty="0">
                <a:solidFill>
                  <a:srgbClr val="7F4182"/>
                </a:solidFill>
              </a:rPr>
              <a:t>Co-Ordinator.</a:t>
            </a:r>
          </a:p>
          <a:p>
            <a:r>
              <a:rPr lang="en-GB" sz="2400" dirty="0"/>
              <a:t>The role of the co-ordinator is central and is variously described as:</a:t>
            </a:r>
          </a:p>
          <a:p>
            <a:r>
              <a:rPr lang="en-GB" sz="2400" dirty="0"/>
              <a:t>“co-ordinates”, “makes things happen”, “looks for funding”, “keeps things together”, “organises”.</a:t>
            </a:r>
          </a:p>
          <a:p>
            <a:r>
              <a:rPr lang="en-GB" sz="2400" dirty="0"/>
              <a:t>Co-ordinators’ challenges include keeping and knowing their boundaries – ‘what you do and what you don’t do’, service to their Boards, project management, and combating apathy while not raising expectations unduly. </a:t>
            </a:r>
          </a:p>
        </p:txBody>
      </p:sp>
      <p:pic>
        <p:nvPicPr>
          <p:cNvPr id="7" name="Picture Placeholder 6" descr="One in a crowd">
            <a:extLst>
              <a:ext uri="{FF2B5EF4-FFF2-40B4-BE49-F238E27FC236}">
                <a16:creationId xmlns:a16="http://schemas.microsoft.com/office/drawing/2014/main" id="{CA257AE9-C9E0-43F1-879A-E7EF6EBDC135}"/>
              </a:ext>
            </a:extLst>
          </p:cNvPr>
          <p:cNvPicPr>
            <a:picLocks noGrp="1" noChangeAspect="1"/>
          </p:cNvPicPr>
          <p:nvPr>
            <p:ph type="pic" sz="quarter" idx="18"/>
          </p:nvPr>
        </p:nvPicPr>
        <p:blipFill>
          <a:blip r:embed="rId2"/>
          <a:srcRect l="32095" r="32095"/>
          <a:stretch>
            <a:fillRect/>
          </a:stretch>
        </p:blipFill>
        <p:spPr/>
      </p:pic>
    </p:spTree>
    <p:extLst>
      <p:ext uri="{BB962C8B-B14F-4D97-AF65-F5344CB8AC3E}">
        <p14:creationId xmlns:p14="http://schemas.microsoft.com/office/powerpoint/2010/main" val="2626133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33BC54-0C2C-45F1-AB66-A331F9B14E3F}"/>
              </a:ext>
            </a:extLst>
          </p:cNvPr>
          <p:cNvSpPr>
            <a:spLocks noGrp="1"/>
          </p:cNvSpPr>
          <p:nvPr>
            <p:ph type="body" sz="quarter" idx="13"/>
          </p:nvPr>
        </p:nvSpPr>
        <p:spPr>
          <a:xfrm>
            <a:off x="3279963" y="289316"/>
            <a:ext cx="7721361" cy="697353"/>
          </a:xfrm>
        </p:spPr>
        <p:txBody>
          <a:bodyPr>
            <a:normAutofit fontScale="25000" lnSpcReduction="20000"/>
          </a:bodyPr>
          <a:lstStyle/>
          <a:p>
            <a:r>
              <a:rPr lang="en-GB" sz="17600" dirty="0"/>
              <a:t>THE WELSH EXPERIENCE </a:t>
            </a:r>
          </a:p>
        </p:txBody>
      </p:sp>
      <p:sp>
        <p:nvSpPr>
          <p:cNvPr id="3" name="Text Placeholder 2">
            <a:extLst>
              <a:ext uri="{FF2B5EF4-FFF2-40B4-BE49-F238E27FC236}">
                <a16:creationId xmlns:a16="http://schemas.microsoft.com/office/drawing/2014/main" id="{B3BFA212-5009-4BF8-A581-C955DE2B3A7E}"/>
              </a:ext>
            </a:extLst>
          </p:cNvPr>
          <p:cNvSpPr>
            <a:spLocks noGrp="1"/>
          </p:cNvSpPr>
          <p:nvPr>
            <p:ph type="body" sz="quarter" idx="14"/>
          </p:nvPr>
        </p:nvSpPr>
        <p:spPr>
          <a:xfrm>
            <a:off x="3384468" y="1565246"/>
            <a:ext cx="8621485" cy="3975101"/>
          </a:xfrm>
        </p:spPr>
        <p:txBody>
          <a:bodyPr/>
          <a:lstStyle/>
          <a:p>
            <a:r>
              <a:rPr lang="en-GB" dirty="0"/>
              <a:t>The experiences of </a:t>
            </a:r>
            <a:r>
              <a:rPr lang="en-GB" b="1" dirty="0">
                <a:solidFill>
                  <a:srgbClr val="7F4182"/>
                </a:solidFill>
              </a:rPr>
              <a:t>External Partners</a:t>
            </a:r>
          </a:p>
          <a:p>
            <a:r>
              <a:rPr lang="en-GB" dirty="0"/>
              <a:t>All groups have an array of partners (often synonymous with funders but not always). </a:t>
            </a:r>
          </a:p>
          <a:p>
            <a:r>
              <a:rPr lang="en-GB" dirty="0"/>
              <a:t>Relationships to partners vary greatly but in practically all cases, groups  are seen by these bodies as catalysts for making things happen in the community by bringing various partner organisations together. </a:t>
            </a:r>
          </a:p>
          <a:p>
            <a:endParaRPr lang="en-GB" sz="900" dirty="0"/>
          </a:p>
          <a:p>
            <a:endParaRPr lang="en-GB" sz="2400" b="1" dirty="0">
              <a:solidFill>
                <a:srgbClr val="7F4182"/>
              </a:solidFill>
            </a:endParaRPr>
          </a:p>
        </p:txBody>
      </p:sp>
      <p:pic>
        <p:nvPicPr>
          <p:cNvPr id="7" name="Picture Placeholder 6" descr="Colorful network cables">
            <a:extLst>
              <a:ext uri="{FF2B5EF4-FFF2-40B4-BE49-F238E27FC236}">
                <a16:creationId xmlns:a16="http://schemas.microsoft.com/office/drawing/2014/main" id="{2C05B6B9-B0B7-4AFD-976B-1355EE40F675}"/>
              </a:ext>
            </a:extLst>
          </p:cNvPr>
          <p:cNvPicPr>
            <a:picLocks noGrp="1" noChangeAspect="1"/>
          </p:cNvPicPr>
          <p:nvPr>
            <p:ph type="pic" sz="quarter" idx="18"/>
          </p:nvPr>
        </p:nvPicPr>
        <p:blipFill>
          <a:blip r:embed="rId2"/>
          <a:srcRect l="34065" r="34065"/>
          <a:stretch/>
        </p:blipFill>
        <p:spPr>
          <a:xfrm flipH="1">
            <a:off x="0" y="-11430"/>
            <a:ext cx="3279963" cy="6869430"/>
          </a:xfrm>
        </p:spPr>
      </p:pic>
    </p:spTree>
    <p:extLst>
      <p:ext uri="{BB962C8B-B14F-4D97-AF65-F5344CB8AC3E}">
        <p14:creationId xmlns:p14="http://schemas.microsoft.com/office/powerpoint/2010/main" val="2186501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33BC54-0C2C-45F1-AB66-A331F9B14E3F}"/>
              </a:ext>
            </a:extLst>
          </p:cNvPr>
          <p:cNvSpPr>
            <a:spLocks noGrp="1"/>
          </p:cNvSpPr>
          <p:nvPr>
            <p:ph type="body" sz="quarter" idx="13"/>
          </p:nvPr>
        </p:nvSpPr>
        <p:spPr>
          <a:xfrm>
            <a:off x="3279963" y="289316"/>
            <a:ext cx="7721361" cy="697353"/>
          </a:xfrm>
        </p:spPr>
        <p:txBody>
          <a:bodyPr>
            <a:normAutofit fontScale="25000" lnSpcReduction="20000"/>
          </a:bodyPr>
          <a:lstStyle/>
          <a:p>
            <a:r>
              <a:rPr lang="en-GB" sz="17600" dirty="0"/>
              <a:t>THE WELSH EXPERIENCE </a:t>
            </a:r>
          </a:p>
        </p:txBody>
      </p:sp>
      <p:sp>
        <p:nvSpPr>
          <p:cNvPr id="3" name="Text Placeholder 2">
            <a:extLst>
              <a:ext uri="{FF2B5EF4-FFF2-40B4-BE49-F238E27FC236}">
                <a16:creationId xmlns:a16="http://schemas.microsoft.com/office/drawing/2014/main" id="{B3BFA212-5009-4BF8-A581-C955DE2B3A7E}"/>
              </a:ext>
            </a:extLst>
          </p:cNvPr>
          <p:cNvSpPr>
            <a:spLocks noGrp="1"/>
          </p:cNvSpPr>
          <p:nvPr>
            <p:ph type="body" sz="quarter" idx="14"/>
          </p:nvPr>
        </p:nvSpPr>
        <p:spPr>
          <a:xfrm>
            <a:off x="3135086" y="1565246"/>
            <a:ext cx="8870867" cy="3975101"/>
          </a:xfrm>
        </p:spPr>
        <p:txBody>
          <a:bodyPr/>
          <a:lstStyle/>
          <a:p>
            <a:endParaRPr lang="en-GB" sz="900" dirty="0"/>
          </a:p>
          <a:p>
            <a:r>
              <a:rPr lang="en-GB" dirty="0"/>
              <a:t>The experiences of </a:t>
            </a:r>
            <a:r>
              <a:rPr lang="en-GB" b="1" dirty="0">
                <a:solidFill>
                  <a:srgbClr val="7F4182"/>
                </a:solidFill>
              </a:rPr>
              <a:t>Community Engagement</a:t>
            </a:r>
          </a:p>
          <a:p>
            <a:r>
              <a:rPr lang="en-GB" dirty="0"/>
              <a:t>Different contexts need to be taken into account but generally the challenges to community engagement included geographical dispersal of settlements in the areas covered, apathy in the community or distrust of change, and specific histories of relationships between the community and the local authority. </a:t>
            </a:r>
          </a:p>
          <a:p>
            <a:r>
              <a:rPr lang="en-GB" dirty="0"/>
              <a:t>The main method of engagement was seen through representation on the Board of different sectors of the community, report on progress through newsletters, open evenings, reports in local papers, and public consultations</a:t>
            </a:r>
          </a:p>
          <a:p>
            <a:endParaRPr lang="en-GB" sz="2400" b="1" dirty="0">
              <a:solidFill>
                <a:srgbClr val="7F4182"/>
              </a:solidFill>
            </a:endParaRPr>
          </a:p>
        </p:txBody>
      </p:sp>
      <p:pic>
        <p:nvPicPr>
          <p:cNvPr id="7" name="Picture Placeholder 6" descr="Birds on power lines">
            <a:extLst>
              <a:ext uri="{FF2B5EF4-FFF2-40B4-BE49-F238E27FC236}">
                <a16:creationId xmlns:a16="http://schemas.microsoft.com/office/drawing/2014/main" id="{35997FF6-4FF8-4F8D-AC7B-AA6A0859A2B3}"/>
              </a:ext>
            </a:extLst>
          </p:cNvPr>
          <p:cNvPicPr>
            <a:picLocks noGrp="1" noChangeAspect="1"/>
          </p:cNvPicPr>
          <p:nvPr>
            <p:ph type="pic" sz="quarter" idx="18"/>
          </p:nvPr>
        </p:nvPicPr>
        <p:blipFill>
          <a:blip r:embed="rId2"/>
          <a:srcRect l="34112" r="34112"/>
          <a:stretch>
            <a:fillRect/>
          </a:stretch>
        </p:blipFill>
        <p:spPr/>
      </p:pic>
    </p:spTree>
    <p:extLst>
      <p:ext uri="{BB962C8B-B14F-4D97-AF65-F5344CB8AC3E}">
        <p14:creationId xmlns:p14="http://schemas.microsoft.com/office/powerpoint/2010/main" val="1594603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33BC54-0C2C-45F1-AB66-A331F9B14E3F}"/>
              </a:ext>
            </a:extLst>
          </p:cNvPr>
          <p:cNvSpPr>
            <a:spLocks noGrp="1"/>
          </p:cNvSpPr>
          <p:nvPr>
            <p:ph type="body" sz="quarter" idx="13"/>
          </p:nvPr>
        </p:nvSpPr>
        <p:spPr>
          <a:xfrm>
            <a:off x="3279963" y="289316"/>
            <a:ext cx="7721361" cy="697353"/>
          </a:xfrm>
        </p:spPr>
        <p:txBody>
          <a:bodyPr>
            <a:normAutofit fontScale="25000" lnSpcReduction="20000"/>
          </a:bodyPr>
          <a:lstStyle/>
          <a:p>
            <a:r>
              <a:rPr lang="en-GB" sz="17600" dirty="0"/>
              <a:t>THE WELSH EXPERIENCE </a:t>
            </a:r>
          </a:p>
        </p:txBody>
      </p:sp>
      <p:sp>
        <p:nvSpPr>
          <p:cNvPr id="3" name="Text Placeholder 2">
            <a:extLst>
              <a:ext uri="{FF2B5EF4-FFF2-40B4-BE49-F238E27FC236}">
                <a16:creationId xmlns:a16="http://schemas.microsoft.com/office/drawing/2014/main" id="{B3BFA212-5009-4BF8-A581-C955DE2B3A7E}"/>
              </a:ext>
            </a:extLst>
          </p:cNvPr>
          <p:cNvSpPr>
            <a:spLocks noGrp="1"/>
          </p:cNvSpPr>
          <p:nvPr>
            <p:ph type="body" sz="quarter" idx="14"/>
          </p:nvPr>
        </p:nvSpPr>
        <p:spPr>
          <a:xfrm>
            <a:off x="3135086" y="1565246"/>
            <a:ext cx="8870867" cy="3975101"/>
          </a:xfrm>
        </p:spPr>
        <p:txBody>
          <a:bodyPr/>
          <a:lstStyle/>
          <a:p>
            <a:endParaRPr lang="en-GB" sz="900" dirty="0"/>
          </a:p>
          <a:p>
            <a:r>
              <a:rPr lang="en-GB" b="1" dirty="0">
                <a:solidFill>
                  <a:srgbClr val="7F4182"/>
                </a:solidFill>
              </a:rPr>
              <a:t>Challenges faced by groups </a:t>
            </a:r>
            <a:r>
              <a:rPr lang="en-GB" dirty="0"/>
              <a:t>have included: </a:t>
            </a:r>
          </a:p>
          <a:p>
            <a:pPr marL="800100" lvl="1" indent="-342900" algn="l">
              <a:buFont typeface="Arial" panose="020B0604020202020204" pitchFamily="34" charset="0"/>
              <a:buChar char="•"/>
            </a:pPr>
            <a:r>
              <a:rPr lang="en-GB" dirty="0"/>
              <a:t>Co-ordinating multiple people, groups and initiatives – most working on a voluntary basis or not under the direct control of the group. </a:t>
            </a:r>
          </a:p>
          <a:p>
            <a:pPr marL="800100" lvl="1" indent="-342900" algn="l">
              <a:buFont typeface="Arial" panose="020B0604020202020204" pitchFamily="34" charset="0"/>
              <a:buChar char="•"/>
            </a:pPr>
            <a:r>
              <a:rPr lang="en-GB" dirty="0"/>
              <a:t>Keeping the momentum going particularly where projects take a long time to come to fruition.</a:t>
            </a:r>
          </a:p>
          <a:p>
            <a:pPr marL="800100" lvl="1" indent="-342900" algn="l">
              <a:buFont typeface="Arial" panose="020B0604020202020204" pitchFamily="34" charset="0"/>
              <a:buChar char="•"/>
            </a:pPr>
            <a:r>
              <a:rPr lang="en-GB" dirty="0"/>
              <a:t> Being diplomatic and politic in the context of communities’ complex dynamics </a:t>
            </a:r>
          </a:p>
          <a:p>
            <a:pPr marL="800100" lvl="1" indent="-342900" algn="l">
              <a:buFont typeface="Arial" panose="020B0604020202020204" pitchFamily="34" charset="0"/>
              <a:buChar char="•"/>
            </a:pPr>
            <a:r>
              <a:rPr lang="en-GB" dirty="0"/>
              <a:t>The inevitable difficulty of not being able to please everybody.</a:t>
            </a:r>
          </a:p>
          <a:p>
            <a:pPr marL="800100" lvl="1" indent="-342900" algn="l">
              <a:buFont typeface="Arial" panose="020B0604020202020204" pitchFamily="34" charset="0"/>
              <a:buChar char="•"/>
            </a:pPr>
            <a:r>
              <a:rPr lang="en-GB" dirty="0"/>
              <a:t>Uncertainty with regards to future core funding and sustainability</a:t>
            </a:r>
            <a:endParaRPr lang="en-GB" b="1" dirty="0">
              <a:solidFill>
                <a:srgbClr val="7F4182"/>
              </a:solidFill>
            </a:endParaRPr>
          </a:p>
        </p:txBody>
      </p:sp>
      <p:pic>
        <p:nvPicPr>
          <p:cNvPr id="7" name="Picture Placeholder 6" descr="Geometric shapes on a wooden background">
            <a:extLst>
              <a:ext uri="{FF2B5EF4-FFF2-40B4-BE49-F238E27FC236}">
                <a16:creationId xmlns:a16="http://schemas.microsoft.com/office/drawing/2014/main" id="{CBB6F62E-848F-45FA-85BD-4197CDF7D5DA}"/>
              </a:ext>
            </a:extLst>
          </p:cNvPr>
          <p:cNvPicPr>
            <a:picLocks noGrp="1" noChangeAspect="1"/>
          </p:cNvPicPr>
          <p:nvPr>
            <p:ph type="pic" sz="quarter" idx="18"/>
          </p:nvPr>
        </p:nvPicPr>
        <p:blipFill>
          <a:blip r:embed="rId2"/>
          <a:srcRect l="34088" r="34088"/>
          <a:stretch/>
        </p:blipFill>
        <p:spPr>
          <a:xfrm flipH="1">
            <a:off x="0" y="-11430"/>
            <a:ext cx="3279963" cy="6869430"/>
          </a:xfrm>
        </p:spPr>
      </p:pic>
    </p:spTree>
    <p:extLst>
      <p:ext uri="{BB962C8B-B14F-4D97-AF65-F5344CB8AC3E}">
        <p14:creationId xmlns:p14="http://schemas.microsoft.com/office/powerpoint/2010/main" val="840019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159748-13D7-46F9-A08B-3C94975CA9A9}"/>
              </a:ext>
            </a:extLst>
          </p:cNvPr>
          <p:cNvSpPr>
            <a:spLocks noGrp="1"/>
          </p:cNvSpPr>
          <p:nvPr>
            <p:ph type="body" sz="quarter" idx="25"/>
          </p:nvPr>
        </p:nvSpPr>
        <p:spPr>
          <a:xfrm>
            <a:off x="332508" y="4568534"/>
            <a:ext cx="11545518" cy="1467776"/>
          </a:xfrm>
        </p:spPr>
        <p:txBody>
          <a:bodyPr>
            <a:normAutofit/>
          </a:bodyPr>
          <a:lstStyle/>
          <a:p>
            <a:r>
              <a:rPr lang="en-IE" dirty="0"/>
              <a:t>Time delays, budget overruns and conflict can all stop or slow your project success. In this section, we provide some tips for avoiding/overcoming these challenges and more. </a:t>
            </a:r>
          </a:p>
        </p:txBody>
      </p:sp>
      <p:sp>
        <p:nvSpPr>
          <p:cNvPr id="3" name="Text Placeholder 2">
            <a:extLst>
              <a:ext uri="{FF2B5EF4-FFF2-40B4-BE49-F238E27FC236}">
                <a16:creationId xmlns:a16="http://schemas.microsoft.com/office/drawing/2014/main" id="{DE8A2CD7-ACA3-42D1-B1A4-153C2536E284}"/>
              </a:ext>
            </a:extLst>
          </p:cNvPr>
          <p:cNvSpPr>
            <a:spLocks noGrp="1"/>
          </p:cNvSpPr>
          <p:nvPr>
            <p:ph type="body" sz="quarter" idx="20"/>
          </p:nvPr>
        </p:nvSpPr>
        <p:spPr>
          <a:xfrm>
            <a:off x="332508" y="3082305"/>
            <a:ext cx="11545518" cy="1375395"/>
          </a:xfrm>
        </p:spPr>
        <p:txBody>
          <a:bodyPr/>
          <a:lstStyle/>
          <a:p>
            <a:r>
              <a:rPr lang="en-IE" sz="4800" dirty="0"/>
              <a:t>SECTION ONE: </a:t>
            </a:r>
            <a:r>
              <a:rPr lang="en-IE" sz="4800" dirty="0">
                <a:solidFill>
                  <a:schemeClr val="bg1"/>
                </a:solidFill>
              </a:rPr>
              <a:t>COMMON BARRIERS TO SUCCESS AND HOW TO OVERCOME THEM</a:t>
            </a:r>
            <a:endParaRPr lang="en-US" sz="4800" dirty="0"/>
          </a:p>
        </p:txBody>
      </p:sp>
      <p:pic>
        <p:nvPicPr>
          <p:cNvPr id="7" name="Picture Placeholder 6" descr="A person looking at the camera&#10;&#10;Description automatically generated">
            <a:extLst>
              <a:ext uri="{FF2B5EF4-FFF2-40B4-BE49-F238E27FC236}">
                <a16:creationId xmlns:a16="http://schemas.microsoft.com/office/drawing/2014/main" id="{78DDF633-269F-4863-B93D-A4A68E4268AE}"/>
              </a:ext>
            </a:extLst>
          </p:cNvPr>
          <p:cNvPicPr>
            <a:picLocks noGrp="1" noChangeAspect="1"/>
          </p:cNvPicPr>
          <p:nvPr>
            <p:ph type="pic" sz="quarter" idx="26"/>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07628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33BC54-0C2C-45F1-AB66-A331F9B14E3F}"/>
              </a:ext>
            </a:extLst>
          </p:cNvPr>
          <p:cNvSpPr>
            <a:spLocks noGrp="1"/>
          </p:cNvSpPr>
          <p:nvPr>
            <p:ph type="body" sz="quarter" idx="13"/>
          </p:nvPr>
        </p:nvSpPr>
        <p:spPr>
          <a:xfrm>
            <a:off x="3279963" y="289316"/>
            <a:ext cx="7721361" cy="697353"/>
          </a:xfrm>
        </p:spPr>
        <p:txBody>
          <a:bodyPr>
            <a:normAutofit fontScale="25000" lnSpcReduction="20000"/>
          </a:bodyPr>
          <a:lstStyle/>
          <a:p>
            <a:r>
              <a:rPr lang="en-GB" sz="17600" dirty="0"/>
              <a:t>THE REALITY – TIME DELAYS</a:t>
            </a:r>
          </a:p>
        </p:txBody>
      </p:sp>
      <p:sp>
        <p:nvSpPr>
          <p:cNvPr id="3" name="Text Placeholder 2">
            <a:extLst>
              <a:ext uri="{FF2B5EF4-FFF2-40B4-BE49-F238E27FC236}">
                <a16:creationId xmlns:a16="http://schemas.microsoft.com/office/drawing/2014/main" id="{B3BFA212-5009-4BF8-A581-C955DE2B3A7E}"/>
              </a:ext>
            </a:extLst>
          </p:cNvPr>
          <p:cNvSpPr>
            <a:spLocks noGrp="1"/>
          </p:cNvSpPr>
          <p:nvPr>
            <p:ph type="body" sz="quarter" idx="14"/>
          </p:nvPr>
        </p:nvSpPr>
        <p:spPr>
          <a:xfrm>
            <a:off x="3279963" y="1565246"/>
            <a:ext cx="8725990" cy="3975101"/>
          </a:xfrm>
        </p:spPr>
        <p:txBody>
          <a:bodyPr/>
          <a:lstStyle/>
          <a:p>
            <a:endParaRPr lang="en-GB" sz="900" dirty="0"/>
          </a:p>
          <a:p>
            <a:r>
              <a:rPr lang="en-GB" sz="2400" dirty="0"/>
              <a:t>The sheer length of timescale involved in community and economic regeneration must always be remembered. The greatest successes are to be found in the communities which have been engaged in development processes for a longish time (though of course longevity in itself is no guarantee of group success). </a:t>
            </a:r>
          </a:p>
          <a:p>
            <a:endParaRPr lang="en-GB" dirty="0"/>
          </a:p>
          <a:p>
            <a:r>
              <a:rPr lang="en-US" dirty="0"/>
              <a:t>Time delays can be significant in some projects, especially those with funding arrangements that require the work/project to be complete by a certain date.</a:t>
            </a:r>
            <a:endParaRPr lang="en-IE" dirty="0"/>
          </a:p>
          <a:p>
            <a:endParaRPr lang="en-IE" sz="2400" dirty="0"/>
          </a:p>
        </p:txBody>
      </p:sp>
      <p:pic>
        <p:nvPicPr>
          <p:cNvPr id="34" name="Picture Placeholder 33" descr="Stopwatch with time motion blur">
            <a:extLst>
              <a:ext uri="{FF2B5EF4-FFF2-40B4-BE49-F238E27FC236}">
                <a16:creationId xmlns:a16="http://schemas.microsoft.com/office/drawing/2014/main" id="{820B2616-5AF1-44B2-9AA3-7B81D2C3732E}"/>
              </a:ext>
            </a:extLst>
          </p:cNvPr>
          <p:cNvPicPr>
            <a:picLocks noGrp="1" noChangeAspect="1"/>
          </p:cNvPicPr>
          <p:nvPr>
            <p:ph type="pic" sz="quarter" idx="18"/>
          </p:nvPr>
        </p:nvPicPr>
        <p:blipFill>
          <a:blip r:embed="rId2"/>
          <a:srcRect l="14190" r="14190"/>
          <a:stretch>
            <a:fillRect/>
          </a:stretch>
        </p:blipFill>
        <p:spPr/>
      </p:pic>
    </p:spTree>
    <p:extLst>
      <p:ext uri="{BB962C8B-B14F-4D97-AF65-F5344CB8AC3E}">
        <p14:creationId xmlns:p14="http://schemas.microsoft.com/office/powerpoint/2010/main" val="2900865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52CAA1-1801-4A97-A00E-034C6DA03F83}"/>
              </a:ext>
            </a:extLst>
          </p:cNvPr>
          <p:cNvSpPr>
            <a:spLocks noGrp="1"/>
          </p:cNvSpPr>
          <p:nvPr>
            <p:ph type="body" sz="quarter" idx="20"/>
          </p:nvPr>
        </p:nvSpPr>
        <p:spPr>
          <a:xfrm>
            <a:off x="2076449" y="1257300"/>
            <a:ext cx="10029825" cy="4369439"/>
          </a:xfrm>
        </p:spPr>
        <p:txBody>
          <a:bodyPr/>
          <a:lstStyle/>
          <a:p>
            <a:pPr marL="457200" indent="-457200">
              <a:buAutoNum type="arabicPeriod"/>
            </a:pPr>
            <a:r>
              <a:rPr lang="en-US" dirty="0"/>
              <a:t>Once you realize that there is a delay, organize a committee meeting. Inform everyone working on the project about the delay, including details such as factors contributing to the holdup and how far it has set the project back. </a:t>
            </a:r>
          </a:p>
          <a:p>
            <a:pPr marL="457200" indent="-457200">
              <a:buAutoNum type="arabicPeriod"/>
            </a:pPr>
            <a:r>
              <a:rPr lang="en-US" dirty="0"/>
              <a:t>Ask for input and ideas on how to get back on schedule and plan a course of action moving forward. </a:t>
            </a:r>
          </a:p>
          <a:p>
            <a:pPr marL="457200" indent="-457200">
              <a:buAutoNum type="arabicPeriod"/>
            </a:pPr>
            <a:r>
              <a:rPr lang="en-US" dirty="0"/>
              <a:t>If you will require additional work from committee members or supplementary resources, make this known as well. Asking for volunteers who are willing to take on extra tasks as needed is advisable, as well.</a:t>
            </a:r>
          </a:p>
          <a:p>
            <a:pPr marL="457200" indent="-457200">
              <a:buAutoNum type="arabicPeriod"/>
            </a:pPr>
            <a:r>
              <a:rPr lang="en-US" dirty="0"/>
              <a:t>Review tasks assigned to committee members. Prioritize project assignments, moving any that are especially time sensitive to the top of the list.</a:t>
            </a:r>
          </a:p>
          <a:p>
            <a:pPr marL="457200" indent="-457200">
              <a:buAutoNum type="arabicPeriod"/>
            </a:pPr>
            <a:r>
              <a:rPr lang="en-US" dirty="0"/>
              <a:t>Scale back on unnecessary tasks. This will not only get you closer to your schedule but also ensure that your committee has the time needed to produce a quality outcome.</a:t>
            </a:r>
          </a:p>
          <a:p>
            <a:pPr marL="457200" indent="-457200">
              <a:buAutoNum type="arabicPeriod"/>
            </a:pPr>
            <a:endParaRPr lang="en-IE" dirty="0"/>
          </a:p>
        </p:txBody>
      </p:sp>
      <p:sp>
        <p:nvSpPr>
          <p:cNvPr id="3" name="Text Placeholder 2">
            <a:extLst>
              <a:ext uri="{FF2B5EF4-FFF2-40B4-BE49-F238E27FC236}">
                <a16:creationId xmlns:a16="http://schemas.microsoft.com/office/drawing/2014/main" id="{CBD50570-4279-4D1D-B127-B21C762AF1BA}"/>
              </a:ext>
            </a:extLst>
          </p:cNvPr>
          <p:cNvSpPr>
            <a:spLocks noGrp="1"/>
          </p:cNvSpPr>
          <p:nvPr>
            <p:ph type="body" sz="quarter" idx="21"/>
          </p:nvPr>
        </p:nvSpPr>
        <p:spPr>
          <a:xfrm>
            <a:off x="2076450" y="246472"/>
            <a:ext cx="8403792" cy="857158"/>
          </a:xfrm>
        </p:spPr>
        <p:txBody>
          <a:bodyPr/>
          <a:lstStyle/>
          <a:p>
            <a:r>
              <a:rPr lang="en-IE" dirty="0"/>
              <a:t>5 TIPS TO AVOID/OVERCOME TIME DELAYS</a:t>
            </a:r>
          </a:p>
        </p:txBody>
      </p:sp>
      <p:pic>
        <p:nvPicPr>
          <p:cNvPr id="4" name="Picture Placeholder 5" descr="Icon&#10;&#10;Description automatically generated">
            <a:extLst>
              <a:ext uri="{FF2B5EF4-FFF2-40B4-BE49-F238E27FC236}">
                <a16:creationId xmlns:a16="http://schemas.microsoft.com/office/drawing/2014/main" id="{6AEBD420-8A96-441E-AE40-5225582779F5}"/>
              </a:ext>
            </a:extLst>
          </p:cNvPr>
          <p:cNvPicPr>
            <a:picLocks noChangeAspect="1"/>
          </p:cNvPicPr>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283458" y="160747"/>
            <a:ext cx="1571457" cy="1581151"/>
          </a:xfrm>
          <a:prstGeom prst="rect">
            <a:avLst/>
          </a:prstGeom>
          <a:solidFill>
            <a:schemeClr val="bg1"/>
          </a:solidFill>
        </p:spPr>
      </p:pic>
    </p:spTree>
    <p:extLst>
      <p:ext uri="{BB962C8B-B14F-4D97-AF65-F5344CB8AC3E}">
        <p14:creationId xmlns:p14="http://schemas.microsoft.com/office/powerpoint/2010/main" val="2787318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D5A52B-DF5A-43AF-A26A-31C7D3A7644A}"/>
              </a:ext>
            </a:extLst>
          </p:cNvPr>
          <p:cNvSpPr>
            <a:spLocks noGrp="1"/>
          </p:cNvSpPr>
          <p:nvPr>
            <p:ph type="body" sz="quarter" idx="20"/>
          </p:nvPr>
        </p:nvSpPr>
        <p:spPr>
          <a:xfrm>
            <a:off x="5676900" y="2157413"/>
            <a:ext cx="6024563" cy="3631644"/>
          </a:xfrm>
        </p:spPr>
        <p:txBody>
          <a:bodyPr/>
          <a:lstStyle/>
          <a:p>
            <a:r>
              <a:rPr lang="en-US" dirty="0"/>
              <a:t>Budget overruns happen when your regeneration projects runs out of money or you uncover new costs during the project development. </a:t>
            </a:r>
            <a:endParaRPr lang="en-IE" dirty="0"/>
          </a:p>
          <a:p>
            <a:endParaRPr lang="en-US" sz="900" dirty="0"/>
          </a:p>
          <a:p>
            <a:r>
              <a:rPr lang="en-US" dirty="0"/>
              <a:t>Tracking of a project budget in real time will allow you to see in advance whether a project is forecast to go over budget. </a:t>
            </a:r>
          </a:p>
          <a:p>
            <a:r>
              <a:rPr lang="en-US" dirty="0"/>
              <a:t>If half of the job, 50%, has been completed and 75% of the budget has been spent you are highly likely to be on track to “blow the budget”.</a:t>
            </a:r>
          </a:p>
        </p:txBody>
      </p:sp>
      <p:sp>
        <p:nvSpPr>
          <p:cNvPr id="4" name="Text Placeholder 3">
            <a:extLst>
              <a:ext uri="{FF2B5EF4-FFF2-40B4-BE49-F238E27FC236}">
                <a16:creationId xmlns:a16="http://schemas.microsoft.com/office/drawing/2014/main" id="{8C2A5161-34D1-4127-855C-6761E62D9DA3}"/>
              </a:ext>
            </a:extLst>
          </p:cNvPr>
          <p:cNvSpPr>
            <a:spLocks noGrp="1"/>
          </p:cNvSpPr>
          <p:nvPr>
            <p:ph type="body" sz="quarter" idx="22"/>
          </p:nvPr>
        </p:nvSpPr>
        <p:spPr>
          <a:xfrm>
            <a:off x="5676900" y="767883"/>
            <a:ext cx="6024563" cy="857158"/>
          </a:xfrm>
        </p:spPr>
        <p:txBody>
          <a:bodyPr>
            <a:normAutofit/>
          </a:bodyPr>
          <a:lstStyle/>
          <a:p>
            <a:r>
              <a:rPr lang="en-IE" dirty="0"/>
              <a:t>BUDGET OVERRUNS</a:t>
            </a:r>
          </a:p>
        </p:txBody>
      </p:sp>
      <p:pic>
        <p:nvPicPr>
          <p:cNvPr id="8" name="Picture Placeholder 7" descr="Graphical user interface&#10;&#10;Description automatically generated">
            <a:extLst>
              <a:ext uri="{FF2B5EF4-FFF2-40B4-BE49-F238E27FC236}">
                <a16:creationId xmlns:a16="http://schemas.microsoft.com/office/drawing/2014/main" id="{6B4D1EE7-F137-4E52-A990-810D67D59984}"/>
              </a:ext>
            </a:extLst>
          </p:cNvPr>
          <p:cNvPicPr>
            <a:picLocks noGrp="1" noChangeAspect="1"/>
          </p:cNvPicPr>
          <p:nvPr>
            <p:ph type="pic" sz="quarter" idx="21"/>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2539196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52CAA1-1801-4A97-A00E-034C6DA03F83}"/>
              </a:ext>
            </a:extLst>
          </p:cNvPr>
          <p:cNvSpPr>
            <a:spLocks noGrp="1"/>
          </p:cNvSpPr>
          <p:nvPr>
            <p:ph type="body" sz="quarter" idx="20"/>
          </p:nvPr>
        </p:nvSpPr>
        <p:spPr>
          <a:xfrm>
            <a:off x="2076449" y="1257300"/>
            <a:ext cx="10029825" cy="4369439"/>
          </a:xfrm>
        </p:spPr>
        <p:txBody>
          <a:bodyPr/>
          <a:lstStyle/>
          <a:p>
            <a:pPr marL="457200" indent="-457200">
              <a:buAutoNum type="arabicPeriod"/>
            </a:pPr>
            <a:r>
              <a:rPr lang="en-US" dirty="0"/>
              <a:t>Allow for some contingency in the project budget.</a:t>
            </a:r>
          </a:p>
          <a:p>
            <a:pPr marL="457200" indent="-457200">
              <a:buAutoNum type="arabicPeriod"/>
            </a:pPr>
            <a:r>
              <a:rPr lang="en-US" dirty="0"/>
              <a:t>Tracking budget at a monthly level is a discipline in terms of keeping informed of your project’s current financial status.</a:t>
            </a:r>
          </a:p>
          <a:p>
            <a:pPr marL="457200" indent="-457200">
              <a:buAutoNum type="arabicPeriod"/>
            </a:pPr>
            <a:r>
              <a:rPr lang="en-US" dirty="0"/>
              <a:t>Set the expectation for people working for you at the start of a project that under no circumstances should they be going over budget without you.</a:t>
            </a:r>
          </a:p>
          <a:p>
            <a:pPr marL="457200" indent="-457200">
              <a:buAutoNum type="arabicPeriod"/>
            </a:pPr>
            <a:r>
              <a:rPr lang="en-US" dirty="0"/>
              <a:t>Seeking more funding may be a perfectly valid option, particularly if your project changes and is delivering more than was originally anticipated.</a:t>
            </a:r>
          </a:p>
          <a:p>
            <a:pPr marL="457200" indent="-457200">
              <a:buAutoNum type="arabicPeriod"/>
            </a:pPr>
            <a:r>
              <a:rPr lang="en-US" dirty="0"/>
              <a:t>Where extra funding cannot be found to cover additional costs there are some ways to still deliver the project. You can do this by reassigning resources to a lower cost resource and/or reducing the project scope. But be mindful of the impact this may have on your timeline. </a:t>
            </a:r>
          </a:p>
        </p:txBody>
      </p:sp>
      <p:sp>
        <p:nvSpPr>
          <p:cNvPr id="3" name="Text Placeholder 2">
            <a:extLst>
              <a:ext uri="{FF2B5EF4-FFF2-40B4-BE49-F238E27FC236}">
                <a16:creationId xmlns:a16="http://schemas.microsoft.com/office/drawing/2014/main" id="{CBD50570-4279-4D1D-B127-B21C762AF1BA}"/>
              </a:ext>
            </a:extLst>
          </p:cNvPr>
          <p:cNvSpPr>
            <a:spLocks noGrp="1"/>
          </p:cNvSpPr>
          <p:nvPr>
            <p:ph type="body" sz="quarter" idx="21"/>
          </p:nvPr>
        </p:nvSpPr>
        <p:spPr>
          <a:xfrm>
            <a:off x="2076449" y="246472"/>
            <a:ext cx="9705975" cy="857158"/>
          </a:xfrm>
        </p:spPr>
        <p:txBody>
          <a:bodyPr>
            <a:normAutofit/>
          </a:bodyPr>
          <a:lstStyle/>
          <a:p>
            <a:r>
              <a:rPr lang="en-IE" dirty="0"/>
              <a:t>5 TIPS TO AVOID/OVERCOME BUDGET OVERRUNS</a:t>
            </a:r>
          </a:p>
        </p:txBody>
      </p:sp>
      <p:pic>
        <p:nvPicPr>
          <p:cNvPr id="5" name="Picture Placeholder 7" descr="Graphical user interface&#10;&#10;Description automatically generated">
            <a:extLst>
              <a:ext uri="{FF2B5EF4-FFF2-40B4-BE49-F238E27FC236}">
                <a16:creationId xmlns:a16="http://schemas.microsoft.com/office/drawing/2014/main" id="{DFFC9AE5-40BB-4676-8196-30DEC4256CA7}"/>
              </a:ext>
            </a:extLst>
          </p:cNvPr>
          <p:cNvPicPr>
            <a:picLocks noChangeAspect="1"/>
          </p:cNvPicPr>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155370" y="302356"/>
            <a:ext cx="1644939" cy="1655086"/>
          </a:xfrm>
          <a:prstGeom prst="rect">
            <a:avLst/>
          </a:prstGeom>
          <a:solidFill>
            <a:schemeClr val="bg1"/>
          </a:solidFill>
        </p:spPr>
      </p:pic>
    </p:spTree>
    <p:extLst>
      <p:ext uri="{BB962C8B-B14F-4D97-AF65-F5344CB8AC3E}">
        <p14:creationId xmlns:p14="http://schemas.microsoft.com/office/powerpoint/2010/main" val="3515482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176541-6247-431B-B95B-35663DC05350}"/>
              </a:ext>
            </a:extLst>
          </p:cNvPr>
          <p:cNvSpPr>
            <a:spLocks noGrp="1"/>
          </p:cNvSpPr>
          <p:nvPr>
            <p:ph type="body" sz="quarter" idx="13"/>
          </p:nvPr>
        </p:nvSpPr>
        <p:spPr>
          <a:xfrm>
            <a:off x="441434" y="151760"/>
            <a:ext cx="4267199" cy="1624848"/>
          </a:xfrm>
        </p:spPr>
        <p:txBody>
          <a:bodyPr>
            <a:noAutofit/>
          </a:bodyPr>
          <a:lstStyle/>
          <a:p>
            <a:r>
              <a:rPr lang="en-US" sz="4800" b="1" dirty="0">
                <a:solidFill>
                  <a:srgbClr val="68BBAF"/>
                </a:solidFill>
              </a:rPr>
              <a:t>MODULE 6 OVERVIEW</a:t>
            </a:r>
          </a:p>
        </p:txBody>
      </p:sp>
      <p:sp>
        <p:nvSpPr>
          <p:cNvPr id="3" name="Text Placeholder 2">
            <a:extLst>
              <a:ext uri="{FF2B5EF4-FFF2-40B4-BE49-F238E27FC236}">
                <a16:creationId xmlns:a16="http://schemas.microsoft.com/office/drawing/2014/main" id="{BF177A13-144A-4283-848C-4CA3EF01C92B}"/>
              </a:ext>
            </a:extLst>
          </p:cNvPr>
          <p:cNvSpPr>
            <a:spLocks noGrp="1"/>
          </p:cNvSpPr>
          <p:nvPr>
            <p:ph type="body" sz="quarter" idx="14"/>
          </p:nvPr>
        </p:nvSpPr>
        <p:spPr>
          <a:xfrm>
            <a:off x="255920" y="1992987"/>
            <a:ext cx="4703623" cy="3642009"/>
          </a:xfrm>
        </p:spPr>
        <p:txBody>
          <a:bodyPr/>
          <a:lstStyle/>
          <a:p>
            <a:r>
              <a:rPr lang="en-IE" sz="2200" dirty="0">
                <a:solidFill>
                  <a:srgbClr val="7F4182"/>
                </a:solidFill>
              </a:rPr>
              <a:t>Our final module helps you assess what </a:t>
            </a:r>
            <a:r>
              <a:rPr lang="en-GB" sz="2200" dirty="0">
                <a:solidFill>
                  <a:srgbClr val="7F4182"/>
                </a:solidFill>
              </a:rPr>
              <a:t>does community regeneration success look like? And how do you evaluate it?</a:t>
            </a:r>
            <a:r>
              <a:rPr lang="en-IE" sz="2200" dirty="0">
                <a:solidFill>
                  <a:srgbClr val="7F4182"/>
                </a:solidFill>
              </a:rPr>
              <a:t> </a:t>
            </a:r>
          </a:p>
          <a:p>
            <a:r>
              <a:rPr lang="en-IE" sz="2200" dirty="0"/>
              <a:t>You will also learn that celebrating success is one of the most important things you can do. You will learn about the importance of reassurance marketing, vital as we emerge from the pandemic of 2020. </a:t>
            </a:r>
            <a:endParaRPr lang="en-IE" sz="2200" dirty="0">
              <a:solidFill>
                <a:srgbClr val="BA0A94"/>
              </a:solidFill>
            </a:endParaRPr>
          </a:p>
          <a:p>
            <a:r>
              <a:rPr lang="en-IE" sz="2200" dirty="0">
                <a:solidFill>
                  <a:srgbClr val="BA0A94"/>
                </a:solidFill>
              </a:rPr>
              <a:t>We provide our last set of practical templates and exercises which you can use to measure the success and impact of your projects and plan for the future for your community regeneration projects.</a:t>
            </a:r>
            <a:endParaRPr lang="en-IE" sz="2200" dirty="0">
              <a:solidFill>
                <a:srgbClr val="7F4182"/>
              </a:solidFill>
            </a:endParaRPr>
          </a:p>
          <a:p>
            <a:endParaRPr lang="en-IE" sz="2200" dirty="0">
              <a:solidFill>
                <a:srgbClr val="7F4182"/>
              </a:solidFill>
            </a:endParaRPr>
          </a:p>
          <a:p>
            <a:endParaRPr lang="en-IE" sz="2200" dirty="0"/>
          </a:p>
        </p:txBody>
      </p:sp>
      <p:sp>
        <p:nvSpPr>
          <p:cNvPr id="4" name="Text Placeholder 3">
            <a:extLst>
              <a:ext uri="{FF2B5EF4-FFF2-40B4-BE49-F238E27FC236}">
                <a16:creationId xmlns:a16="http://schemas.microsoft.com/office/drawing/2014/main" id="{BF40A378-0F86-4755-B2BF-0C5C7DEC1508}"/>
              </a:ext>
            </a:extLst>
          </p:cNvPr>
          <p:cNvSpPr>
            <a:spLocks noGrp="1"/>
          </p:cNvSpPr>
          <p:nvPr>
            <p:ph type="body" sz="quarter" idx="15"/>
          </p:nvPr>
        </p:nvSpPr>
        <p:spPr>
          <a:ln>
            <a:noFill/>
          </a:ln>
        </p:spPr>
        <p:txBody>
          <a:bodyPr/>
          <a:lstStyle/>
          <a:p>
            <a:r>
              <a:rPr lang="en-IE" dirty="0"/>
              <a:t>Intro</a:t>
            </a:r>
          </a:p>
        </p:txBody>
      </p:sp>
      <p:sp>
        <p:nvSpPr>
          <p:cNvPr id="5" name="Text Placeholder 4">
            <a:extLst>
              <a:ext uri="{FF2B5EF4-FFF2-40B4-BE49-F238E27FC236}">
                <a16:creationId xmlns:a16="http://schemas.microsoft.com/office/drawing/2014/main" id="{D532EBDA-D8CE-46BE-8086-EE51F5AE013A}"/>
              </a:ext>
            </a:extLst>
          </p:cNvPr>
          <p:cNvSpPr>
            <a:spLocks noGrp="1"/>
          </p:cNvSpPr>
          <p:nvPr>
            <p:ph type="body" sz="quarter" idx="12"/>
          </p:nvPr>
        </p:nvSpPr>
        <p:spPr>
          <a:xfrm>
            <a:off x="6310577" y="1232371"/>
            <a:ext cx="5731763" cy="898040"/>
          </a:xfrm>
        </p:spPr>
        <p:txBody>
          <a:bodyPr>
            <a:noAutofit/>
          </a:bodyPr>
          <a:lstStyle/>
          <a:p>
            <a:pPr>
              <a:lnSpc>
                <a:spcPct val="100000"/>
              </a:lnSpc>
              <a:spcBef>
                <a:spcPts val="0"/>
              </a:spcBef>
            </a:pPr>
            <a:r>
              <a:rPr lang="en-IE" sz="2400" dirty="0">
                <a:solidFill>
                  <a:schemeClr val="bg1"/>
                </a:solidFill>
              </a:rPr>
              <a:t>Common Barriers to Success and how to overcome them</a:t>
            </a:r>
          </a:p>
        </p:txBody>
      </p:sp>
      <p:sp>
        <p:nvSpPr>
          <p:cNvPr id="6" name="Text Placeholder 5">
            <a:extLst>
              <a:ext uri="{FF2B5EF4-FFF2-40B4-BE49-F238E27FC236}">
                <a16:creationId xmlns:a16="http://schemas.microsoft.com/office/drawing/2014/main" id="{23D8F2D6-9483-477F-BA1F-1ECA0BFE20A3}"/>
              </a:ext>
            </a:extLst>
          </p:cNvPr>
          <p:cNvSpPr>
            <a:spLocks noGrp="1"/>
          </p:cNvSpPr>
          <p:nvPr>
            <p:ph type="body" sz="quarter" idx="16"/>
          </p:nvPr>
        </p:nvSpPr>
        <p:spPr/>
        <p:txBody>
          <a:bodyPr/>
          <a:lstStyle/>
          <a:p>
            <a:r>
              <a:rPr lang="en-IE" dirty="0"/>
              <a:t>01</a:t>
            </a:r>
          </a:p>
        </p:txBody>
      </p:sp>
      <p:sp>
        <p:nvSpPr>
          <p:cNvPr id="7" name="Text Placeholder 6">
            <a:extLst>
              <a:ext uri="{FF2B5EF4-FFF2-40B4-BE49-F238E27FC236}">
                <a16:creationId xmlns:a16="http://schemas.microsoft.com/office/drawing/2014/main" id="{A454401A-27CE-4DF1-B3D7-877FD566D0F7}"/>
              </a:ext>
            </a:extLst>
          </p:cNvPr>
          <p:cNvSpPr>
            <a:spLocks noGrp="1"/>
          </p:cNvSpPr>
          <p:nvPr>
            <p:ph type="body" sz="quarter" idx="17"/>
          </p:nvPr>
        </p:nvSpPr>
        <p:spPr>
          <a:xfrm>
            <a:off x="6310577" y="2331018"/>
            <a:ext cx="5682103" cy="946384"/>
          </a:xfrm>
        </p:spPr>
        <p:txBody>
          <a:bodyPr>
            <a:normAutofit/>
          </a:bodyPr>
          <a:lstStyle/>
          <a:p>
            <a:r>
              <a:rPr lang="en-IE" dirty="0"/>
              <a:t>Sustaining Success – the role of young people and volunteers in your community</a:t>
            </a:r>
          </a:p>
        </p:txBody>
      </p:sp>
      <p:sp>
        <p:nvSpPr>
          <p:cNvPr id="8" name="Text Placeholder 7">
            <a:extLst>
              <a:ext uri="{FF2B5EF4-FFF2-40B4-BE49-F238E27FC236}">
                <a16:creationId xmlns:a16="http://schemas.microsoft.com/office/drawing/2014/main" id="{D4484E57-7868-4167-8118-924799EA7415}"/>
              </a:ext>
            </a:extLst>
          </p:cNvPr>
          <p:cNvSpPr>
            <a:spLocks noGrp="1"/>
          </p:cNvSpPr>
          <p:nvPr>
            <p:ph type="body" sz="quarter" idx="18"/>
          </p:nvPr>
        </p:nvSpPr>
        <p:spPr/>
        <p:txBody>
          <a:bodyPr/>
          <a:lstStyle/>
          <a:p>
            <a:r>
              <a:rPr lang="en-IE" dirty="0"/>
              <a:t>02</a:t>
            </a:r>
          </a:p>
        </p:txBody>
      </p:sp>
      <p:sp>
        <p:nvSpPr>
          <p:cNvPr id="9" name="Text Placeholder 8">
            <a:extLst>
              <a:ext uri="{FF2B5EF4-FFF2-40B4-BE49-F238E27FC236}">
                <a16:creationId xmlns:a16="http://schemas.microsoft.com/office/drawing/2014/main" id="{165E8B33-D126-425C-8A1B-EA500F436889}"/>
              </a:ext>
            </a:extLst>
          </p:cNvPr>
          <p:cNvSpPr>
            <a:spLocks noGrp="1"/>
          </p:cNvSpPr>
          <p:nvPr>
            <p:ph type="body" sz="quarter" idx="19"/>
          </p:nvPr>
        </p:nvSpPr>
        <p:spPr>
          <a:xfrm>
            <a:off x="4959544" y="4671717"/>
            <a:ext cx="1176670" cy="927495"/>
          </a:xfrm>
        </p:spPr>
        <p:txBody>
          <a:bodyPr/>
          <a:lstStyle/>
          <a:p>
            <a:r>
              <a:rPr lang="en-IE" dirty="0"/>
              <a:t>04</a:t>
            </a:r>
          </a:p>
        </p:txBody>
      </p:sp>
      <p:sp>
        <p:nvSpPr>
          <p:cNvPr id="10" name="Text Placeholder 9">
            <a:extLst>
              <a:ext uri="{FF2B5EF4-FFF2-40B4-BE49-F238E27FC236}">
                <a16:creationId xmlns:a16="http://schemas.microsoft.com/office/drawing/2014/main" id="{0F55D0DA-09FF-4318-B954-5A56F2D5FEA3}"/>
              </a:ext>
            </a:extLst>
          </p:cNvPr>
          <p:cNvSpPr>
            <a:spLocks noGrp="1"/>
          </p:cNvSpPr>
          <p:nvPr>
            <p:ph type="body" sz="quarter" idx="20"/>
          </p:nvPr>
        </p:nvSpPr>
        <p:spPr>
          <a:xfrm>
            <a:off x="4959543" y="5810357"/>
            <a:ext cx="1202947" cy="927495"/>
          </a:xfrm>
        </p:spPr>
        <p:txBody>
          <a:bodyPr>
            <a:normAutofit fontScale="70000" lnSpcReduction="20000"/>
          </a:bodyPr>
          <a:lstStyle/>
          <a:p>
            <a:r>
              <a:rPr lang="en-IE" dirty="0"/>
              <a:t>KEY ACTION PACK 5:</a:t>
            </a:r>
          </a:p>
        </p:txBody>
      </p:sp>
      <p:sp>
        <p:nvSpPr>
          <p:cNvPr id="11" name="Text Placeholder 10">
            <a:extLst>
              <a:ext uri="{FF2B5EF4-FFF2-40B4-BE49-F238E27FC236}">
                <a16:creationId xmlns:a16="http://schemas.microsoft.com/office/drawing/2014/main" id="{699F8F62-ECD1-4623-B818-79ED572CC665}"/>
              </a:ext>
            </a:extLst>
          </p:cNvPr>
          <p:cNvSpPr>
            <a:spLocks noGrp="1"/>
          </p:cNvSpPr>
          <p:nvPr>
            <p:ph type="body" sz="quarter" idx="21"/>
          </p:nvPr>
        </p:nvSpPr>
        <p:spPr>
          <a:xfrm>
            <a:off x="6360097" y="3504295"/>
            <a:ext cx="5731763" cy="974343"/>
          </a:xfrm>
        </p:spPr>
        <p:txBody>
          <a:bodyPr>
            <a:normAutofit fontScale="92500" lnSpcReduction="10000"/>
          </a:bodyPr>
          <a:lstStyle/>
          <a:p>
            <a:r>
              <a:rPr kumimoji="0" lang="en-IE" sz="2400" b="0" i="0" u="none" strike="noStrike" kern="1200" cap="none" spc="0" normalizeH="0" baseline="0" noProof="0" dirty="0">
                <a:ln>
                  <a:noFill/>
                </a:ln>
                <a:solidFill>
                  <a:prstClr val="white"/>
                </a:solidFill>
                <a:effectLst/>
                <a:uLnTx/>
                <a:uFillTx/>
                <a:latin typeface="Calibri" panose="020F0502020204030204"/>
                <a:ea typeface="+mn-ea"/>
                <a:cs typeface="+mn-cs"/>
              </a:rPr>
              <a:t>Sharing and celebrating your success – innovative reassurance marketing techniques and approaches</a:t>
            </a:r>
          </a:p>
        </p:txBody>
      </p:sp>
      <p:sp>
        <p:nvSpPr>
          <p:cNvPr id="12" name="Text Placeholder 11">
            <a:extLst>
              <a:ext uri="{FF2B5EF4-FFF2-40B4-BE49-F238E27FC236}">
                <a16:creationId xmlns:a16="http://schemas.microsoft.com/office/drawing/2014/main" id="{8FBEA182-1DEF-4D6A-98B5-66D9A7ABCAB3}"/>
              </a:ext>
            </a:extLst>
          </p:cNvPr>
          <p:cNvSpPr>
            <a:spLocks noGrp="1"/>
          </p:cNvSpPr>
          <p:nvPr>
            <p:ph type="body" sz="quarter" idx="22"/>
          </p:nvPr>
        </p:nvSpPr>
        <p:spPr>
          <a:xfrm>
            <a:off x="6360097" y="4736666"/>
            <a:ext cx="5731763" cy="898040"/>
          </a:xfrm>
        </p:spPr>
        <p:txBody>
          <a:bodyPr>
            <a:noAutofit/>
          </a:bodyPr>
          <a:lstStyle/>
          <a:p>
            <a:r>
              <a:rPr lang="en-IE" dirty="0"/>
              <a:t>Can’t stand still !  Build on success and plan for the Future</a:t>
            </a:r>
            <a:endParaRPr lang="en-IE" sz="2400" dirty="0">
              <a:solidFill>
                <a:schemeClr val="bg1"/>
              </a:solidFill>
            </a:endParaRPr>
          </a:p>
        </p:txBody>
      </p:sp>
      <p:sp>
        <p:nvSpPr>
          <p:cNvPr id="13" name="Text Placeholder 12">
            <a:extLst>
              <a:ext uri="{FF2B5EF4-FFF2-40B4-BE49-F238E27FC236}">
                <a16:creationId xmlns:a16="http://schemas.microsoft.com/office/drawing/2014/main" id="{FB23D006-1A96-4BB1-9D34-9B136843101D}"/>
              </a:ext>
            </a:extLst>
          </p:cNvPr>
          <p:cNvSpPr>
            <a:spLocks noGrp="1"/>
          </p:cNvSpPr>
          <p:nvPr>
            <p:ph type="body" sz="quarter" idx="23"/>
          </p:nvPr>
        </p:nvSpPr>
        <p:spPr>
          <a:xfrm>
            <a:off x="6310577" y="5751357"/>
            <a:ext cx="5731763" cy="1107804"/>
          </a:xfrm>
        </p:spPr>
        <p:txBody>
          <a:bodyPr>
            <a:noAutofit/>
          </a:bodyPr>
          <a:lstStyle/>
          <a:p>
            <a:r>
              <a:rPr lang="en-IE" dirty="0"/>
              <a:t>Useful exercises and templates to help you secure funding/finance for your projects</a:t>
            </a:r>
          </a:p>
        </p:txBody>
      </p:sp>
      <p:sp>
        <p:nvSpPr>
          <p:cNvPr id="14" name="Text Placeholder 8">
            <a:extLst>
              <a:ext uri="{FF2B5EF4-FFF2-40B4-BE49-F238E27FC236}">
                <a16:creationId xmlns:a16="http://schemas.microsoft.com/office/drawing/2014/main" id="{6829981D-8F4D-4333-BA2D-E9D110CE679C}"/>
              </a:ext>
            </a:extLst>
          </p:cNvPr>
          <p:cNvSpPr txBox="1">
            <a:spLocks/>
          </p:cNvSpPr>
          <p:nvPr/>
        </p:nvSpPr>
        <p:spPr>
          <a:xfrm>
            <a:off x="4985821" y="3594408"/>
            <a:ext cx="1176670" cy="92749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t>03</a:t>
            </a:r>
          </a:p>
        </p:txBody>
      </p:sp>
      <p:sp>
        <p:nvSpPr>
          <p:cNvPr id="16" name="Text Placeholder 4">
            <a:extLst>
              <a:ext uri="{FF2B5EF4-FFF2-40B4-BE49-F238E27FC236}">
                <a16:creationId xmlns:a16="http://schemas.microsoft.com/office/drawing/2014/main" id="{231DD43E-0CA5-40AB-9D0F-F8FAF5295BF2}"/>
              </a:ext>
            </a:extLst>
          </p:cNvPr>
          <p:cNvSpPr txBox="1">
            <a:spLocks/>
          </p:cNvSpPr>
          <p:nvPr/>
        </p:nvSpPr>
        <p:spPr>
          <a:xfrm>
            <a:off x="6285746" y="0"/>
            <a:ext cx="5731763" cy="89804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400"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rgbClr val="0E3C55"/>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rgbClr val="0E3C55"/>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rgbClr val="0E3C55"/>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pPr>
            <a:r>
              <a:rPr lang="en-IE" dirty="0"/>
              <a:t>What does community regeneration success look like? And how do you evaluate it?</a:t>
            </a:r>
          </a:p>
        </p:txBody>
      </p:sp>
    </p:spTree>
    <p:extLst>
      <p:ext uri="{BB962C8B-B14F-4D97-AF65-F5344CB8AC3E}">
        <p14:creationId xmlns:p14="http://schemas.microsoft.com/office/powerpoint/2010/main" val="3274729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D5A52B-DF5A-43AF-A26A-31C7D3A7644A}"/>
              </a:ext>
            </a:extLst>
          </p:cNvPr>
          <p:cNvSpPr>
            <a:spLocks noGrp="1"/>
          </p:cNvSpPr>
          <p:nvPr>
            <p:ph type="body" sz="quarter" idx="20"/>
          </p:nvPr>
        </p:nvSpPr>
        <p:spPr>
          <a:xfrm>
            <a:off x="5781675" y="2458473"/>
            <a:ext cx="5919788" cy="3631644"/>
          </a:xfrm>
        </p:spPr>
        <p:txBody>
          <a:bodyPr/>
          <a:lstStyle/>
          <a:p>
            <a:r>
              <a:rPr lang="en-IE" dirty="0"/>
              <a:t>One of the challenges that can happen to a community regeneration project is for it to be found not fit for purpose and/or not used by those intended. </a:t>
            </a:r>
          </a:p>
          <a:p>
            <a:endParaRPr lang="en-IE" dirty="0"/>
          </a:p>
        </p:txBody>
      </p:sp>
      <p:sp>
        <p:nvSpPr>
          <p:cNvPr id="4" name="Text Placeholder 3">
            <a:extLst>
              <a:ext uri="{FF2B5EF4-FFF2-40B4-BE49-F238E27FC236}">
                <a16:creationId xmlns:a16="http://schemas.microsoft.com/office/drawing/2014/main" id="{8C2A5161-34D1-4127-855C-6761E62D9DA3}"/>
              </a:ext>
            </a:extLst>
          </p:cNvPr>
          <p:cNvSpPr>
            <a:spLocks noGrp="1"/>
          </p:cNvSpPr>
          <p:nvPr>
            <p:ph type="body" sz="quarter" idx="22"/>
          </p:nvPr>
        </p:nvSpPr>
        <p:spPr>
          <a:xfrm>
            <a:off x="5781675" y="767883"/>
            <a:ext cx="5579898" cy="857158"/>
          </a:xfrm>
        </p:spPr>
        <p:txBody>
          <a:bodyPr>
            <a:normAutofit fontScale="92500" lnSpcReduction="20000"/>
          </a:bodyPr>
          <a:lstStyle/>
          <a:p>
            <a:r>
              <a:rPr lang="en-IE" dirty="0"/>
              <a:t>LACK OF USE/NOT FIT FOR PURPOSE</a:t>
            </a:r>
          </a:p>
        </p:txBody>
      </p:sp>
      <p:pic>
        <p:nvPicPr>
          <p:cNvPr id="7" name="Picture Placeholder 6" descr="A bench is sitting in a chair&#10;&#10;Description automatically generated">
            <a:extLst>
              <a:ext uri="{FF2B5EF4-FFF2-40B4-BE49-F238E27FC236}">
                <a16:creationId xmlns:a16="http://schemas.microsoft.com/office/drawing/2014/main" id="{B20CF47B-191E-4704-99DC-FA1D83CD4DEA}"/>
              </a:ext>
            </a:extLst>
          </p:cNvPr>
          <p:cNvPicPr>
            <a:picLocks noGrp="1" noChangeAspect="1"/>
          </p:cNvPicPr>
          <p:nvPr>
            <p:ph type="pic" sz="quarter" idx="21"/>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928341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52CAA1-1801-4A97-A00E-034C6DA03F83}"/>
              </a:ext>
            </a:extLst>
          </p:cNvPr>
          <p:cNvSpPr>
            <a:spLocks noGrp="1"/>
          </p:cNvSpPr>
          <p:nvPr>
            <p:ph type="body" sz="quarter" idx="20"/>
          </p:nvPr>
        </p:nvSpPr>
        <p:spPr>
          <a:xfrm>
            <a:off x="2076449" y="1471056"/>
            <a:ext cx="10029825" cy="4369439"/>
          </a:xfrm>
        </p:spPr>
        <p:txBody>
          <a:bodyPr/>
          <a:lstStyle/>
          <a:p>
            <a:pPr marL="457200" indent="-457200">
              <a:buAutoNum type="arabicPeriod"/>
            </a:pPr>
            <a:r>
              <a:rPr lang="en-US" dirty="0"/>
              <a:t>The more clearly you define your project’s objectives at the start, the more likely you are to achieve them.</a:t>
            </a:r>
          </a:p>
          <a:p>
            <a:pPr marL="457200" indent="-457200">
              <a:buAutoNum type="arabicPeriod"/>
            </a:pPr>
            <a:r>
              <a:rPr lang="en-US" dirty="0"/>
              <a:t>Your committee needs to regularly evaluate the project to ensure that it is fit for its intended purpose and meets a definite need in your community</a:t>
            </a:r>
          </a:p>
          <a:p>
            <a:pPr marL="457200" indent="-457200">
              <a:buAutoNum type="arabicPeriod"/>
            </a:pPr>
            <a:r>
              <a:rPr lang="en-US" dirty="0"/>
              <a:t>Don’t assume the need is there in your community. Just because you think the project is a good idea, it doesn’t mean everyone else will. This is why getting wide community buy in from the start is key. Revert back to Module 2 </a:t>
            </a:r>
            <a:r>
              <a:rPr lang="en-GB" dirty="0"/>
              <a:t>Finding the right opportunity for your community – useful exercises and templates</a:t>
            </a:r>
          </a:p>
          <a:p>
            <a:pPr marL="457200" indent="-457200">
              <a:buAutoNum type="arabicPeriod"/>
            </a:pPr>
            <a:r>
              <a:rPr lang="en-US" dirty="0"/>
              <a:t> Design your projects with some degree of flexibility – overtime as the needs of your community change, can your project change, grow or evolves to suit those needs?</a:t>
            </a:r>
          </a:p>
          <a:p>
            <a:pPr marL="457200" indent="-457200">
              <a:buAutoNum type="arabicPeriod"/>
            </a:pPr>
            <a:endParaRPr lang="en-US" dirty="0"/>
          </a:p>
        </p:txBody>
      </p:sp>
      <p:sp>
        <p:nvSpPr>
          <p:cNvPr id="3" name="Text Placeholder 2">
            <a:extLst>
              <a:ext uri="{FF2B5EF4-FFF2-40B4-BE49-F238E27FC236}">
                <a16:creationId xmlns:a16="http://schemas.microsoft.com/office/drawing/2014/main" id="{CBD50570-4279-4D1D-B127-B21C762AF1BA}"/>
              </a:ext>
            </a:extLst>
          </p:cNvPr>
          <p:cNvSpPr>
            <a:spLocks noGrp="1"/>
          </p:cNvSpPr>
          <p:nvPr>
            <p:ph type="body" sz="quarter" idx="21"/>
          </p:nvPr>
        </p:nvSpPr>
        <p:spPr>
          <a:xfrm>
            <a:off x="2076449" y="246472"/>
            <a:ext cx="9705975" cy="857158"/>
          </a:xfrm>
        </p:spPr>
        <p:txBody>
          <a:bodyPr>
            <a:normAutofit fontScale="92500" lnSpcReduction="20000"/>
          </a:bodyPr>
          <a:lstStyle/>
          <a:p>
            <a:r>
              <a:rPr lang="en-IE" dirty="0"/>
              <a:t>4 TIPS TO AVOID/OVERCOME LACK OF USE/NOT FIT FOR PURPOSE</a:t>
            </a:r>
          </a:p>
          <a:p>
            <a:endParaRPr lang="en-IE" dirty="0"/>
          </a:p>
        </p:txBody>
      </p:sp>
      <p:pic>
        <p:nvPicPr>
          <p:cNvPr id="6" name="Picture Placeholder 6" descr="A bench is sitting in a chair&#10;&#10;Description automatically generated">
            <a:extLst>
              <a:ext uri="{FF2B5EF4-FFF2-40B4-BE49-F238E27FC236}">
                <a16:creationId xmlns:a16="http://schemas.microsoft.com/office/drawing/2014/main" id="{DBCBECB0-2E39-49FC-8472-1E28610F46A1}"/>
              </a:ext>
            </a:extLst>
          </p:cNvPr>
          <p:cNvPicPr>
            <a:picLocks noChangeAspect="1"/>
          </p:cNvPicPr>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304800" y="264737"/>
            <a:ext cx="1667500" cy="1677786"/>
          </a:xfrm>
          <a:prstGeom prst="rect">
            <a:avLst/>
          </a:prstGeom>
          <a:solidFill>
            <a:schemeClr val="bg1"/>
          </a:solidFill>
        </p:spPr>
      </p:pic>
    </p:spTree>
    <p:extLst>
      <p:ext uri="{BB962C8B-B14F-4D97-AF65-F5344CB8AC3E}">
        <p14:creationId xmlns:p14="http://schemas.microsoft.com/office/powerpoint/2010/main" val="1527427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D5A52B-DF5A-43AF-A26A-31C7D3A7644A}"/>
              </a:ext>
            </a:extLst>
          </p:cNvPr>
          <p:cNvSpPr>
            <a:spLocks noGrp="1"/>
          </p:cNvSpPr>
          <p:nvPr>
            <p:ph type="body" sz="quarter" idx="20"/>
          </p:nvPr>
        </p:nvSpPr>
        <p:spPr>
          <a:xfrm>
            <a:off x="5619750" y="1919288"/>
            <a:ext cx="6572249" cy="3631644"/>
          </a:xfrm>
        </p:spPr>
        <p:txBody>
          <a:bodyPr/>
          <a:lstStyle/>
          <a:p>
            <a:r>
              <a:rPr lang="en-US" b="0" i="0" dirty="0">
                <a:solidFill>
                  <a:srgbClr val="575757"/>
                </a:solidFill>
                <a:effectLst/>
                <a:latin typeface="ClearSans"/>
              </a:rPr>
              <a:t>Conflict is both normal and inevitable where a group of people are trying to achieve something. It may be a sign that relationships have not been developed or maintained well. The important thing is how conflict is dealt with. If it’s addressed constructively, conflict can be an important step in building and maintaining relationships. Conflict may arise due to:</a:t>
            </a:r>
          </a:p>
          <a:p>
            <a:pPr marL="342900" indent="-342900">
              <a:buFont typeface="Arial" panose="020B0604020202020204" pitchFamily="34" charset="0"/>
              <a:buChar char="•"/>
            </a:pPr>
            <a:r>
              <a:rPr lang="en-US" b="0" i="0" dirty="0">
                <a:solidFill>
                  <a:srgbClr val="575757"/>
                </a:solidFill>
                <a:effectLst/>
                <a:latin typeface="ClearSans"/>
              </a:rPr>
              <a:t>Diversity and difference in values, opinions, culture, needs and perceptions.</a:t>
            </a:r>
          </a:p>
          <a:p>
            <a:pPr marL="342900" indent="-342900">
              <a:buFont typeface="Arial" panose="020B0604020202020204" pitchFamily="34" charset="0"/>
              <a:buChar char="•"/>
            </a:pPr>
            <a:r>
              <a:rPr lang="en-US" b="0" i="0" dirty="0">
                <a:solidFill>
                  <a:srgbClr val="575757"/>
                </a:solidFill>
                <a:effectLst/>
                <a:latin typeface="ClearSans"/>
              </a:rPr>
              <a:t>Power imbalances.</a:t>
            </a:r>
          </a:p>
          <a:p>
            <a:pPr marL="342900" indent="-342900">
              <a:buFont typeface="Arial" panose="020B0604020202020204" pitchFamily="34" charset="0"/>
              <a:buChar char="•"/>
            </a:pPr>
            <a:r>
              <a:rPr lang="en-US" b="0" i="0" dirty="0">
                <a:solidFill>
                  <a:srgbClr val="575757"/>
                </a:solidFill>
                <a:effectLst/>
                <a:latin typeface="ClearSans"/>
              </a:rPr>
              <a:t>Suppression of feelings and emotions.</a:t>
            </a:r>
            <a:endParaRPr lang="en-IE" dirty="0"/>
          </a:p>
        </p:txBody>
      </p:sp>
      <p:sp>
        <p:nvSpPr>
          <p:cNvPr id="4" name="Text Placeholder 3">
            <a:extLst>
              <a:ext uri="{FF2B5EF4-FFF2-40B4-BE49-F238E27FC236}">
                <a16:creationId xmlns:a16="http://schemas.microsoft.com/office/drawing/2014/main" id="{8C2A5161-34D1-4127-855C-6761E62D9DA3}"/>
              </a:ext>
            </a:extLst>
          </p:cNvPr>
          <p:cNvSpPr>
            <a:spLocks noGrp="1"/>
          </p:cNvSpPr>
          <p:nvPr>
            <p:ph type="body" sz="quarter" idx="22"/>
          </p:nvPr>
        </p:nvSpPr>
        <p:spPr>
          <a:xfrm>
            <a:off x="5734050" y="761999"/>
            <a:ext cx="5967413" cy="863041"/>
          </a:xfrm>
        </p:spPr>
        <p:txBody>
          <a:bodyPr>
            <a:normAutofit fontScale="92500" lnSpcReduction="20000"/>
          </a:bodyPr>
          <a:lstStyle/>
          <a:p>
            <a:r>
              <a:rPr lang="en-IE" dirty="0"/>
              <a:t>COMMUNITY COMMITTEE PROBLEMS OR CONFLICTS</a:t>
            </a:r>
          </a:p>
        </p:txBody>
      </p:sp>
      <p:pic>
        <p:nvPicPr>
          <p:cNvPr id="8" name="Picture Placeholder 7" descr="A picture containing text, drawing&#10;&#10;Description automatically generated">
            <a:extLst>
              <a:ext uri="{FF2B5EF4-FFF2-40B4-BE49-F238E27FC236}">
                <a16:creationId xmlns:a16="http://schemas.microsoft.com/office/drawing/2014/main" id="{4E28A7D1-300A-4868-B64B-5268060366A9}"/>
              </a:ext>
            </a:extLst>
          </p:cNvPr>
          <p:cNvPicPr>
            <a:picLocks noGrp="1" noChangeAspect="1"/>
          </p:cNvPicPr>
          <p:nvPr>
            <p:ph type="pic" sz="quarter" idx="21"/>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3527033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52CAA1-1801-4A97-A00E-034C6DA03F83}"/>
              </a:ext>
            </a:extLst>
          </p:cNvPr>
          <p:cNvSpPr>
            <a:spLocks noGrp="1"/>
          </p:cNvSpPr>
          <p:nvPr>
            <p:ph type="body" sz="quarter" idx="20"/>
          </p:nvPr>
        </p:nvSpPr>
        <p:spPr>
          <a:xfrm>
            <a:off x="2076449" y="1257300"/>
            <a:ext cx="10029825" cy="4369439"/>
          </a:xfrm>
        </p:spPr>
        <p:txBody>
          <a:bodyPr/>
          <a:lstStyle/>
          <a:p>
            <a:pPr algn="l" fontAlgn="base">
              <a:buFont typeface="Arial" panose="020B0604020202020204" pitchFamily="34" charset="0"/>
              <a:buChar char="•"/>
            </a:pPr>
            <a:r>
              <a:rPr lang="en-US" b="0" i="0" dirty="0">
                <a:solidFill>
                  <a:srgbClr val="575757"/>
                </a:solidFill>
                <a:effectLst/>
                <a:latin typeface="inherit"/>
              </a:rPr>
              <a:t>People often talk about what’s annoying them outside of the group, rather than at meetings. Providing a time for people to speak when the group is together can be helpful. </a:t>
            </a:r>
          </a:p>
          <a:p>
            <a:pPr algn="l" fontAlgn="base">
              <a:buFont typeface="Arial" panose="020B0604020202020204" pitchFamily="34" charset="0"/>
              <a:buChar char="•"/>
            </a:pPr>
            <a:r>
              <a:rPr lang="en-US" b="0" i="0" dirty="0">
                <a:solidFill>
                  <a:srgbClr val="575757"/>
                </a:solidFill>
                <a:effectLst/>
                <a:latin typeface="inherit"/>
              </a:rPr>
              <a:t>When people are in conflict and not dealing with it, the energy of the group will often be sluggish. Check out what’s happening if you sense an energy loss. </a:t>
            </a:r>
            <a:r>
              <a:rPr lang="en-US" dirty="0">
                <a:solidFill>
                  <a:srgbClr val="575757"/>
                </a:solidFill>
                <a:latin typeface="inherit"/>
              </a:rPr>
              <a:t>Try r</a:t>
            </a:r>
            <a:r>
              <a:rPr lang="en-US" b="0" i="0" dirty="0">
                <a:solidFill>
                  <a:srgbClr val="575757"/>
                </a:solidFill>
                <a:effectLst/>
                <a:latin typeface="inherit"/>
              </a:rPr>
              <a:t>evisiting the group’s purpose. Have people temporarily forgotten what they are there for or are people working towards different goals?</a:t>
            </a:r>
          </a:p>
          <a:p>
            <a:pPr algn="l" fontAlgn="base">
              <a:buFont typeface="Arial" panose="020B0604020202020204" pitchFamily="34" charset="0"/>
              <a:buChar char="•"/>
            </a:pPr>
            <a:r>
              <a:rPr lang="en-US" b="0" i="0" dirty="0">
                <a:solidFill>
                  <a:srgbClr val="575757"/>
                </a:solidFill>
                <a:effectLst/>
                <a:latin typeface="inherit"/>
              </a:rPr>
              <a:t>If the conflict has become too big, it’s sometimes best to stop the meeting. Conflict might be better dealt with just between the people concerned or using an outside facilitator.</a:t>
            </a:r>
          </a:p>
          <a:p>
            <a:pPr algn="l" fontAlgn="base">
              <a:buFont typeface="Arial" panose="020B0604020202020204" pitchFamily="34" charset="0"/>
              <a:buChar char="•"/>
            </a:pPr>
            <a:r>
              <a:rPr lang="en-US" b="0" i="0" dirty="0">
                <a:solidFill>
                  <a:srgbClr val="575757"/>
                </a:solidFill>
                <a:effectLst/>
                <a:latin typeface="inherit"/>
              </a:rPr>
              <a:t>People often bring things up that are irrelevant to the purpose but still important to them. Use a ‘parking lot’ piece of paper for these issues - this lets people know they aren’t forgotten. The issues can then be dealt with either after the meeting or at the end. If the issue is big enough, consider calling another meeting to deal with it.</a:t>
            </a:r>
          </a:p>
          <a:p>
            <a:pPr marL="457200" indent="-457200">
              <a:buAutoNum type="arabicPeriod"/>
            </a:pPr>
            <a:endParaRPr lang="en-US" dirty="0"/>
          </a:p>
        </p:txBody>
      </p:sp>
      <p:sp>
        <p:nvSpPr>
          <p:cNvPr id="3" name="Text Placeholder 2">
            <a:extLst>
              <a:ext uri="{FF2B5EF4-FFF2-40B4-BE49-F238E27FC236}">
                <a16:creationId xmlns:a16="http://schemas.microsoft.com/office/drawing/2014/main" id="{CBD50570-4279-4D1D-B127-B21C762AF1BA}"/>
              </a:ext>
            </a:extLst>
          </p:cNvPr>
          <p:cNvSpPr>
            <a:spLocks noGrp="1"/>
          </p:cNvSpPr>
          <p:nvPr>
            <p:ph type="body" sz="quarter" idx="21"/>
          </p:nvPr>
        </p:nvSpPr>
        <p:spPr>
          <a:xfrm>
            <a:off x="2076449" y="246472"/>
            <a:ext cx="10115551" cy="857158"/>
          </a:xfrm>
        </p:spPr>
        <p:txBody>
          <a:bodyPr>
            <a:normAutofit fontScale="92500" lnSpcReduction="20000"/>
          </a:bodyPr>
          <a:lstStyle/>
          <a:p>
            <a:r>
              <a:rPr lang="en-IE" dirty="0"/>
              <a:t>5 TIPS TO AVOID/OVERCOME COMMUNITY COMMITTEE PROBLEMS OR CONFLICTS</a:t>
            </a:r>
          </a:p>
          <a:p>
            <a:endParaRPr lang="en-IE" dirty="0"/>
          </a:p>
        </p:txBody>
      </p:sp>
      <p:pic>
        <p:nvPicPr>
          <p:cNvPr id="5" name="Picture Placeholder 7" descr="Graphical user interface&#10;&#10;Description automatically generated">
            <a:extLst>
              <a:ext uri="{FF2B5EF4-FFF2-40B4-BE49-F238E27FC236}">
                <a16:creationId xmlns:a16="http://schemas.microsoft.com/office/drawing/2014/main" id="{DFFC9AE5-40BB-4676-8196-30DEC4256CA7}"/>
              </a:ext>
            </a:extLst>
          </p:cNvPr>
          <p:cNvPicPr>
            <a:picLocks noChangeAspect="1"/>
          </p:cNvPicPr>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155370" y="302356"/>
            <a:ext cx="1644939" cy="1655086"/>
          </a:xfrm>
          <a:prstGeom prst="rect">
            <a:avLst/>
          </a:prstGeom>
          <a:solidFill>
            <a:schemeClr val="bg1"/>
          </a:solidFill>
        </p:spPr>
      </p:pic>
    </p:spTree>
    <p:extLst>
      <p:ext uri="{BB962C8B-B14F-4D97-AF65-F5344CB8AC3E}">
        <p14:creationId xmlns:p14="http://schemas.microsoft.com/office/powerpoint/2010/main" val="4964890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D5A52B-DF5A-43AF-A26A-31C7D3A7644A}"/>
              </a:ext>
            </a:extLst>
          </p:cNvPr>
          <p:cNvSpPr>
            <a:spLocks noGrp="1"/>
          </p:cNvSpPr>
          <p:nvPr>
            <p:ph type="body" sz="quarter" idx="20"/>
          </p:nvPr>
        </p:nvSpPr>
        <p:spPr>
          <a:xfrm>
            <a:off x="5619750" y="1919288"/>
            <a:ext cx="6572249" cy="3631644"/>
          </a:xfrm>
        </p:spPr>
        <p:txBody>
          <a:bodyPr/>
          <a:lstStyle/>
          <a:p>
            <a:r>
              <a:rPr lang="en-US" dirty="0">
                <a:solidFill>
                  <a:srgbClr val="575757"/>
                </a:solidFill>
                <a:latin typeface="ClearSans"/>
              </a:rPr>
              <a:t>If your community regeneration project is not sustainable it has a very limited future. Sustainable development is a</a:t>
            </a:r>
            <a:r>
              <a:rPr lang="en-US" b="0" i="0" dirty="0">
                <a:solidFill>
                  <a:srgbClr val="575757"/>
                </a:solidFill>
                <a:effectLst/>
                <a:latin typeface="ClearSans"/>
              </a:rPr>
              <a:t> process which all communities should strive towards. </a:t>
            </a:r>
          </a:p>
          <a:p>
            <a:r>
              <a:rPr lang="en-US" b="0" i="0" dirty="0">
                <a:solidFill>
                  <a:srgbClr val="575757"/>
                </a:solidFill>
                <a:effectLst/>
                <a:latin typeface="ClearSans"/>
              </a:rPr>
              <a:t>As we learned in modules 1 and 2, it is a process which addresses the community's current and future needs for long-term, sustainable development that is not going to compromise later generations.</a:t>
            </a:r>
            <a:endParaRPr lang="en-IE" dirty="0"/>
          </a:p>
        </p:txBody>
      </p:sp>
      <p:sp>
        <p:nvSpPr>
          <p:cNvPr id="4" name="Text Placeholder 3">
            <a:extLst>
              <a:ext uri="{FF2B5EF4-FFF2-40B4-BE49-F238E27FC236}">
                <a16:creationId xmlns:a16="http://schemas.microsoft.com/office/drawing/2014/main" id="{8C2A5161-34D1-4127-855C-6761E62D9DA3}"/>
              </a:ext>
            </a:extLst>
          </p:cNvPr>
          <p:cNvSpPr>
            <a:spLocks noGrp="1"/>
          </p:cNvSpPr>
          <p:nvPr>
            <p:ph type="body" sz="quarter" idx="22"/>
          </p:nvPr>
        </p:nvSpPr>
        <p:spPr>
          <a:xfrm>
            <a:off x="5734050" y="761999"/>
            <a:ext cx="5967413" cy="863041"/>
          </a:xfrm>
        </p:spPr>
        <p:txBody>
          <a:bodyPr>
            <a:normAutofit/>
          </a:bodyPr>
          <a:lstStyle/>
          <a:p>
            <a:r>
              <a:rPr lang="en-IE" dirty="0"/>
              <a:t>PROJECT IS NOT SUSTAINABLE</a:t>
            </a:r>
          </a:p>
        </p:txBody>
      </p:sp>
      <p:pic>
        <p:nvPicPr>
          <p:cNvPr id="7" name="Picture Placeholder 6" descr="A close up of a flower&#10;&#10;Description automatically generated">
            <a:extLst>
              <a:ext uri="{FF2B5EF4-FFF2-40B4-BE49-F238E27FC236}">
                <a16:creationId xmlns:a16="http://schemas.microsoft.com/office/drawing/2014/main" id="{10F36E0F-A67E-43F6-A7EB-2E2268DEE06D}"/>
              </a:ext>
            </a:extLst>
          </p:cNvPr>
          <p:cNvPicPr>
            <a:picLocks noGrp="1" noChangeAspect="1"/>
          </p:cNvPicPr>
          <p:nvPr>
            <p:ph type="pic" sz="quarter" idx="21"/>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2802300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52CAA1-1801-4A97-A00E-034C6DA03F83}"/>
              </a:ext>
            </a:extLst>
          </p:cNvPr>
          <p:cNvSpPr>
            <a:spLocks noGrp="1"/>
          </p:cNvSpPr>
          <p:nvPr>
            <p:ph type="body" sz="quarter" idx="20"/>
          </p:nvPr>
        </p:nvSpPr>
        <p:spPr>
          <a:xfrm>
            <a:off x="2076449" y="1257300"/>
            <a:ext cx="10029825" cy="4369439"/>
          </a:xfrm>
        </p:spPr>
        <p:txBody>
          <a:bodyPr/>
          <a:lstStyle/>
          <a:p>
            <a:pPr marL="457200" indent="-457200">
              <a:buFont typeface="+mj-lt"/>
              <a:buAutoNum type="arabicPeriod"/>
            </a:pPr>
            <a:r>
              <a:rPr lang="en-US" dirty="0"/>
              <a:t>Sustainability can be mishandled and have the opposite effect of what was originally intended. It is important communities thoroughly research and educate themselves about what sustainable practices are going to work best in their situation.</a:t>
            </a:r>
          </a:p>
          <a:p>
            <a:pPr marL="457200" indent="-457200">
              <a:buFont typeface="+mj-lt"/>
              <a:buAutoNum type="arabicPeriod"/>
            </a:pPr>
            <a:r>
              <a:rPr lang="en-US" dirty="0"/>
              <a:t>Step back and look at the way your project connects with the mission, vision and value of your local/national/European government agendas (e.g. in Module 2 we introduce you to the UN’s Sustainable Development Goals). By aligning to these, you can embed sustainability into your project.</a:t>
            </a:r>
          </a:p>
          <a:p>
            <a:pPr marL="457200" indent="-457200">
              <a:buFont typeface="+mj-lt"/>
              <a:buAutoNum type="arabicPeriod"/>
            </a:pPr>
            <a:r>
              <a:rPr lang="en-US" dirty="0"/>
              <a:t>Set up your project with quality in mind. Meet with stakeholders to discuss what sustainability means in terms of quality deliverables practically and in terms of risk.</a:t>
            </a:r>
          </a:p>
          <a:p>
            <a:pPr marL="457200" indent="-457200">
              <a:buFont typeface="+mj-lt"/>
              <a:buAutoNum type="arabicPeriod"/>
            </a:pPr>
            <a:r>
              <a:rPr lang="en-US" dirty="0"/>
              <a:t>Carefully construct your project ideas so that they addresses the community's current but don’t compromise later generations.</a:t>
            </a:r>
          </a:p>
        </p:txBody>
      </p:sp>
      <p:sp>
        <p:nvSpPr>
          <p:cNvPr id="3" name="Text Placeholder 2">
            <a:extLst>
              <a:ext uri="{FF2B5EF4-FFF2-40B4-BE49-F238E27FC236}">
                <a16:creationId xmlns:a16="http://schemas.microsoft.com/office/drawing/2014/main" id="{CBD50570-4279-4D1D-B127-B21C762AF1BA}"/>
              </a:ext>
            </a:extLst>
          </p:cNvPr>
          <p:cNvSpPr>
            <a:spLocks noGrp="1"/>
          </p:cNvSpPr>
          <p:nvPr>
            <p:ph type="body" sz="quarter" idx="21"/>
          </p:nvPr>
        </p:nvSpPr>
        <p:spPr>
          <a:xfrm>
            <a:off x="2076449" y="246472"/>
            <a:ext cx="10115551" cy="857158"/>
          </a:xfrm>
        </p:spPr>
        <p:txBody>
          <a:bodyPr>
            <a:normAutofit fontScale="92500"/>
          </a:bodyPr>
          <a:lstStyle/>
          <a:p>
            <a:r>
              <a:rPr lang="en-IE" dirty="0"/>
              <a:t>4 TIPS TO AVOID/OVERCOME UNSUSTAINABLE PROJECTS</a:t>
            </a:r>
          </a:p>
        </p:txBody>
      </p:sp>
      <p:pic>
        <p:nvPicPr>
          <p:cNvPr id="6" name="Picture Placeholder 6" descr="A close up of a flower&#10;&#10;Description automatically generated">
            <a:extLst>
              <a:ext uri="{FF2B5EF4-FFF2-40B4-BE49-F238E27FC236}">
                <a16:creationId xmlns:a16="http://schemas.microsoft.com/office/drawing/2014/main" id="{987E3A45-3C2C-4134-9471-C060D56E53C5}"/>
              </a:ext>
            </a:extLst>
          </p:cNvPr>
          <p:cNvPicPr>
            <a:picLocks noChangeAspect="1"/>
          </p:cNvPicPr>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159108" y="256089"/>
            <a:ext cx="1732389" cy="1743075"/>
          </a:xfrm>
          <a:prstGeom prst="rect">
            <a:avLst/>
          </a:prstGeom>
          <a:solidFill>
            <a:schemeClr val="bg1"/>
          </a:solidFill>
        </p:spPr>
      </p:pic>
    </p:spTree>
    <p:extLst>
      <p:ext uri="{BB962C8B-B14F-4D97-AF65-F5344CB8AC3E}">
        <p14:creationId xmlns:p14="http://schemas.microsoft.com/office/powerpoint/2010/main" val="125797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AABACD-8526-43C9-9FCA-5DB7E3600F8D}"/>
              </a:ext>
            </a:extLst>
          </p:cNvPr>
          <p:cNvSpPr>
            <a:spLocks noGrp="1"/>
          </p:cNvSpPr>
          <p:nvPr>
            <p:ph type="body" sz="quarter" idx="20"/>
          </p:nvPr>
        </p:nvSpPr>
        <p:spPr>
          <a:xfrm>
            <a:off x="406080" y="3123532"/>
            <a:ext cx="11545518" cy="991267"/>
          </a:xfrm>
        </p:spPr>
        <p:txBody>
          <a:body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IE" sz="4800" b="0" i="0" u="none" strike="noStrike" kern="1200" cap="none" spc="0" normalizeH="0" baseline="0" noProof="0" dirty="0">
                <a:ln>
                  <a:noFill/>
                </a:ln>
                <a:solidFill>
                  <a:prstClr val="white"/>
                </a:solidFill>
                <a:effectLst/>
                <a:uLnTx/>
                <a:uFillTx/>
                <a:latin typeface="Calibri Light" panose="020F0302020204030204"/>
                <a:ea typeface="+mn-ea"/>
                <a:cs typeface="+mn-cs"/>
              </a:rPr>
              <a:t>SECTION </a:t>
            </a:r>
            <a:r>
              <a:rPr lang="en-IE" sz="4800" dirty="0">
                <a:solidFill>
                  <a:prstClr val="white"/>
                </a:solidFill>
                <a:latin typeface="Calibri Light" panose="020F0302020204030204"/>
              </a:rPr>
              <a:t>TWO</a:t>
            </a:r>
            <a:r>
              <a:rPr kumimoji="0" lang="en-IE" sz="4800" b="0"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4800" b="0" i="0" u="none" strike="noStrike" kern="1200" cap="none" spc="0" normalizeH="0" baseline="0" noProof="0" dirty="0">
                <a:ln>
                  <a:noFill/>
                </a:ln>
                <a:solidFill>
                  <a:prstClr val="white"/>
                </a:solidFill>
                <a:effectLst/>
                <a:uLnTx/>
                <a:uFillTx/>
                <a:latin typeface="Calibri Light" panose="020F0302020204030204"/>
                <a:ea typeface="+mn-ea"/>
                <a:cs typeface="+mn-cs"/>
              </a:rPr>
              <a:t>SUSTAINING SUCCESS – THE ROLE OF YOUNG PEOPLE AND VOLUNTEERS</a:t>
            </a:r>
            <a:endParaRPr lang="en-US" sz="4800" dirty="0">
              <a:solidFill>
                <a:prstClr val="white"/>
              </a:solidFill>
              <a:latin typeface="Calibri Light" panose="020F0302020204030204"/>
            </a:endParaRPr>
          </a:p>
          <a:p>
            <a:pPr>
              <a:defRPr/>
            </a:pPr>
            <a:r>
              <a:rPr lang="en-IE" sz="3200" dirty="0">
                <a:solidFill>
                  <a:prstClr val="white"/>
                </a:solidFill>
                <a:latin typeface="Calibri Light" panose="020F0302020204030204"/>
              </a:rPr>
              <a:t>Why empowering and engaging the young people and volunteers in your community is important?</a:t>
            </a:r>
            <a:endParaRPr kumimoji="0" lang="en-US" sz="3200" b="0"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lang="en-IE" dirty="0"/>
          </a:p>
        </p:txBody>
      </p:sp>
      <p:pic>
        <p:nvPicPr>
          <p:cNvPr id="6" name="Picture Placeholder 5" descr="Three teenagers taking a selfie on their mobile phone">
            <a:extLst>
              <a:ext uri="{FF2B5EF4-FFF2-40B4-BE49-F238E27FC236}">
                <a16:creationId xmlns:a16="http://schemas.microsoft.com/office/drawing/2014/main" id="{67E293EC-CAFD-4253-B3D1-C647D867C406}"/>
              </a:ext>
            </a:extLst>
          </p:cNvPr>
          <p:cNvPicPr>
            <a:picLocks noGrp="1" noChangeAspect="1"/>
          </p:cNvPicPr>
          <p:nvPr>
            <p:ph type="pic" sz="quarter" idx="26"/>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180249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CEE8CC3F-487B-4986-852F-1B9E824FB55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2299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8B0946-2EF8-49DB-A386-3E343CAFBE47}"/>
              </a:ext>
            </a:extLst>
          </p:cNvPr>
          <p:cNvSpPr>
            <a:spLocks noGrp="1"/>
          </p:cNvSpPr>
          <p:nvPr>
            <p:ph type="body" sz="quarter" idx="16"/>
          </p:nvPr>
        </p:nvSpPr>
        <p:spPr>
          <a:xfrm>
            <a:off x="409575" y="65685"/>
            <a:ext cx="5753100" cy="1084492"/>
          </a:xfrm>
        </p:spPr>
        <p:txBody>
          <a:bodyPr>
            <a:normAutofit/>
          </a:bodyPr>
          <a:lstStyle/>
          <a:p>
            <a:r>
              <a:rPr lang="en-IE" dirty="0"/>
              <a:t>The Role of Youth in Community Regeneration</a:t>
            </a:r>
          </a:p>
        </p:txBody>
      </p:sp>
      <p:sp>
        <p:nvSpPr>
          <p:cNvPr id="3" name="Text Placeholder 2">
            <a:extLst>
              <a:ext uri="{FF2B5EF4-FFF2-40B4-BE49-F238E27FC236}">
                <a16:creationId xmlns:a16="http://schemas.microsoft.com/office/drawing/2014/main" id="{9C851CDE-5AE2-41DE-BFE9-A8899690CADB}"/>
              </a:ext>
            </a:extLst>
          </p:cNvPr>
          <p:cNvSpPr>
            <a:spLocks noGrp="1"/>
          </p:cNvSpPr>
          <p:nvPr>
            <p:ph type="body" sz="quarter" idx="17"/>
          </p:nvPr>
        </p:nvSpPr>
        <p:spPr>
          <a:xfrm>
            <a:off x="592282" y="1075780"/>
            <a:ext cx="6410325" cy="3947440"/>
          </a:xfrm>
        </p:spPr>
        <p:txBody>
          <a:bodyPr/>
          <a:lstStyle/>
          <a:p>
            <a:pPr algn="l"/>
            <a:r>
              <a:rPr lang="en-US" dirty="0"/>
              <a:t>Development academics, researchers, and community leaders agree that involving youth in addressing issues that affect them has tremendous potential for social change.</a:t>
            </a:r>
          </a:p>
          <a:p>
            <a:pPr algn="l"/>
            <a:r>
              <a:rPr lang="en-US" dirty="0"/>
              <a:t> Young people bring many assets to community-building work, which too often are overlooked, not valued or leveraged. Communities should have varied avenues for a wide diversity of young people’s voices to be heard and for youth to contribute to a thriving community.</a:t>
            </a:r>
          </a:p>
          <a:p>
            <a:pPr algn="l"/>
            <a:r>
              <a:rPr lang="en-US" dirty="0"/>
              <a:t> Sustainable youth engagement can come when communities create more support for youth voices to ensure that community-decision-making is informed by a wide range of youth—especially those directly impacted by community change.</a:t>
            </a:r>
            <a:endParaRPr lang="en-IE" dirty="0"/>
          </a:p>
        </p:txBody>
      </p:sp>
      <p:pic>
        <p:nvPicPr>
          <p:cNvPr id="11" name="Picture Placeholder 10" descr="Boy dressed up with jet pack">
            <a:extLst>
              <a:ext uri="{FF2B5EF4-FFF2-40B4-BE49-F238E27FC236}">
                <a16:creationId xmlns:a16="http://schemas.microsoft.com/office/drawing/2014/main" id="{9EB976B7-3AA5-4617-B741-5F6AF01C1F2B}"/>
              </a:ext>
            </a:extLst>
          </p:cNvPr>
          <p:cNvPicPr>
            <a:picLocks noGrp="1" noChangeAspect="1"/>
          </p:cNvPicPr>
          <p:nvPr>
            <p:ph type="pic" sz="quarter" idx="18"/>
          </p:nvPr>
        </p:nvPicPr>
        <p:blipFill>
          <a:blip r:embed="rId2" cstate="print">
            <a:extLst>
              <a:ext uri="{28A0092B-C50C-407E-A947-70E740481C1C}">
                <a14:useLocalDpi xmlns:a14="http://schemas.microsoft.com/office/drawing/2010/main"/>
              </a:ext>
            </a:extLst>
          </a:blip>
          <a:srcRect/>
          <a:stretch>
            <a:fillRect/>
          </a:stretch>
        </p:blipFill>
        <p:spPr/>
      </p:pic>
      <p:sp>
        <p:nvSpPr>
          <p:cNvPr id="13" name="TextBox 12">
            <a:extLst>
              <a:ext uri="{FF2B5EF4-FFF2-40B4-BE49-F238E27FC236}">
                <a16:creationId xmlns:a16="http://schemas.microsoft.com/office/drawing/2014/main" id="{F440F4AF-3AC5-46D9-A26F-315F484DA9CD}"/>
              </a:ext>
            </a:extLst>
          </p:cNvPr>
          <p:cNvSpPr txBox="1"/>
          <p:nvPr/>
        </p:nvSpPr>
        <p:spPr>
          <a:xfrm>
            <a:off x="2574131" y="6267449"/>
            <a:ext cx="6234112" cy="369332"/>
          </a:xfrm>
          <a:prstGeom prst="rect">
            <a:avLst/>
          </a:prstGeom>
          <a:noFill/>
        </p:spPr>
        <p:txBody>
          <a:bodyPr wrap="square">
            <a:spAutoFit/>
          </a:bodyPr>
          <a:lstStyle/>
          <a:p>
            <a:r>
              <a:rPr lang="en-US" dirty="0">
                <a:solidFill>
                  <a:schemeClr val="bg1"/>
                </a:solidFill>
                <a:hlinkClick r:id="rId3">
                  <a:extLst>
                    <a:ext uri="{A12FA001-AC4F-418D-AE19-62706E023703}">
                      <ahyp:hlinkClr xmlns:ahyp="http://schemas.microsoft.com/office/drawing/2018/hyperlinkcolor" val="tx"/>
                    </a:ext>
                  </a:extLst>
                </a:hlinkClick>
              </a:rPr>
              <a:t>Youth Activism and Community Change | CIRCLE (tufts.edu)</a:t>
            </a:r>
            <a:endParaRPr lang="en-IE" dirty="0">
              <a:solidFill>
                <a:schemeClr val="bg1"/>
              </a:solidFill>
            </a:endParaRPr>
          </a:p>
        </p:txBody>
      </p:sp>
    </p:spTree>
    <p:extLst>
      <p:ext uri="{BB962C8B-B14F-4D97-AF65-F5344CB8AC3E}">
        <p14:creationId xmlns:p14="http://schemas.microsoft.com/office/powerpoint/2010/main" val="32222410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7E3DB4-02F1-4662-978F-5AA638A9019B}"/>
              </a:ext>
            </a:extLst>
          </p:cNvPr>
          <p:cNvSpPr>
            <a:spLocks noGrp="1"/>
          </p:cNvSpPr>
          <p:nvPr>
            <p:ph type="body" sz="quarter" idx="14"/>
          </p:nvPr>
        </p:nvSpPr>
        <p:spPr>
          <a:xfrm>
            <a:off x="2736304" y="1586937"/>
            <a:ext cx="9179754" cy="3975101"/>
          </a:xfrm>
        </p:spPr>
        <p:txBody>
          <a:bodyPr/>
          <a:lstStyle/>
          <a:p>
            <a:pPr marL="0" indent="0" algn="just">
              <a:buNone/>
            </a:pPr>
            <a:r>
              <a:rPr lang="en-US" b="0" i="1" dirty="0">
                <a:solidFill>
                  <a:srgbClr val="333333"/>
                </a:solidFill>
                <a:effectLst/>
                <a:latin typeface="Libre Franklin"/>
              </a:rPr>
              <a:t>A meeting table is surrounded mainly by adults with one or two youth at the table. The youth at the meeting have been tasked with the responsibility of being representatives on the board. Because they value youth perspectives, the adults feel good about including them. The conversation, while important to the work of the group, is clearly not resonating with the youth, who do their best to appear engaged and interested. As the discourse continues the youth rarely speak up, and when they do, they are cut off or not fully understood by the adults running the meeting. </a:t>
            </a:r>
          </a:p>
          <a:p>
            <a:pPr marL="0" indent="0" algn="just">
              <a:buNone/>
            </a:pPr>
            <a:r>
              <a:rPr lang="en-US" b="0" i="1" dirty="0">
                <a:solidFill>
                  <a:srgbClr val="333333"/>
                </a:solidFill>
                <a:effectLst/>
                <a:latin typeface="Libre Franklin"/>
              </a:rPr>
              <a:t>At the end of the meeting the youth are unclear about the role they actually played. The adults feel satisfied, knowing they have included the voice of youth, thus demonstrating their commitment to youth development in their community.  </a:t>
            </a:r>
            <a:r>
              <a:rPr lang="en-US" b="1" dirty="0">
                <a:solidFill>
                  <a:srgbClr val="333333"/>
                </a:solidFill>
                <a:effectLst/>
                <a:latin typeface="Libre Franklin"/>
              </a:rPr>
              <a:t>Is this satisfactory ?</a:t>
            </a:r>
            <a:endParaRPr lang="en-IE" b="1" dirty="0"/>
          </a:p>
          <a:p>
            <a:endParaRPr lang="en-IE" dirty="0"/>
          </a:p>
        </p:txBody>
      </p:sp>
      <p:sp>
        <p:nvSpPr>
          <p:cNvPr id="6" name="Text Placeholder 2">
            <a:extLst>
              <a:ext uri="{FF2B5EF4-FFF2-40B4-BE49-F238E27FC236}">
                <a16:creationId xmlns:a16="http://schemas.microsoft.com/office/drawing/2014/main" id="{A7AD874B-41D7-41A7-BCA1-A530FE31DDCE}"/>
              </a:ext>
            </a:extLst>
          </p:cNvPr>
          <p:cNvSpPr>
            <a:spLocks noGrp="1"/>
          </p:cNvSpPr>
          <p:nvPr>
            <p:ph type="body" sz="quarter" idx="13"/>
          </p:nvPr>
        </p:nvSpPr>
        <p:spPr>
          <a:xfrm>
            <a:off x="2822575" y="477838"/>
            <a:ext cx="8689975" cy="696912"/>
          </a:xfrm>
        </p:spPr>
        <p:txBody>
          <a:bodyPr>
            <a:normAutofit fontScale="92500"/>
          </a:bodyPr>
          <a:lstStyle/>
          <a:p>
            <a:r>
              <a:rPr lang="en-IE" dirty="0"/>
              <a:t>The type of youth engagement you don’t want…</a:t>
            </a:r>
          </a:p>
        </p:txBody>
      </p:sp>
      <p:sp>
        <p:nvSpPr>
          <p:cNvPr id="7" name="TextBox 6">
            <a:extLst>
              <a:ext uri="{FF2B5EF4-FFF2-40B4-BE49-F238E27FC236}">
                <a16:creationId xmlns:a16="http://schemas.microsoft.com/office/drawing/2014/main" id="{11255D06-33AF-4F76-B615-8A37E13B6FB6}"/>
              </a:ext>
            </a:extLst>
          </p:cNvPr>
          <p:cNvSpPr txBox="1"/>
          <p:nvPr/>
        </p:nvSpPr>
        <p:spPr>
          <a:xfrm>
            <a:off x="190217" y="1586937"/>
            <a:ext cx="2400584" cy="2677656"/>
          </a:xfrm>
          <a:prstGeom prst="rect">
            <a:avLst/>
          </a:prstGeom>
          <a:solidFill>
            <a:srgbClr val="7F4182"/>
          </a:solidFill>
        </p:spPr>
        <p:txBody>
          <a:bodyPr wrap="square">
            <a:spAutoFit/>
          </a:bodyPr>
          <a:lstStyle/>
          <a:p>
            <a:r>
              <a:rPr lang="en-US" sz="2400" b="0" i="0" dirty="0">
                <a:solidFill>
                  <a:schemeClr val="bg1"/>
                </a:solidFill>
                <a:effectLst/>
                <a:latin typeface="Libre Franklin"/>
              </a:rPr>
              <a:t>Imagine this scene, played out frequently by community groups with the best intentions for youth: </a:t>
            </a:r>
            <a:endParaRPr lang="en-IE" sz="2400" dirty="0">
              <a:solidFill>
                <a:schemeClr val="bg1"/>
              </a:solidFill>
            </a:endParaRPr>
          </a:p>
        </p:txBody>
      </p:sp>
      <p:sp>
        <p:nvSpPr>
          <p:cNvPr id="8" name="TextBox 7">
            <a:extLst>
              <a:ext uri="{FF2B5EF4-FFF2-40B4-BE49-F238E27FC236}">
                <a16:creationId xmlns:a16="http://schemas.microsoft.com/office/drawing/2014/main" id="{4105DD4B-F411-4DCC-8642-A917C57C3655}"/>
              </a:ext>
            </a:extLst>
          </p:cNvPr>
          <p:cNvSpPr txBox="1"/>
          <p:nvPr/>
        </p:nvSpPr>
        <p:spPr>
          <a:xfrm>
            <a:off x="190217" y="6457950"/>
            <a:ext cx="6572533" cy="276999"/>
          </a:xfrm>
          <a:prstGeom prst="rect">
            <a:avLst/>
          </a:prstGeom>
          <a:noFill/>
        </p:spPr>
        <p:txBody>
          <a:bodyPr wrap="square" rtlCol="0">
            <a:spAutoFit/>
          </a:bodyPr>
          <a:lstStyle/>
          <a:p>
            <a:r>
              <a:rPr lang="en-US" sz="1200" dirty="0">
                <a:hlinkClick r:id="rId2"/>
              </a:rPr>
              <a:t>Youth Community Engagement: A Recipe for Success – JCES (ua.edu)</a:t>
            </a:r>
            <a:endParaRPr lang="en-IE" sz="1200" dirty="0"/>
          </a:p>
        </p:txBody>
      </p:sp>
    </p:spTree>
    <p:extLst>
      <p:ext uri="{BB962C8B-B14F-4D97-AF65-F5344CB8AC3E}">
        <p14:creationId xmlns:p14="http://schemas.microsoft.com/office/powerpoint/2010/main" val="3956353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0DD1C4-85DB-4D0E-8DBB-8D35FB67E89D}"/>
              </a:ext>
            </a:extLst>
          </p:cNvPr>
          <p:cNvSpPr>
            <a:spLocks noGrp="1"/>
          </p:cNvSpPr>
          <p:nvPr>
            <p:ph type="body" sz="quarter" idx="25"/>
          </p:nvPr>
        </p:nvSpPr>
        <p:spPr>
          <a:xfrm>
            <a:off x="432931" y="4453976"/>
            <a:ext cx="11545518" cy="1730666"/>
          </a:xfrm>
        </p:spPr>
        <p:txBody>
          <a:bodyPr>
            <a:normAutofit/>
          </a:bodyPr>
          <a:lstStyle/>
          <a:p>
            <a:r>
              <a:rPr lang="en-IE" dirty="0"/>
              <a:t>And how do you measure it?</a:t>
            </a:r>
          </a:p>
        </p:txBody>
      </p:sp>
      <p:sp>
        <p:nvSpPr>
          <p:cNvPr id="3" name="Text Placeholder 2">
            <a:extLst>
              <a:ext uri="{FF2B5EF4-FFF2-40B4-BE49-F238E27FC236}">
                <a16:creationId xmlns:a16="http://schemas.microsoft.com/office/drawing/2014/main" id="{BE7D1380-6FA3-4E01-8A87-8223993449D4}"/>
              </a:ext>
            </a:extLst>
          </p:cNvPr>
          <p:cNvSpPr>
            <a:spLocks noGrp="1"/>
          </p:cNvSpPr>
          <p:nvPr>
            <p:ph type="body" sz="quarter" idx="20"/>
          </p:nvPr>
        </p:nvSpPr>
        <p:spPr>
          <a:xfrm>
            <a:off x="109690" y="3118047"/>
            <a:ext cx="11972619" cy="1513729"/>
          </a:xfrm>
        </p:spPr>
        <p:txBody>
          <a:bodyPr/>
          <a:lstStyle/>
          <a:p>
            <a:r>
              <a:rPr lang="en-IE" sz="4800" dirty="0"/>
              <a:t>INTRODUCTION: </a:t>
            </a:r>
            <a:r>
              <a:rPr lang="en-US" sz="4800" dirty="0"/>
              <a:t>WHAT DOES COMMUNITY REGENERATION SUCCESS LOOK LIKE?</a:t>
            </a:r>
          </a:p>
        </p:txBody>
      </p:sp>
      <p:pic>
        <p:nvPicPr>
          <p:cNvPr id="7" name="Picture Placeholder 6" descr="A picture containing outdoor, grass, standing, person&#10;&#10;Description automatically generated">
            <a:extLst>
              <a:ext uri="{FF2B5EF4-FFF2-40B4-BE49-F238E27FC236}">
                <a16:creationId xmlns:a16="http://schemas.microsoft.com/office/drawing/2014/main" id="{F908E4A0-748D-43D9-B046-7C32E5C47B35}"/>
              </a:ext>
            </a:extLst>
          </p:cNvPr>
          <p:cNvPicPr>
            <a:picLocks noGrp="1" noChangeAspect="1"/>
          </p:cNvPicPr>
          <p:nvPr>
            <p:ph type="pic" sz="quarter" idx="26"/>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695977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1C8771-AF47-4FB8-9971-B4AE44AA2054}"/>
              </a:ext>
            </a:extLst>
          </p:cNvPr>
          <p:cNvSpPr>
            <a:spLocks noGrp="1"/>
          </p:cNvSpPr>
          <p:nvPr>
            <p:ph type="body" sz="quarter" idx="13"/>
          </p:nvPr>
        </p:nvSpPr>
        <p:spPr>
          <a:xfrm>
            <a:off x="504825" y="137098"/>
            <a:ext cx="10439400" cy="697353"/>
          </a:xfrm>
        </p:spPr>
        <p:txBody>
          <a:bodyPr>
            <a:noAutofit/>
          </a:bodyPr>
          <a:lstStyle/>
          <a:p>
            <a:r>
              <a:rPr lang="en-IE" sz="3200" b="1" dirty="0">
                <a:solidFill>
                  <a:srgbClr val="68BBAF"/>
                </a:solidFill>
              </a:rPr>
              <a:t>8 Ways Young People  can be encouraged to engage in community regeneration and development</a:t>
            </a:r>
          </a:p>
        </p:txBody>
      </p:sp>
      <p:sp>
        <p:nvSpPr>
          <p:cNvPr id="3" name="Text Placeholder 2">
            <a:extLst>
              <a:ext uri="{FF2B5EF4-FFF2-40B4-BE49-F238E27FC236}">
                <a16:creationId xmlns:a16="http://schemas.microsoft.com/office/drawing/2014/main" id="{A756DDCE-3882-47CC-807E-02A3CBC5C2F1}"/>
              </a:ext>
            </a:extLst>
          </p:cNvPr>
          <p:cNvSpPr>
            <a:spLocks noGrp="1"/>
          </p:cNvSpPr>
          <p:nvPr>
            <p:ph type="body" sz="quarter" idx="14"/>
          </p:nvPr>
        </p:nvSpPr>
        <p:spPr>
          <a:xfrm>
            <a:off x="504825" y="1248490"/>
            <a:ext cx="9877425" cy="5123735"/>
          </a:xfrm>
        </p:spPr>
        <p:txBody>
          <a:bodyPr/>
          <a:lstStyle/>
          <a:p>
            <a:pPr algn="just"/>
            <a:r>
              <a:rPr lang="en-US" dirty="0">
                <a:solidFill>
                  <a:srgbClr val="7F4182"/>
                </a:solidFill>
              </a:rPr>
              <a:t>1. YOUTH SERVICE: </a:t>
            </a:r>
            <a:r>
              <a:rPr lang="en-US" dirty="0"/>
              <a:t>volunteerism, community service, and service learning.</a:t>
            </a:r>
          </a:p>
          <a:p>
            <a:pPr algn="just"/>
            <a:r>
              <a:rPr lang="en-US" dirty="0">
                <a:solidFill>
                  <a:srgbClr val="7F4182"/>
                </a:solidFill>
              </a:rPr>
              <a:t>2. YOUTH LEADERSHIP: </a:t>
            </a:r>
            <a:r>
              <a:rPr lang="en-US" dirty="0"/>
              <a:t>often developmental in nature, helping youth acquire skills to understand and address issues affecting them.</a:t>
            </a:r>
          </a:p>
          <a:p>
            <a:pPr algn="just"/>
            <a:r>
              <a:rPr lang="en-US" dirty="0">
                <a:solidFill>
                  <a:srgbClr val="7F4182"/>
                </a:solidFill>
              </a:rPr>
              <a:t>3. YOUTH DECISION MAKING: </a:t>
            </a:r>
            <a:r>
              <a:rPr lang="en-US" dirty="0"/>
              <a:t>youth in governance or other roles that lead to decision making in a community. </a:t>
            </a:r>
          </a:p>
          <a:p>
            <a:pPr algn="just"/>
            <a:r>
              <a:rPr lang="en-US" dirty="0">
                <a:solidFill>
                  <a:srgbClr val="7F4182"/>
                </a:solidFill>
              </a:rPr>
              <a:t>4. YOUTH PHILANTHROPY: </a:t>
            </a:r>
            <a:r>
              <a:rPr lang="en-US" dirty="0"/>
              <a:t>giving of one’s time and resources for the benefit of others.</a:t>
            </a:r>
          </a:p>
          <a:p>
            <a:pPr algn="just"/>
            <a:r>
              <a:rPr lang="en-US" dirty="0">
                <a:solidFill>
                  <a:srgbClr val="7F4182"/>
                </a:solidFill>
              </a:rPr>
              <a:t>5. YOUTH POLITICAL ENGAGEMENT: </a:t>
            </a:r>
            <a:r>
              <a:rPr lang="en-US" dirty="0"/>
              <a:t>youth in civic and political affairs.</a:t>
            </a:r>
          </a:p>
          <a:p>
            <a:pPr algn="just"/>
            <a:r>
              <a:rPr lang="en-US" dirty="0">
                <a:solidFill>
                  <a:srgbClr val="7F4182"/>
                </a:solidFill>
              </a:rPr>
              <a:t>6. YOUTH ORGANIZING: </a:t>
            </a:r>
            <a:r>
              <a:rPr lang="en-US" dirty="0"/>
              <a:t>community organizing and advocacy.</a:t>
            </a:r>
          </a:p>
          <a:p>
            <a:pPr algn="just"/>
            <a:r>
              <a:rPr lang="en-US" dirty="0">
                <a:solidFill>
                  <a:srgbClr val="7F4182"/>
                </a:solidFill>
              </a:rPr>
              <a:t>7. YOUTH MEDIA: </a:t>
            </a:r>
            <a:r>
              <a:rPr lang="en-US" dirty="0"/>
              <a:t>developed and disseminated by youth.</a:t>
            </a:r>
          </a:p>
          <a:p>
            <a:pPr algn="just"/>
            <a:r>
              <a:rPr lang="en-US" dirty="0">
                <a:solidFill>
                  <a:srgbClr val="7F4182"/>
                </a:solidFill>
              </a:rPr>
              <a:t>8. YOUTH EVALUATION AND RESEARCH: </a:t>
            </a:r>
            <a:r>
              <a:rPr lang="en-US" dirty="0"/>
              <a:t>youth in systematic inquiry into issues that affect them and their communities.</a:t>
            </a:r>
            <a:endParaRPr lang="en-IE" dirty="0"/>
          </a:p>
          <a:p>
            <a:pPr algn="just"/>
            <a:endParaRPr lang="en-US" dirty="0"/>
          </a:p>
          <a:p>
            <a:endParaRPr lang="en-IE" dirty="0"/>
          </a:p>
        </p:txBody>
      </p:sp>
    </p:spTree>
    <p:extLst>
      <p:ext uri="{BB962C8B-B14F-4D97-AF65-F5344CB8AC3E}">
        <p14:creationId xmlns:p14="http://schemas.microsoft.com/office/powerpoint/2010/main" val="25562331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249ED3-F805-4574-8BFE-9C9F466BDBF9}"/>
              </a:ext>
            </a:extLst>
          </p:cNvPr>
          <p:cNvSpPr>
            <a:spLocks noGrp="1"/>
          </p:cNvSpPr>
          <p:nvPr>
            <p:ph type="body" sz="quarter" idx="10"/>
          </p:nvPr>
        </p:nvSpPr>
        <p:spPr>
          <a:xfrm>
            <a:off x="303467" y="2214447"/>
            <a:ext cx="2672815" cy="3794468"/>
          </a:xfrm>
          <a:solidFill>
            <a:srgbClr val="68BBAF"/>
          </a:solidFill>
        </p:spPr>
        <p:txBody>
          <a:bodyPr>
            <a:normAutofit/>
          </a:bodyPr>
          <a:lstStyle/>
          <a:p>
            <a:r>
              <a:rPr lang="en-US" dirty="0">
                <a:solidFill>
                  <a:schemeClr val="bg1"/>
                </a:solidFill>
              </a:rPr>
              <a:t>Adults provide youth with encouragement and support, and in the best cases, gradually allow youth to take more and more active leadership in the programs that serve them</a:t>
            </a:r>
            <a:endParaRPr lang="en-IE" dirty="0">
              <a:solidFill>
                <a:schemeClr val="bg1"/>
              </a:solidFill>
            </a:endParaRPr>
          </a:p>
        </p:txBody>
      </p:sp>
      <p:sp>
        <p:nvSpPr>
          <p:cNvPr id="3" name="Text Placeholder 2">
            <a:extLst>
              <a:ext uri="{FF2B5EF4-FFF2-40B4-BE49-F238E27FC236}">
                <a16:creationId xmlns:a16="http://schemas.microsoft.com/office/drawing/2014/main" id="{DDA93C4B-89B7-42F3-9794-10E252E7F15A}"/>
              </a:ext>
            </a:extLst>
          </p:cNvPr>
          <p:cNvSpPr>
            <a:spLocks noGrp="1"/>
          </p:cNvSpPr>
          <p:nvPr>
            <p:ph type="body" sz="quarter" idx="11"/>
          </p:nvPr>
        </p:nvSpPr>
        <p:spPr>
          <a:xfrm>
            <a:off x="3243611" y="876300"/>
            <a:ext cx="2672815" cy="2838450"/>
          </a:xfrm>
          <a:solidFill>
            <a:srgbClr val="AB5AB0"/>
          </a:solidFill>
        </p:spPr>
        <p:txBody>
          <a:bodyPr>
            <a:normAutofit/>
          </a:bodyPr>
          <a:lstStyle/>
          <a:p>
            <a:r>
              <a:rPr lang="en-US" b="0" i="0" dirty="0">
                <a:solidFill>
                  <a:schemeClr val="bg1"/>
                </a:solidFill>
                <a:effectLst/>
              </a:rPr>
              <a:t>Youth need to feel that their efforts are valued and make a difference or they are likely to fall away from youth-adult partnerships</a:t>
            </a:r>
            <a:endParaRPr lang="en-IE" dirty="0">
              <a:solidFill>
                <a:schemeClr val="bg1"/>
              </a:solidFill>
            </a:endParaRPr>
          </a:p>
        </p:txBody>
      </p:sp>
      <p:sp>
        <p:nvSpPr>
          <p:cNvPr id="4" name="Text Placeholder 3">
            <a:extLst>
              <a:ext uri="{FF2B5EF4-FFF2-40B4-BE49-F238E27FC236}">
                <a16:creationId xmlns:a16="http://schemas.microsoft.com/office/drawing/2014/main" id="{92238946-387D-47FD-AE2D-5FB84BB093F8}"/>
              </a:ext>
            </a:extLst>
          </p:cNvPr>
          <p:cNvSpPr>
            <a:spLocks noGrp="1"/>
          </p:cNvSpPr>
          <p:nvPr>
            <p:ph type="body" sz="quarter" idx="12"/>
          </p:nvPr>
        </p:nvSpPr>
        <p:spPr>
          <a:xfrm>
            <a:off x="6115112" y="2314575"/>
            <a:ext cx="2672815" cy="3453754"/>
          </a:xfrm>
          <a:solidFill>
            <a:srgbClr val="7F4182"/>
          </a:solidFill>
        </p:spPr>
        <p:txBody>
          <a:bodyPr>
            <a:normAutofit lnSpcReduction="10000"/>
          </a:bodyPr>
          <a:lstStyle/>
          <a:p>
            <a:r>
              <a:rPr lang="en-US" dirty="0">
                <a:solidFill>
                  <a:schemeClr val="bg1"/>
                </a:solidFill>
              </a:rPr>
              <a:t>Create </a:t>
            </a:r>
            <a:r>
              <a:rPr lang="en-US" b="0" i="0" dirty="0">
                <a:solidFill>
                  <a:schemeClr val="bg1"/>
                </a:solidFill>
                <a:effectLst/>
              </a:rPr>
              <a:t>opportunities for youth and adults to research, discuss, and evaluate real concerns that matter to them and their community and create an action plan for change.</a:t>
            </a:r>
            <a:endParaRPr lang="en-IE" dirty="0">
              <a:solidFill>
                <a:schemeClr val="bg1"/>
              </a:solidFill>
            </a:endParaRPr>
          </a:p>
        </p:txBody>
      </p:sp>
      <p:sp>
        <p:nvSpPr>
          <p:cNvPr id="5" name="Text Placeholder 4">
            <a:extLst>
              <a:ext uri="{FF2B5EF4-FFF2-40B4-BE49-F238E27FC236}">
                <a16:creationId xmlns:a16="http://schemas.microsoft.com/office/drawing/2014/main" id="{B0397276-600F-4659-8F3E-726DCAA5E4DA}"/>
              </a:ext>
            </a:extLst>
          </p:cNvPr>
          <p:cNvSpPr>
            <a:spLocks noGrp="1"/>
          </p:cNvSpPr>
          <p:nvPr>
            <p:ph type="body" sz="quarter" idx="13"/>
          </p:nvPr>
        </p:nvSpPr>
        <p:spPr>
          <a:xfrm>
            <a:off x="9068395" y="251471"/>
            <a:ext cx="2672815" cy="3453754"/>
          </a:xfrm>
          <a:solidFill>
            <a:srgbClr val="A3CEC2"/>
          </a:solidFill>
        </p:spPr>
        <p:txBody>
          <a:bodyPr>
            <a:normAutofit fontScale="92500"/>
          </a:bodyPr>
          <a:lstStyle/>
          <a:p>
            <a:r>
              <a:rPr lang="en-IE" dirty="0">
                <a:solidFill>
                  <a:schemeClr val="bg1"/>
                </a:solidFill>
              </a:rPr>
              <a:t>Create opportunities for </a:t>
            </a:r>
            <a:r>
              <a:rPr lang="en-US" dirty="0">
                <a:solidFill>
                  <a:schemeClr val="bg1"/>
                </a:solidFill>
              </a:rPr>
              <a:t>youth members co-lead meetings and provide frequent and thoughtful contributions to the conversations and co-design the regeneration  projects that will shape their futures</a:t>
            </a:r>
            <a:endParaRPr lang="en-IE" dirty="0">
              <a:solidFill>
                <a:schemeClr val="bg1"/>
              </a:solidFill>
            </a:endParaRPr>
          </a:p>
        </p:txBody>
      </p:sp>
      <p:pic>
        <p:nvPicPr>
          <p:cNvPr id="7" name="Picture 6" descr="A silhouette of a person&#10;&#10;Description automatically generated">
            <a:extLst>
              <a:ext uri="{FF2B5EF4-FFF2-40B4-BE49-F238E27FC236}">
                <a16:creationId xmlns:a16="http://schemas.microsoft.com/office/drawing/2014/main" id="{B7B742CA-5ABB-4F18-9955-FF1F8F819BAD}"/>
              </a:ext>
            </a:extLst>
          </p:cNvPr>
          <p:cNvPicPr>
            <a:picLocks noChangeAspect="1"/>
          </p:cNvPicPr>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3318409" y="3875235"/>
            <a:ext cx="2524125" cy="1893094"/>
          </a:xfrm>
          <a:prstGeom prst="rect">
            <a:avLst/>
          </a:prstGeom>
        </p:spPr>
      </p:pic>
      <p:pic>
        <p:nvPicPr>
          <p:cNvPr id="10" name="Picture 9" descr="A sign on a wooden pole&#10;&#10;Description automatically generated">
            <a:extLst>
              <a:ext uri="{FF2B5EF4-FFF2-40B4-BE49-F238E27FC236}">
                <a16:creationId xmlns:a16="http://schemas.microsoft.com/office/drawing/2014/main" id="{4B31B692-F625-431E-86AA-ABFF51B8FB6C}"/>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448424" y="322146"/>
            <a:ext cx="1882775" cy="1882775"/>
          </a:xfrm>
          <a:prstGeom prst="rect">
            <a:avLst/>
          </a:prstGeom>
        </p:spPr>
      </p:pic>
      <p:pic>
        <p:nvPicPr>
          <p:cNvPr id="13" name="Picture 12" descr="A group of people posing for a photo&#10;&#10;Description automatically generated">
            <a:extLst>
              <a:ext uri="{FF2B5EF4-FFF2-40B4-BE49-F238E27FC236}">
                <a16:creationId xmlns:a16="http://schemas.microsoft.com/office/drawing/2014/main" id="{59A58D2D-93FB-48B7-B116-736B96287CD9}"/>
              </a:ext>
            </a:extLst>
          </p:cNvPr>
          <p:cNvPicPr>
            <a:picLocks noChangeAspect="1"/>
          </p:cNvPicPr>
          <p:nvPr/>
        </p:nvPicPr>
        <p:blipFill>
          <a:blip r:embed="rId6" cstate="print">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a:off x="9060505" y="3828736"/>
            <a:ext cx="2844801" cy="1895349"/>
          </a:xfrm>
          <a:prstGeom prst="rect">
            <a:avLst/>
          </a:prstGeom>
        </p:spPr>
      </p:pic>
      <p:sp>
        <p:nvSpPr>
          <p:cNvPr id="15" name="TextBox 14">
            <a:extLst>
              <a:ext uri="{FF2B5EF4-FFF2-40B4-BE49-F238E27FC236}">
                <a16:creationId xmlns:a16="http://schemas.microsoft.com/office/drawing/2014/main" id="{C54ECFEA-974C-4FED-9C80-D3CBAD2ACC96}"/>
              </a:ext>
            </a:extLst>
          </p:cNvPr>
          <p:cNvSpPr txBox="1"/>
          <p:nvPr/>
        </p:nvSpPr>
        <p:spPr>
          <a:xfrm>
            <a:off x="0" y="331671"/>
            <a:ext cx="2711613" cy="1569660"/>
          </a:xfrm>
          <a:prstGeom prst="rect">
            <a:avLst/>
          </a:prstGeom>
          <a:solidFill>
            <a:srgbClr val="7F4182"/>
          </a:solidFill>
        </p:spPr>
        <p:txBody>
          <a:bodyPr wrap="square" rtlCol="0">
            <a:spAutoFit/>
          </a:bodyPr>
          <a:lstStyle/>
          <a:p>
            <a:r>
              <a:rPr lang="en-IE" sz="2400" dirty="0">
                <a:solidFill>
                  <a:schemeClr val="bg1"/>
                </a:solidFill>
              </a:rPr>
              <a:t>TOP TIPS TO ENGAGE YOUTH IN COMMUNITY REGENERATION</a:t>
            </a:r>
          </a:p>
        </p:txBody>
      </p:sp>
    </p:spTree>
    <p:extLst>
      <p:ext uri="{BB962C8B-B14F-4D97-AF65-F5344CB8AC3E}">
        <p14:creationId xmlns:p14="http://schemas.microsoft.com/office/powerpoint/2010/main" val="1121001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8B0946-2EF8-49DB-A386-3E343CAFBE47}"/>
              </a:ext>
            </a:extLst>
          </p:cNvPr>
          <p:cNvSpPr>
            <a:spLocks noGrp="1"/>
          </p:cNvSpPr>
          <p:nvPr>
            <p:ph type="body" sz="quarter" idx="16"/>
          </p:nvPr>
        </p:nvSpPr>
        <p:spPr>
          <a:xfrm>
            <a:off x="409575" y="65685"/>
            <a:ext cx="5753100" cy="1084492"/>
          </a:xfrm>
        </p:spPr>
        <p:txBody>
          <a:bodyPr>
            <a:normAutofit/>
          </a:bodyPr>
          <a:lstStyle/>
          <a:p>
            <a:r>
              <a:rPr lang="en-IE" dirty="0"/>
              <a:t>The Role of Volunteers in Community Development</a:t>
            </a:r>
          </a:p>
        </p:txBody>
      </p:sp>
      <p:sp>
        <p:nvSpPr>
          <p:cNvPr id="3" name="Text Placeholder 2">
            <a:extLst>
              <a:ext uri="{FF2B5EF4-FFF2-40B4-BE49-F238E27FC236}">
                <a16:creationId xmlns:a16="http://schemas.microsoft.com/office/drawing/2014/main" id="{9C851CDE-5AE2-41DE-BFE9-A8899690CADB}"/>
              </a:ext>
            </a:extLst>
          </p:cNvPr>
          <p:cNvSpPr>
            <a:spLocks noGrp="1"/>
          </p:cNvSpPr>
          <p:nvPr>
            <p:ph type="body" sz="quarter" idx="17"/>
          </p:nvPr>
        </p:nvSpPr>
        <p:spPr>
          <a:xfrm>
            <a:off x="342900" y="1215862"/>
            <a:ext cx="6410325" cy="3947440"/>
          </a:xfrm>
        </p:spPr>
        <p:txBody>
          <a:bodyPr/>
          <a:lstStyle/>
          <a:p>
            <a:pPr algn="just"/>
            <a:r>
              <a:rPr lang="en-US" dirty="0"/>
              <a:t>According to the UN, volunteerism strengthens civic engagement, safeguards social inclusion, deepens solidarity and solidifies ownership of development results. It tells us that volunteering has a ripple effect and that it inspires others and advances the transformations required for the SDGs to take root in communities.</a:t>
            </a:r>
          </a:p>
          <a:p>
            <a:pPr algn="just"/>
            <a:r>
              <a:rPr lang="en-US" dirty="0"/>
              <a:t>By its very nature, volunteerism is an important vehicle for sustainable development. Volunteerism lets people and communities participate in their own growth. Through volunteering, citizens build their resilience, enhance their knowledge base and gain a sense of responsibility for their own community.</a:t>
            </a:r>
            <a:endParaRPr lang="en-IE" dirty="0"/>
          </a:p>
        </p:txBody>
      </p:sp>
      <p:pic>
        <p:nvPicPr>
          <p:cNvPr id="7" name="Picture Placeholder 6" descr="A group of people sitting in the grass&#10;&#10;Description automatically generated">
            <a:extLst>
              <a:ext uri="{FF2B5EF4-FFF2-40B4-BE49-F238E27FC236}">
                <a16:creationId xmlns:a16="http://schemas.microsoft.com/office/drawing/2014/main" id="{C31700E8-D542-427B-A48D-022135889288}"/>
              </a:ext>
            </a:extLst>
          </p:cNvPr>
          <p:cNvPicPr>
            <a:picLocks noGrp="1" noChangeAspect="1"/>
          </p:cNvPicPr>
          <p:nvPr>
            <p:ph type="pic" sz="quarter" idx="18"/>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8" name="TextBox 7">
            <a:extLst>
              <a:ext uri="{FF2B5EF4-FFF2-40B4-BE49-F238E27FC236}">
                <a16:creationId xmlns:a16="http://schemas.microsoft.com/office/drawing/2014/main" id="{D2F88E1B-C8A4-4C24-9E3E-84B0B924535C}"/>
              </a:ext>
            </a:extLst>
          </p:cNvPr>
          <p:cNvSpPr txBox="1"/>
          <p:nvPr/>
        </p:nvSpPr>
        <p:spPr>
          <a:xfrm>
            <a:off x="6082195" y="6858000"/>
            <a:ext cx="6109805" cy="230832"/>
          </a:xfrm>
          <a:prstGeom prst="rect">
            <a:avLst/>
          </a:prstGeom>
          <a:noFill/>
        </p:spPr>
        <p:txBody>
          <a:bodyPr wrap="square" rtlCol="0">
            <a:spAutoFit/>
          </a:bodyPr>
          <a:lstStyle/>
          <a:p>
            <a:r>
              <a:rPr lang="en-IE" sz="900">
                <a:hlinkClick r:id="rId3" tooltip="https://commons.wikimedia.org/wiki/File:Volunteerism_and_Community_Service_in_Ukraine_Photo_Contest,_Sept-Nov,_2013_(11416365285).jpg"/>
              </a:rPr>
              <a:t>This Photo</a:t>
            </a:r>
            <a:r>
              <a:rPr lang="en-IE" sz="900"/>
              <a:t> by Unknown Author is licensed under </a:t>
            </a:r>
            <a:r>
              <a:rPr lang="en-IE" sz="900">
                <a:hlinkClick r:id="rId4" tooltip="https://creativecommons.org/licenses/by-sa/3.0/"/>
              </a:rPr>
              <a:t>CC BY-SA</a:t>
            </a:r>
            <a:endParaRPr lang="en-IE" sz="900"/>
          </a:p>
        </p:txBody>
      </p:sp>
      <p:sp>
        <p:nvSpPr>
          <p:cNvPr id="12" name="TextBox 11">
            <a:extLst>
              <a:ext uri="{FF2B5EF4-FFF2-40B4-BE49-F238E27FC236}">
                <a16:creationId xmlns:a16="http://schemas.microsoft.com/office/drawing/2014/main" id="{885873A3-6222-4E12-8A92-2AB74ADECE47}"/>
              </a:ext>
            </a:extLst>
          </p:cNvPr>
          <p:cNvSpPr txBox="1"/>
          <p:nvPr/>
        </p:nvSpPr>
        <p:spPr>
          <a:xfrm>
            <a:off x="2621756" y="6326248"/>
            <a:ext cx="6234112" cy="369332"/>
          </a:xfrm>
          <a:prstGeom prst="rect">
            <a:avLst/>
          </a:prstGeom>
          <a:noFill/>
        </p:spPr>
        <p:txBody>
          <a:bodyPr wrap="square">
            <a:spAutoFit/>
          </a:bodyPr>
          <a:lstStyle/>
          <a:p>
            <a:r>
              <a:rPr lang="en-US" dirty="0">
                <a:solidFill>
                  <a:schemeClr val="bg1"/>
                </a:solidFill>
                <a:hlinkClick r:id="rId5">
                  <a:extLst>
                    <a:ext uri="{A12FA001-AC4F-418D-AE19-62706E023703}">
                      <ahyp:hlinkClr xmlns:ahyp="http://schemas.microsoft.com/office/drawing/2018/hyperlinkcolor" val="tx"/>
                    </a:ext>
                  </a:extLst>
                </a:hlinkClick>
              </a:rPr>
              <a:t>Volunteerism and the Global Goals | UNV</a:t>
            </a:r>
            <a:endParaRPr lang="en-IE" dirty="0">
              <a:solidFill>
                <a:schemeClr val="bg1"/>
              </a:solidFill>
            </a:endParaRPr>
          </a:p>
        </p:txBody>
      </p:sp>
    </p:spTree>
    <p:extLst>
      <p:ext uri="{BB962C8B-B14F-4D97-AF65-F5344CB8AC3E}">
        <p14:creationId xmlns:p14="http://schemas.microsoft.com/office/powerpoint/2010/main" val="20687866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382833" y="1591464"/>
            <a:ext cx="8558469" cy="5037935"/>
          </a:xfrm>
        </p:spPr>
        <p:txBody>
          <a:bodyPr>
            <a:noAutofit/>
          </a:bodyPr>
          <a:lstStyle/>
          <a:p>
            <a:pPr algn="ctr"/>
            <a:endParaRPr lang="en-GB" sz="2800" dirty="0"/>
          </a:p>
          <a:p>
            <a:pPr algn="ctr"/>
            <a:r>
              <a:rPr lang="en-GB" sz="2800" i="1" dirty="0"/>
              <a:t>“The value of training is directly proportional to the effort which management puts into it. Whether you have only a few volunteers, or are entirely dependent upon them, if you don't train them then the organisation will inevitably suffer in the long run”.</a:t>
            </a:r>
          </a:p>
          <a:p>
            <a:pPr algn="ctr"/>
            <a:r>
              <a:rPr lang="en-GB" sz="2800" dirty="0"/>
              <a:t>- Lisa Conway, Working with volunteers </a:t>
            </a:r>
            <a:endParaRPr lang="en-IE" sz="2800" dirty="0"/>
          </a:p>
          <a:p>
            <a:endParaRPr lang="en-US" sz="2400" dirty="0"/>
          </a:p>
        </p:txBody>
      </p:sp>
      <p:sp>
        <p:nvSpPr>
          <p:cNvPr id="5" name="Text Placeholder 4"/>
          <p:cNvSpPr>
            <a:spLocks noGrp="1"/>
          </p:cNvSpPr>
          <p:nvPr>
            <p:ph type="body" sz="quarter" idx="14"/>
          </p:nvPr>
        </p:nvSpPr>
        <p:spPr>
          <a:xfrm>
            <a:off x="3494596" y="1"/>
            <a:ext cx="7721361" cy="1427017"/>
          </a:xfrm>
        </p:spPr>
        <p:txBody>
          <a:bodyPr anchor="ctr">
            <a:normAutofit/>
          </a:bodyPr>
          <a:lstStyle/>
          <a:p>
            <a:pPr algn="r">
              <a:lnSpc>
                <a:spcPts val="3000"/>
              </a:lnSpc>
              <a:spcBef>
                <a:spcPts val="0"/>
              </a:spcBef>
            </a:pPr>
            <a:endParaRPr lang="en-IE" sz="3600" dirty="0">
              <a:solidFill>
                <a:srgbClr val="68BBAF"/>
              </a:solidFill>
            </a:endParaRPr>
          </a:p>
          <a:p>
            <a:pPr>
              <a:lnSpc>
                <a:spcPts val="3000"/>
              </a:lnSpc>
              <a:spcBef>
                <a:spcPts val="0"/>
              </a:spcBef>
            </a:pPr>
            <a:r>
              <a:rPr lang="en-IE" sz="3600" dirty="0">
                <a:solidFill>
                  <a:srgbClr val="68BBAF"/>
                </a:solidFill>
              </a:rPr>
              <a:t>Consider training your volunteers – it will yield rewards.  </a:t>
            </a:r>
          </a:p>
        </p:txBody>
      </p:sp>
      <p:pic>
        <p:nvPicPr>
          <p:cNvPr id="16" name="Picture Placeholder 15"/>
          <p:cNvPicPr>
            <a:picLocks noGrp="1" noChangeAspect="1"/>
          </p:cNvPicPr>
          <p:nvPr>
            <p:ph type="pic" sz="quarter" idx="18"/>
          </p:nvPr>
        </p:nvPicPr>
        <p:blipFill rotWithShape="1">
          <a:blip r:embed="rId2" cstate="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42890601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514284" y="477262"/>
            <a:ext cx="7407087" cy="697353"/>
          </a:xfrm>
        </p:spPr>
        <p:txBody>
          <a:bodyPr>
            <a:normAutofit/>
          </a:bodyPr>
          <a:lstStyle/>
          <a:p>
            <a:r>
              <a:rPr lang="en-IE" dirty="0">
                <a:solidFill>
                  <a:srgbClr val="68BBAF"/>
                </a:solidFill>
              </a:rPr>
              <a:t>TYPES OF VOLUNTEER TRAINING</a:t>
            </a:r>
            <a:endParaRPr lang="en-US" dirty="0">
              <a:solidFill>
                <a:srgbClr val="68BBAF"/>
              </a:solidFill>
            </a:endParaRPr>
          </a:p>
        </p:txBody>
      </p:sp>
      <p:sp>
        <p:nvSpPr>
          <p:cNvPr id="4" name="Text Placeholder 3"/>
          <p:cNvSpPr>
            <a:spLocks noGrp="1"/>
          </p:cNvSpPr>
          <p:nvPr>
            <p:ph type="body" sz="quarter" idx="14"/>
          </p:nvPr>
        </p:nvSpPr>
        <p:spPr>
          <a:xfrm>
            <a:off x="3440431" y="1586937"/>
            <a:ext cx="8071492" cy="5008173"/>
          </a:xfrm>
        </p:spPr>
        <p:txBody>
          <a:bodyPr/>
          <a:lstStyle/>
          <a:p>
            <a:r>
              <a:rPr lang="en-GB" sz="2000" dirty="0"/>
              <a:t>Training  of volunteers comes in many guises. It may be done in-house, externally, or jointly with other organisations or community groups, and includes:</a:t>
            </a:r>
            <a:endParaRPr lang="en-IE" sz="2000" dirty="0"/>
          </a:p>
          <a:p>
            <a:pPr lvl="0"/>
            <a:endParaRPr lang="en-IE" sz="2000" dirty="0"/>
          </a:p>
          <a:p>
            <a:pPr lvl="0"/>
            <a:endParaRPr lang="en-IE" sz="2000" dirty="0"/>
          </a:p>
          <a:p>
            <a:pPr lvl="0"/>
            <a:endParaRPr lang="en-IE" sz="2000" dirty="0"/>
          </a:p>
          <a:p>
            <a:pPr lvl="0"/>
            <a:endParaRPr lang="en-IE" sz="2000" dirty="0"/>
          </a:p>
          <a:p>
            <a:pPr lvl="0"/>
            <a:endParaRPr lang="en-IE" sz="2000" dirty="0"/>
          </a:p>
          <a:p>
            <a:pPr lvl="0"/>
            <a:endParaRPr lang="en-IE" sz="2000" dirty="0"/>
          </a:p>
          <a:p>
            <a:pPr lvl="0"/>
            <a:endParaRPr lang="en-IE" sz="2000" dirty="0"/>
          </a:p>
          <a:p>
            <a:pPr lvl="0"/>
            <a:endParaRPr lang="en-IE" sz="2000" dirty="0"/>
          </a:p>
          <a:p>
            <a:pPr lvl="0"/>
            <a:r>
              <a:rPr lang="en-GB" sz="2000" dirty="0"/>
              <a:t>It is recommended that a variety of techniques are used, which combine listening, discussing, observing and doing, as this will help to maintain attention and interest.</a:t>
            </a:r>
            <a:endParaRPr lang="en-IE" sz="2000" dirty="0"/>
          </a:p>
          <a:p>
            <a:pPr marL="342900" indent="-342900">
              <a:buClr>
                <a:srgbClr val="7F4182"/>
              </a:buClr>
              <a:buFont typeface="Arial" charset="0"/>
              <a:buChar char="•"/>
            </a:pPr>
            <a:endParaRPr lang="en-US" sz="2000" dirty="0"/>
          </a:p>
        </p:txBody>
      </p:sp>
      <p:sp>
        <p:nvSpPr>
          <p:cNvPr id="7" name="TextBox 6">
            <a:extLst>
              <a:ext uri="{FF2B5EF4-FFF2-40B4-BE49-F238E27FC236}">
                <a16:creationId xmlns:a16="http://schemas.microsoft.com/office/drawing/2014/main" id="{9E628386-10B0-403F-976C-C1ECC0006326}"/>
              </a:ext>
            </a:extLst>
          </p:cNvPr>
          <p:cNvSpPr txBox="1"/>
          <p:nvPr/>
        </p:nvSpPr>
        <p:spPr>
          <a:xfrm>
            <a:off x="3514284" y="2362532"/>
            <a:ext cx="8463923" cy="4334520"/>
          </a:xfrm>
          <a:prstGeom prst="rect">
            <a:avLst/>
          </a:prstGeom>
          <a:noFill/>
        </p:spPr>
        <p:txBody>
          <a:bodyPr wrap="square" numCol="2">
            <a:spAutoFit/>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IE" sz="2000" b="0" i="0" u="none" strike="noStrike" kern="1200" cap="none" spc="0" normalizeH="0" baseline="0" noProof="0" dirty="0">
                <a:ln>
                  <a:noFill/>
                </a:ln>
                <a:solidFill>
                  <a:srgbClr val="6D6E6C"/>
                </a:solidFill>
                <a:effectLst/>
                <a:uLnTx/>
                <a:uFillTx/>
                <a:latin typeface="Calibri" panose="020F0502020204030204"/>
                <a:ea typeface="+mn-ea"/>
                <a:cs typeface="+mn-cs"/>
              </a:rPr>
              <a:t>on-the-job training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IE" sz="2000" b="0" i="0" u="none" strike="noStrike" kern="1200" cap="none" spc="0" normalizeH="0" baseline="0" noProof="0" dirty="0">
                <a:ln>
                  <a:noFill/>
                </a:ln>
                <a:solidFill>
                  <a:srgbClr val="6D6E6C"/>
                </a:solidFill>
                <a:effectLst/>
                <a:uLnTx/>
                <a:uFillTx/>
                <a:latin typeface="Calibri" panose="020F0502020204030204"/>
                <a:ea typeface="+mn-ea"/>
                <a:cs typeface="+mn-cs"/>
              </a:rPr>
              <a:t>practical demonstrations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IE" sz="2000" b="0" i="0" u="none" strike="noStrike" kern="1200" cap="none" spc="0" normalizeH="0" baseline="0" noProof="0" dirty="0">
                <a:ln>
                  <a:noFill/>
                </a:ln>
                <a:solidFill>
                  <a:srgbClr val="6D6E6C"/>
                </a:solidFill>
                <a:effectLst/>
                <a:uLnTx/>
                <a:uFillTx/>
                <a:latin typeface="Calibri" panose="020F0502020204030204"/>
                <a:ea typeface="+mn-ea"/>
                <a:cs typeface="+mn-cs"/>
              </a:rPr>
              <a:t>work shadowing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IE" sz="2000" b="0" i="0" u="none" strike="noStrike" kern="1200" cap="none" spc="0" normalizeH="0" baseline="0" noProof="0" dirty="0">
                <a:ln>
                  <a:noFill/>
                </a:ln>
                <a:solidFill>
                  <a:srgbClr val="6D6E6C"/>
                </a:solidFill>
                <a:effectLst/>
                <a:uLnTx/>
                <a:uFillTx/>
                <a:latin typeface="Calibri" panose="020F0502020204030204"/>
                <a:ea typeface="+mn-ea"/>
                <a:cs typeface="+mn-cs"/>
              </a:rPr>
              <a:t>buddying/mentoring systems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IE" sz="2000" b="0" i="0" u="none" strike="noStrike" kern="1200" cap="none" spc="0" normalizeH="0" baseline="0" noProof="0" dirty="0">
                <a:ln>
                  <a:noFill/>
                </a:ln>
                <a:solidFill>
                  <a:srgbClr val="6D6E6C"/>
                </a:solidFill>
                <a:effectLst/>
                <a:uLnTx/>
                <a:uFillTx/>
                <a:latin typeface="Calibri" panose="020F0502020204030204"/>
                <a:ea typeface="+mn-ea"/>
                <a:cs typeface="+mn-cs"/>
              </a:rPr>
              <a:t>visiting other organisations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IE" sz="2000" b="0" i="0" u="none" strike="noStrike" kern="1200" cap="none" spc="0" normalizeH="0" baseline="0" noProof="0" dirty="0">
                <a:ln>
                  <a:noFill/>
                </a:ln>
                <a:solidFill>
                  <a:srgbClr val="6D6E6C"/>
                </a:solidFill>
                <a:effectLst/>
                <a:uLnTx/>
                <a:uFillTx/>
                <a:latin typeface="Calibri" panose="020F0502020204030204"/>
                <a:ea typeface="+mn-ea"/>
                <a:cs typeface="+mn-cs"/>
              </a:rPr>
              <a:t>inviting outside organisations in workshops, lectures, seminars etc</a:t>
            </a:r>
            <a:br>
              <a:rPr kumimoji="0" lang="en-IE" sz="2000" b="0" i="0" u="none" strike="noStrike" kern="1200" cap="none" spc="0" normalizeH="0" baseline="0" noProof="0" dirty="0">
                <a:ln>
                  <a:noFill/>
                </a:ln>
                <a:solidFill>
                  <a:srgbClr val="6D6E6C"/>
                </a:solidFill>
                <a:effectLst/>
                <a:uLnTx/>
                <a:uFillTx/>
                <a:latin typeface="Calibri" panose="020F0502020204030204"/>
                <a:ea typeface="+mn-ea"/>
                <a:cs typeface="+mn-cs"/>
              </a:rPr>
            </a:br>
            <a:br>
              <a:rPr kumimoji="0" lang="en-IE" sz="2000" b="0" i="0" u="none" strike="noStrike" kern="1200" cap="none" spc="0" normalizeH="0" baseline="0" noProof="0" dirty="0">
                <a:ln>
                  <a:noFill/>
                </a:ln>
                <a:solidFill>
                  <a:srgbClr val="6D6E6C"/>
                </a:solidFill>
                <a:effectLst/>
                <a:uLnTx/>
                <a:uFillTx/>
                <a:latin typeface="Calibri" panose="020F0502020204030204"/>
                <a:ea typeface="+mn-ea"/>
                <a:cs typeface="+mn-cs"/>
              </a:rPr>
            </a:br>
            <a:br>
              <a:rPr kumimoji="0" lang="en-IE" sz="2000" b="0" i="0" u="none" strike="noStrike" kern="1200" cap="none" spc="0" normalizeH="0" baseline="0" noProof="0" dirty="0">
                <a:ln>
                  <a:noFill/>
                </a:ln>
                <a:solidFill>
                  <a:srgbClr val="6D6E6C"/>
                </a:solidFill>
                <a:effectLst/>
                <a:uLnTx/>
                <a:uFillTx/>
                <a:latin typeface="Calibri" panose="020F0502020204030204"/>
                <a:ea typeface="+mn-ea"/>
                <a:cs typeface="+mn-cs"/>
              </a:rPr>
            </a:br>
            <a:br>
              <a:rPr kumimoji="0" lang="en-IE" sz="2000" b="0" i="0" u="none" strike="noStrike" kern="1200" cap="none" spc="0" normalizeH="0" baseline="0" noProof="0" dirty="0">
                <a:ln>
                  <a:noFill/>
                </a:ln>
                <a:solidFill>
                  <a:srgbClr val="6D6E6C"/>
                </a:solidFill>
                <a:effectLst/>
                <a:uLnTx/>
                <a:uFillTx/>
                <a:latin typeface="Calibri" panose="020F0502020204030204"/>
                <a:ea typeface="+mn-ea"/>
                <a:cs typeface="+mn-cs"/>
              </a:rPr>
            </a:br>
            <a:br>
              <a:rPr kumimoji="0" lang="en-IE" sz="2000" b="0" i="0" u="none" strike="noStrike" kern="1200" cap="none" spc="0" normalizeH="0" baseline="0" noProof="0" dirty="0">
                <a:ln>
                  <a:noFill/>
                </a:ln>
                <a:solidFill>
                  <a:srgbClr val="6D6E6C"/>
                </a:solidFill>
                <a:effectLst/>
                <a:uLnTx/>
                <a:uFillTx/>
                <a:latin typeface="Calibri" panose="020F0502020204030204"/>
                <a:ea typeface="+mn-ea"/>
                <a:cs typeface="+mn-cs"/>
              </a:rPr>
            </a:br>
            <a:br>
              <a:rPr kumimoji="0" lang="en-IE" sz="2000" b="0" i="0" u="none" strike="noStrike" kern="1200" cap="none" spc="0" normalizeH="0" baseline="0" noProof="0" dirty="0">
                <a:ln>
                  <a:noFill/>
                </a:ln>
                <a:solidFill>
                  <a:srgbClr val="6D6E6C"/>
                </a:solidFill>
                <a:effectLst/>
                <a:uLnTx/>
                <a:uFillTx/>
                <a:latin typeface="Calibri" panose="020F0502020204030204"/>
                <a:ea typeface="+mn-ea"/>
                <a:cs typeface="+mn-cs"/>
              </a:rPr>
            </a:br>
            <a:endParaRPr kumimoji="0" lang="en-IE" sz="2000" b="0" i="0" u="none" strike="noStrike" kern="1200" cap="none" spc="0" normalizeH="0" baseline="0" noProof="0" dirty="0">
              <a:ln>
                <a:noFill/>
              </a:ln>
              <a:solidFill>
                <a:srgbClr val="6D6E6C"/>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IE" sz="2000" b="0" i="0" u="none" strike="noStrike" kern="1200" cap="none" spc="0" normalizeH="0" baseline="0" noProof="0" dirty="0">
                <a:ln>
                  <a:noFill/>
                </a:ln>
                <a:solidFill>
                  <a:srgbClr val="6D6E6C"/>
                </a:solidFill>
                <a:effectLst/>
                <a:uLnTx/>
                <a:uFillTx/>
                <a:latin typeface="Calibri" panose="020F0502020204030204"/>
                <a:ea typeface="+mn-ea"/>
                <a:cs typeface="+mn-cs"/>
              </a:rPr>
              <a:t>attending conferences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IE" sz="2000" b="0" i="0" u="none" strike="noStrike" kern="1200" cap="none" spc="0" normalizeH="0" baseline="0" noProof="0" dirty="0">
                <a:ln>
                  <a:noFill/>
                </a:ln>
                <a:solidFill>
                  <a:srgbClr val="6D6E6C"/>
                </a:solidFill>
                <a:effectLst/>
                <a:uLnTx/>
                <a:uFillTx/>
                <a:latin typeface="Calibri" panose="020F0502020204030204"/>
                <a:ea typeface="+mn-ea"/>
                <a:cs typeface="+mn-cs"/>
              </a:rPr>
              <a:t>role plays and simulations and problem-solving exercises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IE" sz="2000" b="0" i="0" u="none" strike="noStrike" kern="1200" cap="none" spc="0" normalizeH="0" baseline="0" noProof="0" dirty="0">
                <a:ln>
                  <a:noFill/>
                </a:ln>
                <a:solidFill>
                  <a:srgbClr val="6D6E6C"/>
                </a:solidFill>
                <a:effectLst/>
                <a:uLnTx/>
                <a:uFillTx/>
                <a:latin typeface="Calibri" panose="020F0502020204030204"/>
                <a:ea typeface="+mn-ea"/>
                <a:cs typeface="+mn-cs"/>
              </a:rPr>
              <a:t>group discussions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IE" sz="2000" b="0" i="0" u="none" strike="noStrike" kern="1200" cap="none" spc="0" normalizeH="0" baseline="0" noProof="0" dirty="0">
                <a:ln>
                  <a:noFill/>
                </a:ln>
                <a:solidFill>
                  <a:srgbClr val="6D6E6C"/>
                </a:solidFill>
                <a:effectLst/>
                <a:uLnTx/>
                <a:uFillTx/>
                <a:latin typeface="Calibri" panose="020F0502020204030204"/>
                <a:ea typeface="+mn-ea"/>
                <a:cs typeface="+mn-cs"/>
              </a:rPr>
              <a:t>speakers and films at meetings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IE" sz="2000" b="0" i="0" u="none" strike="noStrike" kern="1200" cap="none" spc="0" normalizeH="0" baseline="0" noProof="0" dirty="0">
                <a:ln>
                  <a:noFill/>
                </a:ln>
                <a:solidFill>
                  <a:srgbClr val="6D6E6C"/>
                </a:solidFill>
                <a:effectLst/>
                <a:uLnTx/>
                <a:uFillTx/>
                <a:latin typeface="Calibri" panose="020F0502020204030204"/>
                <a:ea typeface="+mn-ea"/>
                <a:cs typeface="+mn-cs"/>
              </a:rPr>
              <a:t>once-off training sessions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IE" sz="2000" b="0" i="0" u="none" strike="noStrike" kern="1200" cap="none" spc="0" normalizeH="0" baseline="0" noProof="0" dirty="0">
                <a:ln>
                  <a:noFill/>
                </a:ln>
                <a:solidFill>
                  <a:srgbClr val="6D6E6C"/>
                </a:solidFill>
                <a:effectLst/>
                <a:uLnTx/>
                <a:uFillTx/>
                <a:latin typeface="Calibri" panose="020F0502020204030204"/>
                <a:ea typeface="+mn-ea"/>
                <a:cs typeface="+mn-cs"/>
              </a:rPr>
              <a:t>distance learning </a:t>
            </a:r>
            <a:endParaRPr lang="en-IE" dirty="0"/>
          </a:p>
        </p:txBody>
      </p:sp>
    </p:spTree>
    <p:extLst>
      <p:ext uri="{BB962C8B-B14F-4D97-AF65-F5344CB8AC3E}">
        <p14:creationId xmlns:p14="http://schemas.microsoft.com/office/powerpoint/2010/main" val="12077588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430306" y="1"/>
            <a:ext cx="10785651" cy="1427017"/>
          </a:xfrm>
        </p:spPr>
        <p:txBody>
          <a:bodyPr anchor="ctr">
            <a:normAutofit/>
          </a:bodyPr>
          <a:lstStyle/>
          <a:p>
            <a:pPr algn="r">
              <a:lnSpc>
                <a:spcPts val="3000"/>
              </a:lnSpc>
              <a:spcBef>
                <a:spcPts val="0"/>
              </a:spcBef>
            </a:pPr>
            <a:endParaRPr lang="en-IE" sz="3600" dirty="0">
              <a:solidFill>
                <a:srgbClr val="68BBAF"/>
              </a:solidFill>
            </a:endParaRPr>
          </a:p>
          <a:p>
            <a:pPr>
              <a:lnSpc>
                <a:spcPts val="3000"/>
              </a:lnSpc>
              <a:spcBef>
                <a:spcPts val="0"/>
              </a:spcBef>
            </a:pPr>
            <a:r>
              <a:rPr lang="en-IE" sz="3600" dirty="0">
                <a:solidFill>
                  <a:srgbClr val="68BBAF"/>
                </a:solidFill>
              </a:rPr>
              <a:t>Consider training your volunteers – it will yield rewards.  </a:t>
            </a:r>
          </a:p>
        </p:txBody>
      </p:sp>
      <p:graphicFrame>
        <p:nvGraphicFramePr>
          <p:cNvPr id="18" name="Text Placeholder 2">
            <a:extLst>
              <a:ext uri="{FF2B5EF4-FFF2-40B4-BE49-F238E27FC236}">
                <a16:creationId xmlns:a16="http://schemas.microsoft.com/office/drawing/2014/main" id="{3B63F903-4E59-4D2E-9954-E5925C4BEB4F}"/>
              </a:ext>
            </a:extLst>
          </p:cNvPr>
          <p:cNvGraphicFramePr/>
          <p:nvPr>
            <p:extLst>
              <p:ext uri="{D42A27DB-BD31-4B8C-83A1-F6EECF244321}">
                <p14:modId xmlns:p14="http://schemas.microsoft.com/office/powerpoint/2010/main" val="2519933"/>
              </p:ext>
            </p:extLst>
          </p:nvPr>
        </p:nvGraphicFramePr>
        <p:xfrm>
          <a:off x="430307" y="1427018"/>
          <a:ext cx="11510996" cy="5202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976741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2822028" y="504497"/>
            <a:ext cx="8689894" cy="670118"/>
          </a:xfrm>
        </p:spPr>
        <p:txBody>
          <a:bodyPr>
            <a:normAutofit/>
          </a:bodyPr>
          <a:lstStyle/>
          <a:p>
            <a:r>
              <a:rPr lang="en-IE" dirty="0">
                <a:solidFill>
                  <a:srgbClr val="68BBAF"/>
                </a:solidFill>
              </a:rPr>
              <a:t>NOTE!  </a:t>
            </a:r>
            <a:endParaRPr lang="en-US" dirty="0">
              <a:solidFill>
                <a:srgbClr val="68BBAF"/>
              </a:solidFill>
            </a:endParaRPr>
          </a:p>
          <a:p>
            <a:endParaRPr lang="en-IE" sz="2800" dirty="0">
              <a:solidFill>
                <a:srgbClr val="AB5AB0"/>
              </a:solidFill>
            </a:endParaRPr>
          </a:p>
        </p:txBody>
      </p:sp>
      <p:sp>
        <p:nvSpPr>
          <p:cNvPr id="5" name="Text Placeholder 4"/>
          <p:cNvSpPr>
            <a:spLocks noGrp="1"/>
          </p:cNvSpPr>
          <p:nvPr>
            <p:ph type="body" sz="quarter" idx="14"/>
          </p:nvPr>
        </p:nvSpPr>
        <p:spPr/>
        <p:txBody>
          <a:bodyPr/>
          <a:lstStyle/>
          <a:p>
            <a:pPr marL="342900" lvl="0" indent="-342900">
              <a:buFont typeface="Arial" panose="020B0604020202020204" pitchFamily="34" charset="0"/>
              <a:buChar char="•"/>
            </a:pPr>
            <a:r>
              <a:rPr lang="en-IE" dirty="0"/>
              <a:t>Some volunteers value the provision of training enormously, regarding it as an essential part and tangible benefit of their volunteering experience, and looks great on their CVs. </a:t>
            </a:r>
          </a:p>
          <a:p>
            <a:pPr marL="342900" lvl="0" indent="-342900">
              <a:buFont typeface="Arial" panose="020B0604020202020204" pitchFamily="34" charset="0"/>
              <a:buChar char="•"/>
            </a:pPr>
            <a:r>
              <a:rPr lang="en-IE" dirty="0"/>
              <a:t>In these cases, training will undoubtedly increase volunteer confidence and satisfaction. However, others may not see the need for training, or even if they do, they may find the idea very off-putting (possibly because it reminds them of unhappy school days). </a:t>
            </a:r>
          </a:p>
          <a:p>
            <a:pPr marL="342900" lvl="0" indent="-342900">
              <a:buFont typeface="Arial" panose="020B0604020202020204" pitchFamily="34" charset="0"/>
              <a:buChar char="•"/>
            </a:pPr>
            <a:r>
              <a:rPr lang="en-IE" dirty="0"/>
              <a:t>If this is the case, the need for training must be 'sold' with great sensitivity. In all instances, training must be well-planned and appropriate to the needs of organisation and to the needs of the individual volunteer.</a:t>
            </a:r>
          </a:p>
        </p:txBody>
      </p:sp>
    </p:spTree>
    <p:extLst>
      <p:ext uri="{BB962C8B-B14F-4D97-AF65-F5344CB8AC3E}">
        <p14:creationId xmlns:p14="http://schemas.microsoft.com/office/powerpoint/2010/main" val="1217015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normAutofit/>
          </a:bodyPr>
          <a:lstStyle/>
          <a:p>
            <a:r>
              <a:rPr lang="en-IE" dirty="0">
                <a:solidFill>
                  <a:srgbClr val="68BBAF"/>
                </a:solidFill>
              </a:rPr>
              <a:t>ISSUES TO CONSIDER</a:t>
            </a:r>
            <a:endParaRPr lang="en-US" dirty="0">
              <a:solidFill>
                <a:srgbClr val="68BBAF"/>
              </a:solidFill>
            </a:endParaRPr>
          </a:p>
        </p:txBody>
      </p:sp>
      <p:sp>
        <p:nvSpPr>
          <p:cNvPr id="4" name="Text Placeholder 3"/>
          <p:cNvSpPr>
            <a:spLocks noGrp="1"/>
          </p:cNvSpPr>
          <p:nvPr>
            <p:ph type="body" sz="quarter" idx="14"/>
          </p:nvPr>
        </p:nvSpPr>
        <p:spPr>
          <a:xfrm>
            <a:off x="3440431" y="1586937"/>
            <a:ext cx="8071492" cy="5008173"/>
          </a:xfrm>
        </p:spPr>
        <p:txBody>
          <a:bodyPr/>
          <a:lstStyle/>
          <a:p>
            <a:pPr marL="342900" lvl="0" indent="-342900">
              <a:buFont typeface="Arial" panose="020B0604020202020204" pitchFamily="34" charset="0"/>
              <a:buChar char="•"/>
            </a:pPr>
            <a:r>
              <a:rPr lang="en-IE" dirty="0"/>
              <a:t>It can be sometimes helpful to develop an overall </a:t>
            </a:r>
            <a:r>
              <a:rPr lang="en-IE" b="1" dirty="0"/>
              <a:t>training policy </a:t>
            </a:r>
            <a:r>
              <a:rPr lang="en-IE" dirty="0"/>
              <a:t>for your community group/committee which includes volunteer training; alternatively, tackle the issue of volunteer training in your volunteer policy (including topics such as identifying training needs, eligibility, etc)</a:t>
            </a:r>
          </a:p>
          <a:p>
            <a:pPr marL="342900" lvl="0" indent="-342900">
              <a:buFont typeface="Arial" panose="020B0604020202020204" pitchFamily="34" charset="0"/>
              <a:buChar char="•"/>
            </a:pPr>
            <a:r>
              <a:rPr lang="en-IE" dirty="0"/>
              <a:t>Increasing attention is now being paid to </a:t>
            </a:r>
            <a:r>
              <a:rPr lang="en-IE" b="1" dirty="0"/>
              <a:t>accreditation </a:t>
            </a:r>
            <a:r>
              <a:rPr lang="en-IE" dirty="0"/>
              <a:t>of volunteer training. If your volunteers are expected to complete a major training programme, this is well worth investigating.</a:t>
            </a:r>
          </a:p>
          <a:p>
            <a:pPr marL="342900" lvl="0" indent="-342900">
              <a:buFont typeface="Arial" panose="020B0604020202020204" pitchFamily="34" charset="0"/>
              <a:buChar char="•"/>
            </a:pPr>
            <a:r>
              <a:rPr lang="en-IE" dirty="0"/>
              <a:t>Always make sure any volunteer training is closely </a:t>
            </a:r>
            <a:r>
              <a:rPr lang="en-IE" b="1" dirty="0"/>
              <a:t>monitored and evaluated</a:t>
            </a:r>
            <a:r>
              <a:rPr lang="en-IE" dirty="0"/>
              <a:t>. There is no point devoting resources to something which is not proving worthwhile.</a:t>
            </a:r>
          </a:p>
          <a:p>
            <a:pPr marL="342900" indent="-342900">
              <a:buClr>
                <a:srgbClr val="7F4182"/>
              </a:buClr>
              <a:buFont typeface="Arial" charset="0"/>
              <a:buChar char="•"/>
            </a:pPr>
            <a:endParaRPr lang="en-US" sz="2000" dirty="0"/>
          </a:p>
        </p:txBody>
      </p:sp>
    </p:spTree>
    <p:extLst>
      <p:ext uri="{BB962C8B-B14F-4D97-AF65-F5344CB8AC3E}">
        <p14:creationId xmlns:p14="http://schemas.microsoft.com/office/powerpoint/2010/main" val="22024012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A6BA81-998B-406E-9C98-D3B429929321}"/>
              </a:ext>
            </a:extLst>
          </p:cNvPr>
          <p:cNvSpPr>
            <a:spLocks noGrp="1"/>
          </p:cNvSpPr>
          <p:nvPr>
            <p:ph type="body" sz="quarter" idx="20"/>
          </p:nvPr>
        </p:nvSpPr>
        <p:spPr>
          <a:xfrm>
            <a:off x="5676900" y="2157413"/>
            <a:ext cx="6315075" cy="3631644"/>
          </a:xfrm>
        </p:spPr>
        <p:txBody>
          <a:bodyPr/>
          <a:lstStyle/>
          <a:p>
            <a:pPr lvl="0"/>
            <a:r>
              <a:rPr lang="en-IE" dirty="0"/>
              <a:t>Given the contributions that volunteers make to your community and the imperative to encourage even greater participation by citizens in the community,  formal recognition of positive actions for the betterment of society must be widely valued and recognised. </a:t>
            </a:r>
          </a:p>
          <a:p>
            <a:pPr lvl="0"/>
            <a:r>
              <a:rPr lang="en-IE" dirty="0"/>
              <a:t>It is about respect and value for all of the ways that people are prepared to give their time. </a:t>
            </a:r>
          </a:p>
          <a:p>
            <a:pPr lvl="0"/>
            <a:r>
              <a:rPr lang="en-IE" dirty="0"/>
              <a:t>In celebrating volunteerism, it is important also to pay tribute to informal contributions, as these types of participation are often overlooked. </a:t>
            </a:r>
          </a:p>
          <a:p>
            <a:endParaRPr lang="en-IE" dirty="0"/>
          </a:p>
        </p:txBody>
      </p:sp>
      <p:pic>
        <p:nvPicPr>
          <p:cNvPr id="6" name="Picture Placeholder 5" descr="Icon&#10;&#10;Description automatically generated">
            <a:extLst>
              <a:ext uri="{FF2B5EF4-FFF2-40B4-BE49-F238E27FC236}">
                <a16:creationId xmlns:a16="http://schemas.microsoft.com/office/drawing/2014/main" id="{1A64CE1F-E012-47CA-ACDE-16BCD21D7D04}"/>
              </a:ext>
            </a:extLst>
          </p:cNvPr>
          <p:cNvPicPr>
            <a:picLocks noGrp="1" noChangeAspect="1"/>
          </p:cNvPicPr>
          <p:nvPr>
            <p:ph type="pic" sz="quarter" idx="21"/>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4" name="Text Placeholder 3">
            <a:extLst>
              <a:ext uri="{FF2B5EF4-FFF2-40B4-BE49-F238E27FC236}">
                <a16:creationId xmlns:a16="http://schemas.microsoft.com/office/drawing/2014/main" id="{0BDD7DCC-A511-49F4-A9F8-78D91C81E888}"/>
              </a:ext>
            </a:extLst>
          </p:cNvPr>
          <p:cNvSpPr>
            <a:spLocks noGrp="1"/>
          </p:cNvSpPr>
          <p:nvPr>
            <p:ph type="body" sz="quarter" idx="22"/>
          </p:nvPr>
        </p:nvSpPr>
        <p:spPr>
          <a:xfrm>
            <a:off x="5791200" y="381000"/>
            <a:ext cx="5910263" cy="1244041"/>
          </a:xfrm>
        </p:spPr>
        <p:txBody>
          <a:bodyPr>
            <a:normAutofit/>
          </a:bodyPr>
          <a:lstStyle/>
          <a:p>
            <a:r>
              <a:rPr lang="en-IE" dirty="0"/>
              <a:t>Recognition of Community Volunteers</a:t>
            </a:r>
          </a:p>
        </p:txBody>
      </p:sp>
      <p:sp>
        <p:nvSpPr>
          <p:cNvPr id="7" name="TextBox 6">
            <a:extLst>
              <a:ext uri="{FF2B5EF4-FFF2-40B4-BE49-F238E27FC236}">
                <a16:creationId xmlns:a16="http://schemas.microsoft.com/office/drawing/2014/main" id="{C383E516-1C30-482F-A8A8-CFFF1F059DBC}"/>
              </a:ext>
            </a:extLst>
          </p:cNvPr>
          <p:cNvSpPr txBox="1"/>
          <p:nvPr/>
        </p:nvSpPr>
        <p:spPr>
          <a:xfrm>
            <a:off x="0" y="5627132"/>
            <a:ext cx="5543550" cy="923330"/>
          </a:xfrm>
          <a:prstGeom prst="rect">
            <a:avLst/>
          </a:prstGeom>
          <a:solidFill>
            <a:srgbClr val="7F4182"/>
          </a:solidFill>
        </p:spPr>
        <p:txBody>
          <a:bodyPr wrap="square" rtlCol="0">
            <a:spAutoFit/>
          </a:bodyPr>
          <a:lstStyle/>
          <a:p>
            <a:pPr algn="ctr"/>
            <a:r>
              <a:rPr lang="en-IE" dirty="0">
                <a:solidFill>
                  <a:schemeClr val="bg1"/>
                </a:solidFill>
              </a:rPr>
              <a:t>Nominating community volunteers for awards is a nice way to give them recognition. See Section 3 of this module for some links to awards</a:t>
            </a:r>
          </a:p>
        </p:txBody>
      </p:sp>
    </p:spTree>
    <p:extLst>
      <p:ext uri="{BB962C8B-B14F-4D97-AF65-F5344CB8AC3E}">
        <p14:creationId xmlns:p14="http://schemas.microsoft.com/office/powerpoint/2010/main" val="29481711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2E9EEA-822F-4FBC-A011-C3A92C555EF3}"/>
              </a:ext>
            </a:extLst>
          </p:cNvPr>
          <p:cNvSpPr>
            <a:spLocks noGrp="1"/>
          </p:cNvSpPr>
          <p:nvPr>
            <p:ph type="body" sz="quarter" idx="25"/>
          </p:nvPr>
        </p:nvSpPr>
        <p:spPr>
          <a:xfrm>
            <a:off x="332508" y="4838182"/>
            <a:ext cx="11545518" cy="1450428"/>
          </a:xfrm>
        </p:spPr>
        <p:txBody>
          <a:bodyPr>
            <a:normAutofit/>
          </a:bodyPr>
          <a:lstStyle/>
          <a:p>
            <a:r>
              <a:rPr lang="en-US" dirty="0"/>
              <a:t>Innovative marketing techniques and approaches to promote your community regeneration work and projects and attract more interest in them</a:t>
            </a:r>
          </a:p>
          <a:p>
            <a:endParaRPr lang="en-IE" dirty="0"/>
          </a:p>
        </p:txBody>
      </p:sp>
      <p:sp>
        <p:nvSpPr>
          <p:cNvPr id="3" name="Text Placeholder 2">
            <a:extLst>
              <a:ext uri="{FF2B5EF4-FFF2-40B4-BE49-F238E27FC236}">
                <a16:creationId xmlns:a16="http://schemas.microsoft.com/office/drawing/2014/main" id="{B1C8A50A-F225-48FE-BE4E-62998D6DE269}"/>
              </a:ext>
            </a:extLst>
          </p:cNvPr>
          <p:cNvSpPr>
            <a:spLocks noGrp="1"/>
          </p:cNvSpPr>
          <p:nvPr>
            <p:ph type="body" sz="quarter" idx="20"/>
          </p:nvPr>
        </p:nvSpPr>
        <p:spPr>
          <a:xfrm>
            <a:off x="332508" y="3162460"/>
            <a:ext cx="11545518" cy="793030"/>
          </a:xfrm>
        </p:spPr>
        <p:txBody>
          <a:bodyPr/>
          <a:lstStyle/>
          <a:p>
            <a:r>
              <a:rPr lang="en-IE" sz="4800" dirty="0">
                <a:latin typeface="+mn-lt"/>
              </a:rPr>
              <a:t>SECTION THREE: CELEBRATING, </a:t>
            </a:r>
            <a:r>
              <a:rPr lang="en-US" sz="4800" dirty="0">
                <a:latin typeface="+mn-lt"/>
              </a:rPr>
              <a:t>SHARING AND RECOGNISING YOUR SUCCESS</a:t>
            </a:r>
            <a:endParaRPr lang="en-IE" sz="4800" dirty="0">
              <a:latin typeface="+mn-lt"/>
            </a:endParaRPr>
          </a:p>
        </p:txBody>
      </p:sp>
      <p:pic>
        <p:nvPicPr>
          <p:cNvPr id="14" name="Picture Placeholder 13" descr="A crowd of people&#10;&#10;Description automatically generated">
            <a:extLst>
              <a:ext uri="{FF2B5EF4-FFF2-40B4-BE49-F238E27FC236}">
                <a16:creationId xmlns:a16="http://schemas.microsoft.com/office/drawing/2014/main" id="{D0C805DA-5D47-4AFF-A20A-134ED8FB9005}"/>
              </a:ext>
            </a:extLst>
          </p:cNvPr>
          <p:cNvPicPr>
            <a:picLocks noGrp="1" noChangeAspect="1"/>
          </p:cNvPicPr>
          <p:nvPr>
            <p:ph type="pic" sz="quarter" idx="26"/>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3885051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0EFD3F-ABC6-4688-AAF6-F8C46710C095}"/>
              </a:ext>
            </a:extLst>
          </p:cNvPr>
          <p:cNvSpPr>
            <a:spLocks noGrp="1"/>
          </p:cNvSpPr>
          <p:nvPr>
            <p:ph type="body" sz="quarter" idx="16"/>
          </p:nvPr>
        </p:nvSpPr>
        <p:spPr>
          <a:xfrm>
            <a:off x="633773" y="476251"/>
            <a:ext cx="5279028" cy="1198792"/>
          </a:xfrm>
        </p:spPr>
        <p:txBody>
          <a:bodyPr>
            <a:normAutofit/>
          </a:bodyPr>
          <a:lstStyle/>
          <a:p>
            <a:r>
              <a:rPr lang="en-US" sz="3600" dirty="0"/>
              <a:t>COMMUNITY REGENERATION SUCCESS</a:t>
            </a:r>
            <a:endParaRPr lang="en-IE" dirty="0"/>
          </a:p>
        </p:txBody>
      </p:sp>
      <p:sp>
        <p:nvSpPr>
          <p:cNvPr id="3" name="Text Placeholder 2">
            <a:extLst>
              <a:ext uri="{FF2B5EF4-FFF2-40B4-BE49-F238E27FC236}">
                <a16:creationId xmlns:a16="http://schemas.microsoft.com/office/drawing/2014/main" id="{A925A4C4-F29B-413C-9AE1-575027834C47}"/>
              </a:ext>
            </a:extLst>
          </p:cNvPr>
          <p:cNvSpPr>
            <a:spLocks noGrp="1"/>
          </p:cNvSpPr>
          <p:nvPr>
            <p:ph type="body" sz="quarter" idx="17"/>
          </p:nvPr>
        </p:nvSpPr>
        <p:spPr>
          <a:xfrm>
            <a:off x="133355" y="2041318"/>
            <a:ext cx="7131045" cy="3947440"/>
          </a:xfrm>
        </p:spPr>
        <p:txBody>
          <a:bodyPr/>
          <a:lstStyle/>
          <a:p>
            <a:pPr algn="just"/>
            <a:r>
              <a:rPr lang="en-US" dirty="0"/>
              <a:t>O</a:t>
            </a:r>
            <a:r>
              <a:rPr lang="en-US" b="0" i="0" dirty="0">
                <a:effectLst/>
              </a:rPr>
              <a:t>nce you have brought your community regeneration project  to completion, measuring the process and the impact is a valuable practice. It provides a learning opportunity for future undertakings, and the opportunity to assess the true effectiveness of the project.   </a:t>
            </a:r>
            <a:r>
              <a:rPr lang="en-US" dirty="0"/>
              <a:t>Assessing impact in a deep way is vital. </a:t>
            </a:r>
            <a:endParaRPr lang="en-US" b="0" i="0" dirty="0">
              <a:effectLst/>
            </a:endParaRPr>
          </a:p>
          <a:p>
            <a:pPr algn="just"/>
            <a:r>
              <a:rPr lang="en-IE" dirty="0"/>
              <a:t>Evaluation is process that you can use to measure the success of your projects. Evaluation enables you to gather information and evidence to quantify and share the value and quality of your project. So many fail to do this, typically worn out getting to completion, but it is so important.</a:t>
            </a:r>
          </a:p>
        </p:txBody>
      </p:sp>
      <p:pic>
        <p:nvPicPr>
          <p:cNvPr id="9" name="Picture Placeholder 8" descr="A person standing on a rocky hill&#10;&#10;Description automatically generated">
            <a:extLst>
              <a:ext uri="{FF2B5EF4-FFF2-40B4-BE49-F238E27FC236}">
                <a16:creationId xmlns:a16="http://schemas.microsoft.com/office/drawing/2014/main" id="{FD845749-FCAE-4CA2-9B33-FB3360EDA0EB}"/>
              </a:ext>
            </a:extLst>
          </p:cNvPr>
          <p:cNvPicPr>
            <a:picLocks noGrp="1" noChangeAspect="1"/>
          </p:cNvPicPr>
          <p:nvPr>
            <p:ph type="pic" sz="quarter" idx="18"/>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29521328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C9BBB5-278D-41A0-B42D-D6643F193DD8}"/>
              </a:ext>
            </a:extLst>
          </p:cNvPr>
          <p:cNvSpPr>
            <a:spLocks noGrp="1"/>
          </p:cNvSpPr>
          <p:nvPr>
            <p:ph type="body" sz="quarter" idx="16"/>
          </p:nvPr>
        </p:nvSpPr>
        <p:spPr>
          <a:xfrm>
            <a:off x="404036" y="303411"/>
            <a:ext cx="5773480" cy="1031358"/>
          </a:xfrm>
        </p:spPr>
        <p:txBody>
          <a:bodyPr>
            <a:normAutofit lnSpcReduction="10000"/>
          </a:bodyPr>
          <a:lstStyle/>
          <a:p>
            <a:r>
              <a:rPr lang="en-IE" dirty="0"/>
              <a:t>Why should your community group celebrate its successes?</a:t>
            </a:r>
          </a:p>
        </p:txBody>
      </p:sp>
      <p:sp>
        <p:nvSpPr>
          <p:cNvPr id="3" name="Text Placeholder 2">
            <a:extLst>
              <a:ext uri="{FF2B5EF4-FFF2-40B4-BE49-F238E27FC236}">
                <a16:creationId xmlns:a16="http://schemas.microsoft.com/office/drawing/2014/main" id="{35A1A108-FD44-445E-A69F-9E77F410DC8E}"/>
              </a:ext>
            </a:extLst>
          </p:cNvPr>
          <p:cNvSpPr>
            <a:spLocks noGrp="1"/>
          </p:cNvSpPr>
          <p:nvPr>
            <p:ph type="body" sz="quarter" idx="17"/>
          </p:nvPr>
        </p:nvSpPr>
        <p:spPr>
          <a:xfrm>
            <a:off x="404036" y="1430462"/>
            <a:ext cx="6251945" cy="4438709"/>
          </a:xfrm>
        </p:spPr>
        <p:txBody>
          <a:bodyPr/>
          <a:lstStyle/>
          <a:p>
            <a:pPr algn="just"/>
            <a:r>
              <a:rPr lang="en-IE" dirty="0"/>
              <a:t>Community regeneration projects are hard work. It’s work that done in your spare/free time (late evenings and weekends) and unlike your job/career it doesn’t come with personal financial rewards. Rewards come instead from the positive impact the work you/your committee leaves on the community and it is very important to celebrate and share your successes, milestones and achievements. </a:t>
            </a:r>
          </a:p>
          <a:p>
            <a:pPr algn="just"/>
            <a:r>
              <a:rPr lang="en-US" dirty="0"/>
              <a:t>Celebrating success is a valuable routine to get into with your community which can help boost morale and productivity, as well as giving your volunteers an incentive to get involved again or stay involved! </a:t>
            </a:r>
            <a:endParaRPr lang="en-IE" dirty="0"/>
          </a:p>
        </p:txBody>
      </p:sp>
      <p:pic>
        <p:nvPicPr>
          <p:cNvPr id="6" name="Picture Placeholder 5" descr="A group of people posing for the camera&#10;&#10;Description automatically generated">
            <a:extLst>
              <a:ext uri="{FF2B5EF4-FFF2-40B4-BE49-F238E27FC236}">
                <a16:creationId xmlns:a16="http://schemas.microsoft.com/office/drawing/2014/main" id="{521FD706-B435-4058-A92F-EA62B67643A9}"/>
              </a:ext>
            </a:extLst>
          </p:cNvPr>
          <p:cNvPicPr>
            <a:picLocks noGrp="1" noChangeAspect="1"/>
          </p:cNvPicPr>
          <p:nvPr>
            <p:ph type="pic" sz="quarter" idx="18"/>
          </p:nvPr>
        </p:nvPicPr>
        <p:blipFill>
          <a:blip r:embed="rId2">
            <a:extLst>
              <a:ext uri="{837473B0-CC2E-450A-ABE3-18F120FF3D39}">
                <a1611:picAttrSrcUrl xmlns:a1611="http://schemas.microsoft.com/office/drawing/2016/11/main" r:id="rId3"/>
              </a:ext>
            </a:extLst>
          </a:blip>
          <a:srcRect l="18749" r="18749"/>
          <a:stretch>
            <a:fillRect/>
          </a:stretch>
        </p:blipFill>
        <p:spPr/>
      </p:pic>
      <p:sp>
        <p:nvSpPr>
          <p:cNvPr id="8" name="TextBox 7">
            <a:extLst>
              <a:ext uri="{FF2B5EF4-FFF2-40B4-BE49-F238E27FC236}">
                <a16:creationId xmlns:a16="http://schemas.microsoft.com/office/drawing/2014/main" id="{F6CF1B74-FD4A-441B-9AFD-DDB0FDCD9AE8}"/>
              </a:ext>
            </a:extLst>
          </p:cNvPr>
          <p:cNvSpPr txBox="1"/>
          <p:nvPr/>
        </p:nvSpPr>
        <p:spPr>
          <a:xfrm>
            <a:off x="7060019" y="4694526"/>
            <a:ext cx="5050465" cy="1938992"/>
          </a:xfrm>
          <a:prstGeom prst="rect">
            <a:avLst/>
          </a:prstGeom>
          <a:solidFill>
            <a:srgbClr val="7F4182"/>
          </a:solidFill>
        </p:spPr>
        <p:txBody>
          <a:bodyPr wrap="square">
            <a:spAutoFit/>
          </a:bodyPr>
          <a:lstStyle/>
          <a:p>
            <a:pPr algn="ctr"/>
            <a:r>
              <a:rPr lang="en-US" sz="2400" dirty="0">
                <a:solidFill>
                  <a:schemeClr val="bg1"/>
                </a:solidFill>
              </a:rPr>
              <a:t>A success doesn’t have to be a major achievement or one big project. Success might be that small but concrete step you and the community has made towards a long-term goal. </a:t>
            </a:r>
            <a:endParaRPr lang="en-IE" sz="2400" dirty="0">
              <a:solidFill>
                <a:schemeClr val="bg1"/>
              </a:solidFill>
            </a:endParaRPr>
          </a:p>
        </p:txBody>
      </p:sp>
    </p:spTree>
    <p:extLst>
      <p:ext uri="{BB962C8B-B14F-4D97-AF65-F5344CB8AC3E}">
        <p14:creationId xmlns:p14="http://schemas.microsoft.com/office/powerpoint/2010/main" val="12501029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5197DE-354B-41F1-8868-4123E3A8BCC7}"/>
              </a:ext>
            </a:extLst>
          </p:cNvPr>
          <p:cNvSpPr>
            <a:spLocks noGrp="1"/>
          </p:cNvSpPr>
          <p:nvPr>
            <p:ph type="body" sz="quarter" idx="20"/>
          </p:nvPr>
        </p:nvSpPr>
        <p:spPr>
          <a:xfrm>
            <a:off x="5720316" y="1826939"/>
            <a:ext cx="5981147" cy="3631644"/>
          </a:xfrm>
        </p:spPr>
        <p:txBody>
          <a:bodyPr/>
          <a:lstStyle/>
          <a:p>
            <a:r>
              <a:rPr lang="en-US" b="0" i="0" dirty="0">
                <a:effectLst/>
              </a:rPr>
              <a:t>Video blogs—usually housed on the YouTube platform or other social media —serve as video-based diaries and they are a great tool for community groups to record and share your community regeneration successes. Video is a </a:t>
            </a:r>
            <a:r>
              <a:rPr lang="en-US" dirty="0"/>
              <a:t>really powerful communication tool.. Did you know:</a:t>
            </a:r>
          </a:p>
          <a:p>
            <a:r>
              <a:rPr lang="en-US" b="0" i="0" dirty="0">
                <a:effectLst/>
              </a:rPr>
              <a:t>Facebook generates </a:t>
            </a:r>
            <a:r>
              <a:rPr lang="en-US" b="1" i="0" dirty="0">
                <a:effectLst/>
              </a:rPr>
              <a:t>8 billion video views </a:t>
            </a:r>
            <a:r>
              <a:rPr lang="en-US" b="0" i="0" dirty="0">
                <a:effectLst/>
              </a:rPr>
              <a:t>per day on average</a:t>
            </a:r>
          </a:p>
          <a:p>
            <a:r>
              <a:rPr lang="en-US" b="0" i="0" dirty="0">
                <a:effectLst/>
              </a:rPr>
              <a:t>YouTube reports that mobile video consumption is rising by </a:t>
            </a:r>
            <a:r>
              <a:rPr lang="en-US" b="1" i="0" dirty="0">
                <a:effectLst/>
              </a:rPr>
              <a:t>100% every year</a:t>
            </a:r>
          </a:p>
          <a:p>
            <a:r>
              <a:rPr lang="en-US" b="1" i="0" dirty="0">
                <a:effectLst/>
              </a:rPr>
              <a:t>55% of people </a:t>
            </a:r>
            <a:r>
              <a:rPr lang="en-US" b="0" i="0" dirty="0">
                <a:effectLst/>
              </a:rPr>
              <a:t>watch videos online every day</a:t>
            </a:r>
          </a:p>
        </p:txBody>
      </p:sp>
      <p:pic>
        <p:nvPicPr>
          <p:cNvPr id="8" name="Picture Placeholder 7" descr="Camera lens">
            <a:extLst>
              <a:ext uri="{FF2B5EF4-FFF2-40B4-BE49-F238E27FC236}">
                <a16:creationId xmlns:a16="http://schemas.microsoft.com/office/drawing/2014/main" id="{A249C6B0-1179-4646-8CC4-6F3C81BF4756}"/>
              </a:ext>
            </a:extLst>
          </p:cNvPr>
          <p:cNvPicPr>
            <a:picLocks noGrp="1" noChangeAspect="1"/>
          </p:cNvPicPr>
          <p:nvPr>
            <p:ph type="pic" sz="quarter" idx="21"/>
          </p:nvPr>
        </p:nvPicPr>
        <p:blipFill>
          <a:blip r:embed="rId2"/>
          <a:srcRect l="16870" r="16870"/>
          <a:stretch>
            <a:fillRect/>
          </a:stretch>
        </p:blipFill>
        <p:spPr>
          <a:xfrm>
            <a:off x="608013" y="1479550"/>
            <a:ext cx="4849812" cy="4878388"/>
          </a:xfrm>
        </p:spPr>
      </p:pic>
      <p:sp>
        <p:nvSpPr>
          <p:cNvPr id="4" name="Text Placeholder 3">
            <a:extLst>
              <a:ext uri="{FF2B5EF4-FFF2-40B4-BE49-F238E27FC236}">
                <a16:creationId xmlns:a16="http://schemas.microsoft.com/office/drawing/2014/main" id="{03321EFE-4E92-4837-8E31-7F5F345EC970}"/>
              </a:ext>
            </a:extLst>
          </p:cNvPr>
          <p:cNvSpPr>
            <a:spLocks noGrp="1"/>
          </p:cNvSpPr>
          <p:nvPr>
            <p:ph type="body" sz="quarter" idx="22"/>
          </p:nvPr>
        </p:nvSpPr>
        <p:spPr>
          <a:xfrm>
            <a:off x="5720316" y="767883"/>
            <a:ext cx="5579898" cy="857158"/>
          </a:xfrm>
        </p:spPr>
        <p:txBody>
          <a:bodyPr/>
          <a:lstStyle/>
          <a:p>
            <a:r>
              <a:rPr lang="en-IE" dirty="0"/>
              <a:t>Video Blogs</a:t>
            </a:r>
          </a:p>
        </p:txBody>
      </p:sp>
      <p:sp>
        <p:nvSpPr>
          <p:cNvPr id="6" name="TextBox 5">
            <a:extLst>
              <a:ext uri="{FF2B5EF4-FFF2-40B4-BE49-F238E27FC236}">
                <a16:creationId xmlns:a16="http://schemas.microsoft.com/office/drawing/2014/main" id="{373AB45B-8717-4319-BFC7-C4E760297B65}"/>
              </a:ext>
            </a:extLst>
          </p:cNvPr>
          <p:cNvSpPr txBox="1"/>
          <p:nvPr/>
        </p:nvSpPr>
        <p:spPr>
          <a:xfrm>
            <a:off x="-18546" y="135221"/>
            <a:ext cx="7971700" cy="461665"/>
          </a:xfrm>
          <a:prstGeom prst="rect">
            <a:avLst/>
          </a:prstGeom>
          <a:solidFill>
            <a:srgbClr val="7F4182"/>
          </a:solidFill>
        </p:spPr>
        <p:txBody>
          <a:bodyPr wrap="square">
            <a:spAutoFit/>
          </a:bodyPr>
          <a:lstStyle/>
          <a:p>
            <a:r>
              <a:rPr lang="en-IE" sz="2400" dirty="0">
                <a:solidFill>
                  <a:schemeClr val="bg1"/>
                </a:solidFill>
                <a:latin typeface="+mn-lt"/>
              </a:rPr>
              <a:t>CELEBRATING, </a:t>
            </a:r>
            <a:r>
              <a:rPr lang="en-US" sz="2400" dirty="0">
                <a:solidFill>
                  <a:schemeClr val="bg1"/>
                </a:solidFill>
                <a:latin typeface="+mn-lt"/>
              </a:rPr>
              <a:t>SHARING AND RECOGNISING YOUR SUCCESS</a:t>
            </a:r>
            <a:endParaRPr lang="en-IE" sz="2400" dirty="0">
              <a:solidFill>
                <a:schemeClr val="bg1"/>
              </a:solidFill>
            </a:endParaRPr>
          </a:p>
        </p:txBody>
      </p:sp>
    </p:spTree>
    <p:extLst>
      <p:ext uri="{BB962C8B-B14F-4D97-AF65-F5344CB8AC3E}">
        <p14:creationId xmlns:p14="http://schemas.microsoft.com/office/powerpoint/2010/main" val="40694446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FFF214-B7BC-4BB4-ACB1-511A59018F28}"/>
              </a:ext>
            </a:extLst>
          </p:cNvPr>
          <p:cNvSpPr txBox="1"/>
          <p:nvPr/>
        </p:nvSpPr>
        <p:spPr>
          <a:xfrm>
            <a:off x="300185" y="5475764"/>
            <a:ext cx="11706224" cy="1200329"/>
          </a:xfrm>
          <a:prstGeom prst="rect">
            <a:avLst/>
          </a:prstGeom>
          <a:solidFill>
            <a:srgbClr val="68BBAF"/>
          </a:solidFill>
        </p:spPr>
        <p:txBody>
          <a:bodyPr wrap="square" rtlCol="0">
            <a:spAutoFit/>
          </a:bodyPr>
          <a:lstStyle/>
          <a:p>
            <a:pPr algn="ctr"/>
            <a:r>
              <a:rPr lang="en-US" sz="2400" dirty="0">
                <a:solidFill>
                  <a:schemeClr val="bg1"/>
                </a:solidFill>
              </a:rPr>
              <a:t>Sutton Community Farm who we met in Module 5 use video blogs to great effect to introduce their team, showcase and celebrate what they do and ultimately grow their community even further. Have a look at: </a:t>
            </a:r>
            <a:r>
              <a:rPr lang="en-IE" sz="2400" dirty="0">
                <a:hlinkClick r:id="rId2"/>
              </a:rPr>
              <a:t>Sutton Community Farm - YouTube</a:t>
            </a:r>
            <a:endParaRPr lang="en-IE" sz="2400" dirty="0">
              <a:solidFill>
                <a:schemeClr val="bg1"/>
              </a:solidFill>
            </a:endParaRPr>
          </a:p>
        </p:txBody>
      </p:sp>
      <p:pic>
        <p:nvPicPr>
          <p:cNvPr id="5" name="Picture 4">
            <a:extLst>
              <a:ext uri="{FF2B5EF4-FFF2-40B4-BE49-F238E27FC236}">
                <a16:creationId xmlns:a16="http://schemas.microsoft.com/office/drawing/2014/main" id="{F113C8B4-1ED9-4563-B1C0-60C04C2B0DEE}"/>
              </a:ext>
            </a:extLst>
          </p:cNvPr>
          <p:cNvPicPr>
            <a:picLocks noChangeAspect="1"/>
          </p:cNvPicPr>
          <p:nvPr/>
        </p:nvPicPr>
        <p:blipFill rotWithShape="1">
          <a:blip r:embed="rId3"/>
          <a:srcRect l="17180" t="16900" r="1522" b="5736"/>
          <a:stretch/>
        </p:blipFill>
        <p:spPr>
          <a:xfrm>
            <a:off x="1052623" y="0"/>
            <a:ext cx="9911795" cy="5305647"/>
          </a:xfrm>
          <a:prstGeom prst="rect">
            <a:avLst/>
          </a:prstGeom>
        </p:spPr>
      </p:pic>
    </p:spTree>
    <p:extLst>
      <p:ext uri="{BB962C8B-B14F-4D97-AF65-F5344CB8AC3E}">
        <p14:creationId xmlns:p14="http://schemas.microsoft.com/office/powerpoint/2010/main" val="17375929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5197DE-354B-41F1-8868-4123E3A8BCC7}"/>
              </a:ext>
            </a:extLst>
          </p:cNvPr>
          <p:cNvSpPr>
            <a:spLocks noGrp="1"/>
          </p:cNvSpPr>
          <p:nvPr>
            <p:ph type="body" sz="quarter" idx="20"/>
          </p:nvPr>
        </p:nvSpPr>
        <p:spPr>
          <a:xfrm>
            <a:off x="5720316" y="1826939"/>
            <a:ext cx="6326372" cy="3631644"/>
          </a:xfrm>
        </p:spPr>
        <p:txBody>
          <a:bodyPr/>
          <a:lstStyle/>
          <a:p>
            <a:r>
              <a:rPr lang="en-US" b="0" i="0" dirty="0">
                <a:effectLst/>
              </a:rPr>
              <a:t>Infographics are a nice tool which you can use to quickly, precisely, and clearly convey a complex topic such as the impact (either potential or proven) that your community regeneration project has or will have. </a:t>
            </a:r>
            <a:r>
              <a:rPr lang="en-US" b="1" i="0" dirty="0">
                <a:effectLst/>
              </a:rPr>
              <a:t>Infographics can help tell an impressive community regeneration story by via captivating, memorable imagery.</a:t>
            </a:r>
          </a:p>
          <a:p>
            <a:r>
              <a:rPr lang="en-US" dirty="0"/>
              <a:t>Thanks to some very simple tools like Canva for example, you can easily create a custom infographic for your community regeneration project with just a few clicks. </a:t>
            </a:r>
          </a:p>
          <a:p>
            <a:r>
              <a:rPr lang="en-US" dirty="0">
                <a:solidFill>
                  <a:srgbClr val="BA0A94"/>
                </a:solidFill>
              </a:rPr>
              <a:t>See resource pack for more info on Canva. </a:t>
            </a:r>
          </a:p>
        </p:txBody>
      </p:sp>
      <p:sp>
        <p:nvSpPr>
          <p:cNvPr id="4" name="Text Placeholder 3">
            <a:extLst>
              <a:ext uri="{FF2B5EF4-FFF2-40B4-BE49-F238E27FC236}">
                <a16:creationId xmlns:a16="http://schemas.microsoft.com/office/drawing/2014/main" id="{03321EFE-4E92-4837-8E31-7F5F345EC970}"/>
              </a:ext>
            </a:extLst>
          </p:cNvPr>
          <p:cNvSpPr>
            <a:spLocks noGrp="1"/>
          </p:cNvSpPr>
          <p:nvPr>
            <p:ph type="body" sz="quarter" idx="22"/>
          </p:nvPr>
        </p:nvSpPr>
        <p:spPr>
          <a:xfrm>
            <a:off x="5720316" y="767883"/>
            <a:ext cx="5579898" cy="857158"/>
          </a:xfrm>
        </p:spPr>
        <p:txBody>
          <a:bodyPr/>
          <a:lstStyle/>
          <a:p>
            <a:r>
              <a:rPr lang="en-IE" dirty="0"/>
              <a:t>Infographics for Impact</a:t>
            </a:r>
          </a:p>
        </p:txBody>
      </p:sp>
      <p:sp>
        <p:nvSpPr>
          <p:cNvPr id="6" name="TextBox 5">
            <a:extLst>
              <a:ext uri="{FF2B5EF4-FFF2-40B4-BE49-F238E27FC236}">
                <a16:creationId xmlns:a16="http://schemas.microsoft.com/office/drawing/2014/main" id="{373AB45B-8717-4319-BFC7-C4E760297B65}"/>
              </a:ext>
            </a:extLst>
          </p:cNvPr>
          <p:cNvSpPr txBox="1"/>
          <p:nvPr/>
        </p:nvSpPr>
        <p:spPr>
          <a:xfrm>
            <a:off x="-18546" y="135221"/>
            <a:ext cx="7971700" cy="461665"/>
          </a:xfrm>
          <a:prstGeom prst="rect">
            <a:avLst/>
          </a:prstGeom>
          <a:solidFill>
            <a:srgbClr val="7F4182"/>
          </a:solidFill>
        </p:spPr>
        <p:txBody>
          <a:bodyPr wrap="square">
            <a:spAutoFit/>
          </a:bodyPr>
          <a:lstStyle/>
          <a:p>
            <a:r>
              <a:rPr lang="en-IE" sz="2400" dirty="0">
                <a:solidFill>
                  <a:schemeClr val="bg1"/>
                </a:solidFill>
                <a:latin typeface="+mn-lt"/>
              </a:rPr>
              <a:t>CELEBRATING, </a:t>
            </a:r>
            <a:r>
              <a:rPr lang="en-US" sz="2400" dirty="0">
                <a:solidFill>
                  <a:schemeClr val="bg1"/>
                </a:solidFill>
                <a:latin typeface="+mn-lt"/>
              </a:rPr>
              <a:t>SHARING AND RECOGNISING YOUR SUCCESS</a:t>
            </a:r>
            <a:endParaRPr lang="en-IE" sz="2400" dirty="0">
              <a:solidFill>
                <a:schemeClr val="bg1"/>
              </a:solidFill>
            </a:endParaRPr>
          </a:p>
        </p:txBody>
      </p:sp>
      <p:pic>
        <p:nvPicPr>
          <p:cNvPr id="11" name="Picture Placeholder 10" descr="A picture containing diagram&#10;&#10;Description automatically generated">
            <a:extLst>
              <a:ext uri="{FF2B5EF4-FFF2-40B4-BE49-F238E27FC236}">
                <a16:creationId xmlns:a16="http://schemas.microsoft.com/office/drawing/2014/main" id="{D8D52195-D2F5-414D-9E12-F1CAB793C475}"/>
              </a:ext>
            </a:extLst>
          </p:cNvPr>
          <p:cNvPicPr>
            <a:picLocks noGrp="1" noChangeAspect="1"/>
          </p:cNvPicPr>
          <p:nvPr>
            <p:ph type="pic" sz="quarter" idx="21"/>
          </p:nvPr>
        </p:nvPicPr>
        <p:blipFill>
          <a:blip r:embed="rId2">
            <a:extLst>
              <a:ext uri="{837473B0-CC2E-450A-ABE3-18F120FF3D39}">
                <a1611:picAttrSrcUrl xmlns:a1611="http://schemas.microsoft.com/office/drawing/2016/11/main" r:id="rId3"/>
              </a:ext>
            </a:extLst>
          </a:blip>
          <a:srcRect l="16931" r="16931"/>
          <a:stretch>
            <a:fillRect/>
          </a:stretch>
        </p:blipFill>
        <p:spPr/>
      </p:pic>
    </p:spTree>
    <p:extLst>
      <p:ext uri="{BB962C8B-B14F-4D97-AF65-F5344CB8AC3E}">
        <p14:creationId xmlns:p14="http://schemas.microsoft.com/office/powerpoint/2010/main" val="28721869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FFF214-B7BC-4BB4-ACB1-511A59018F28}"/>
              </a:ext>
            </a:extLst>
          </p:cNvPr>
          <p:cNvSpPr txBox="1"/>
          <p:nvPr/>
        </p:nvSpPr>
        <p:spPr>
          <a:xfrm>
            <a:off x="300185" y="5475764"/>
            <a:ext cx="11706224" cy="830997"/>
          </a:xfrm>
          <a:prstGeom prst="rect">
            <a:avLst/>
          </a:prstGeom>
          <a:solidFill>
            <a:srgbClr val="68BBAF"/>
          </a:solidFill>
        </p:spPr>
        <p:txBody>
          <a:bodyPr wrap="square" rtlCol="0">
            <a:spAutoFit/>
          </a:bodyPr>
          <a:lstStyle/>
          <a:p>
            <a:pPr algn="ctr"/>
            <a:r>
              <a:rPr lang="en-IE" sz="2400" dirty="0">
                <a:solidFill>
                  <a:schemeClr val="bg1"/>
                </a:solidFill>
              </a:rPr>
              <a:t>Infographics (like the two examples above) are a great way to quickly and easily share the impact of your community regeneration projects.</a:t>
            </a:r>
          </a:p>
        </p:txBody>
      </p:sp>
      <p:pic>
        <p:nvPicPr>
          <p:cNvPr id="4" name="Picture 3">
            <a:extLst>
              <a:ext uri="{FF2B5EF4-FFF2-40B4-BE49-F238E27FC236}">
                <a16:creationId xmlns:a16="http://schemas.microsoft.com/office/drawing/2014/main" id="{18637200-1D90-4FE7-B194-89E8F0236D8D}"/>
              </a:ext>
            </a:extLst>
          </p:cNvPr>
          <p:cNvPicPr>
            <a:picLocks noChangeAspect="1"/>
          </p:cNvPicPr>
          <p:nvPr/>
        </p:nvPicPr>
        <p:blipFill rotWithShape="1">
          <a:blip r:embed="rId2"/>
          <a:srcRect l="1805"/>
          <a:stretch/>
        </p:blipFill>
        <p:spPr>
          <a:xfrm>
            <a:off x="4226921" y="1549908"/>
            <a:ext cx="7779488" cy="3134400"/>
          </a:xfrm>
          <a:prstGeom prst="rect">
            <a:avLst/>
          </a:prstGeom>
          <a:ln w="57150">
            <a:solidFill>
              <a:srgbClr val="7F4182"/>
            </a:solidFill>
          </a:ln>
        </p:spPr>
      </p:pic>
      <p:sp>
        <p:nvSpPr>
          <p:cNvPr id="2" name="AutoShape 2">
            <a:extLst>
              <a:ext uri="{FF2B5EF4-FFF2-40B4-BE49-F238E27FC236}">
                <a16:creationId xmlns:a16="http://schemas.microsoft.com/office/drawing/2014/main" id="{66CD7934-C2EA-42CF-9B3C-CA3AF1AEDBF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7" name="Picture 6">
            <a:extLst>
              <a:ext uri="{FF2B5EF4-FFF2-40B4-BE49-F238E27FC236}">
                <a16:creationId xmlns:a16="http://schemas.microsoft.com/office/drawing/2014/main" id="{3DE377CD-ED60-4BEC-A550-E9806B528BCA}"/>
              </a:ext>
            </a:extLst>
          </p:cNvPr>
          <p:cNvPicPr>
            <a:picLocks noChangeAspect="1"/>
          </p:cNvPicPr>
          <p:nvPr/>
        </p:nvPicPr>
        <p:blipFill rotWithShape="1">
          <a:blip r:embed="rId3"/>
          <a:srcRect b="51743"/>
          <a:stretch/>
        </p:blipFill>
        <p:spPr>
          <a:xfrm>
            <a:off x="132546" y="327833"/>
            <a:ext cx="3891345" cy="4658837"/>
          </a:xfrm>
          <a:prstGeom prst="rect">
            <a:avLst/>
          </a:prstGeom>
          <a:ln w="76200">
            <a:solidFill>
              <a:srgbClr val="68BBAF"/>
            </a:solidFill>
          </a:ln>
        </p:spPr>
      </p:pic>
      <p:sp>
        <p:nvSpPr>
          <p:cNvPr id="8" name="Text Placeholder 3">
            <a:extLst>
              <a:ext uri="{FF2B5EF4-FFF2-40B4-BE49-F238E27FC236}">
                <a16:creationId xmlns:a16="http://schemas.microsoft.com/office/drawing/2014/main" id="{FB8C4A2F-2986-4142-9B06-8787E0AD96A2}"/>
              </a:ext>
            </a:extLst>
          </p:cNvPr>
          <p:cNvSpPr txBox="1">
            <a:spLocks/>
          </p:cNvSpPr>
          <p:nvPr/>
        </p:nvSpPr>
        <p:spPr>
          <a:xfrm>
            <a:off x="4316819" y="122660"/>
            <a:ext cx="6932428" cy="1100084"/>
          </a:xfrm>
          <a:prstGeom prst="rect">
            <a:avLst/>
          </a:prstGeom>
          <a:solidFill>
            <a:srgbClr val="7F4182"/>
          </a:solidFill>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solidFill>
                  <a:schemeClr val="bg1"/>
                </a:solidFill>
              </a:rPr>
              <a:t>Infographics for Impact – some examples:</a:t>
            </a:r>
          </a:p>
        </p:txBody>
      </p:sp>
    </p:spTree>
    <p:extLst>
      <p:ext uri="{BB962C8B-B14F-4D97-AF65-F5344CB8AC3E}">
        <p14:creationId xmlns:p14="http://schemas.microsoft.com/office/powerpoint/2010/main" val="2131393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5197DE-354B-41F1-8868-4123E3A8BCC7}"/>
              </a:ext>
            </a:extLst>
          </p:cNvPr>
          <p:cNvSpPr>
            <a:spLocks noGrp="1"/>
          </p:cNvSpPr>
          <p:nvPr>
            <p:ph type="body" sz="quarter" idx="20"/>
          </p:nvPr>
        </p:nvSpPr>
        <p:spPr>
          <a:xfrm>
            <a:off x="5851451" y="2028544"/>
            <a:ext cx="5605463" cy="3631644"/>
          </a:xfrm>
        </p:spPr>
        <p:txBody>
          <a:bodyPr/>
          <a:lstStyle/>
          <a:p>
            <a:r>
              <a:rPr lang="en-US" dirty="0"/>
              <a:t>It is always a great idea to pitch your community regeneration story to your local media (press/radio). You can even do this more than once during the lifetime of the project.</a:t>
            </a:r>
          </a:p>
          <a:p>
            <a:r>
              <a:rPr lang="en-US" dirty="0"/>
              <a:t>Start with a press release to announce the project and or fundraising campaign and then  draft a second one once the project is complete with details the project completion, launch and impact/benefits the project is having on the community.</a:t>
            </a:r>
            <a:endParaRPr lang="en-IE" dirty="0"/>
          </a:p>
        </p:txBody>
      </p:sp>
      <p:sp>
        <p:nvSpPr>
          <p:cNvPr id="4" name="Text Placeholder 3">
            <a:extLst>
              <a:ext uri="{FF2B5EF4-FFF2-40B4-BE49-F238E27FC236}">
                <a16:creationId xmlns:a16="http://schemas.microsoft.com/office/drawing/2014/main" id="{03321EFE-4E92-4837-8E31-7F5F345EC970}"/>
              </a:ext>
            </a:extLst>
          </p:cNvPr>
          <p:cNvSpPr>
            <a:spLocks noGrp="1"/>
          </p:cNvSpPr>
          <p:nvPr>
            <p:ph type="body" sz="quarter" idx="22"/>
          </p:nvPr>
        </p:nvSpPr>
        <p:spPr>
          <a:xfrm>
            <a:off x="5877016" y="780854"/>
            <a:ext cx="5579898" cy="857158"/>
          </a:xfrm>
        </p:spPr>
        <p:txBody>
          <a:bodyPr/>
          <a:lstStyle/>
          <a:p>
            <a:r>
              <a:rPr lang="en-IE" dirty="0"/>
              <a:t>Local/Regional Media</a:t>
            </a:r>
          </a:p>
        </p:txBody>
      </p:sp>
      <p:sp>
        <p:nvSpPr>
          <p:cNvPr id="6" name="TextBox 5">
            <a:extLst>
              <a:ext uri="{FF2B5EF4-FFF2-40B4-BE49-F238E27FC236}">
                <a16:creationId xmlns:a16="http://schemas.microsoft.com/office/drawing/2014/main" id="{373AB45B-8717-4319-BFC7-C4E760297B65}"/>
              </a:ext>
            </a:extLst>
          </p:cNvPr>
          <p:cNvSpPr txBox="1"/>
          <p:nvPr/>
        </p:nvSpPr>
        <p:spPr>
          <a:xfrm>
            <a:off x="-18546" y="135221"/>
            <a:ext cx="7971700" cy="461665"/>
          </a:xfrm>
          <a:prstGeom prst="rect">
            <a:avLst/>
          </a:prstGeom>
          <a:solidFill>
            <a:srgbClr val="7F4182"/>
          </a:solidFill>
        </p:spPr>
        <p:txBody>
          <a:bodyPr wrap="square">
            <a:spAutoFit/>
          </a:bodyPr>
          <a:lstStyle/>
          <a:p>
            <a:r>
              <a:rPr lang="en-IE" sz="2400" dirty="0">
                <a:solidFill>
                  <a:schemeClr val="bg1"/>
                </a:solidFill>
                <a:latin typeface="+mn-lt"/>
              </a:rPr>
              <a:t>CELEBRATING, </a:t>
            </a:r>
            <a:r>
              <a:rPr lang="en-US" sz="2400" dirty="0">
                <a:solidFill>
                  <a:schemeClr val="bg1"/>
                </a:solidFill>
                <a:latin typeface="+mn-lt"/>
              </a:rPr>
              <a:t>SHARING AND RECOGNISING YOUR SUCCESS</a:t>
            </a:r>
            <a:endParaRPr lang="en-IE" sz="2400" dirty="0">
              <a:solidFill>
                <a:schemeClr val="bg1"/>
              </a:solidFill>
            </a:endParaRPr>
          </a:p>
        </p:txBody>
      </p:sp>
      <p:pic>
        <p:nvPicPr>
          <p:cNvPr id="9" name="Picture Placeholder 8" descr="Text&#10;&#10;Description automatically generated">
            <a:extLst>
              <a:ext uri="{FF2B5EF4-FFF2-40B4-BE49-F238E27FC236}">
                <a16:creationId xmlns:a16="http://schemas.microsoft.com/office/drawing/2014/main" id="{DA6B866E-F37A-4EA2-9D1E-8996765BFD37}"/>
              </a:ext>
            </a:extLst>
          </p:cNvPr>
          <p:cNvPicPr>
            <a:picLocks noGrp="1" noChangeAspect="1"/>
          </p:cNvPicPr>
          <p:nvPr>
            <p:ph type="pic" sz="quarter" idx="21"/>
          </p:nvPr>
        </p:nvPicPr>
        <p:blipFill>
          <a:blip r:embed="rId2">
            <a:extLst>
              <a:ext uri="{837473B0-CC2E-450A-ABE3-18F120FF3D39}">
                <a1611:picAttrSrcUrl xmlns:a1611="http://schemas.microsoft.com/office/drawing/2016/11/main" r:id="rId3"/>
              </a:ext>
            </a:extLst>
          </a:blip>
          <a:srcRect l="16857" r="16857"/>
          <a:stretch>
            <a:fillRect/>
          </a:stretch>
        </p:blipFill>
        <p:spPr/>
      </p:pic>
    </p:spTree>
    <p:extLst>
      <p:ext uri="{BB962C8B-B14F-4D97-AF65-F5344CB8AC3E}">
        <p14:creationId xmlns:p14="http://schemas.microsoft.com/office/powerpoint/2010/main" val="13981670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FFF214-B7BC-4BB4-ACB1-511A59018F28}"/>
              </a:ext>
            </a:extLst>
          </p:cNvPr>
          <p:cNvSpPr txBox="1"/>
          <p:nvPr/>
        </p:nvSpPr>
        <p:spPr>
          <a:xfrm>
            <a:off x="300185" y="5475764"/>
            <a:ext cx="11706224" cy="830997"/>
          </a:xfrm>
          <a:prstGeom prst="rect">
            <a:avLst/>
          </a:prstGeom>
          <a:solidFill>
            <a:srgbClr val="68BBAF"/>
          </a:solidFill>
        </p:spPr>
        <p:txBody>
          <a:bodyPr wrap="square" rtlCol="0">
            <a:spAutoFit/>
          </a:bodyPr>
          <a:lstStyle/>
          <a:p>
            <a:pPr algn="ctr"/>
            <a:r>
              <a:rPr lang="en-IE" sz="2400" dirty="0">
                <a:solidFill>
                  <a:schemeClr val="bg1"/>
                </a:solidFill>
              </a:rPr>
              <a:t>Local and Regional Newspapers are always looking for good news stories that are relevant to their readers. What could be more relevant than local community regeneration projects?!</a:t>
            </a:r>
          </a:p>
        </p:txBody>
      </p:sp>
      <p:pic>
        <p:nvPicPr>
          <p:cNvPr id="4" name="Picture 3">
            <a:extLst>
              <a:ext uri="{FF2B5EF4-FFF2-40B4-BE49-F238E27FC236}">
                <a16:creationId xmlns:a16="http://schemas.microsoft.com/office/drawing/2014/main" id="{9DE55613-B605-4690-AE3B-CB9878993592}"/>
              </a:ext>
            </a:extLst>
          </p:cNvPr>
          <p:cNvPicPr>
            <a:picLocks noChangeAspect="1"/>
          </p:cNvPicPr>
          <p:nvPr/>
        </p:nvPicPr>
        <p:blipFill>
          <a:blip r:embed="rId2"/>
          <a:stretch>
            <a:fillRect/>
          </a:stretch>
        </p:blipFill>
        <p:spPr>
          <a:xfrm>
            <a:off x="650653" y="0"/>
            <a:ext cx="11005288" cy="5225594"/>
          </a:xfrm>
          <a:prstGeom prst="rect">
            <a:avLst/>
          </a:prstGeom>
        </p:spPr>
      </p:pic>
    </p:spTree>
    <p:extLst>
      <p:ext uri="{BB962C8B-B14F-4D97-AF65-F5344CB8AC3E}">
        <p14:creationId xmlns:p14="http://schemas.microsoft.com/office/powerpoint/2010/main" val="20435978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15B510-5BE3-4C67-B9EB-EF8882368500}"/>
              </a:ext>
            </a:extLst>
          </p:cNvPr>
          <p:cNvSpPr>
            <a:spLocks noGrp="1"/>
          </p:cNvSpPr>
          <p:nvPr>
            <p:ph type="body" sz="quarter" idx="20"/>
          </p:nvPr>
        </p:nvSpPr>
        <p:spPr>
          <a:xfrm>
            <a:off x="5724525" y="1881188"/>
            <a:ext cx="6467475" cy="3631644"/>
          </a:xfrm>
        </p:spPr>
        <p:txBody>
          <a:bodyPr/>
          <a:lstStyle/>
          <a:p>
            <a:r>
              <a:rPr lang="en-US" dirty="0"/>
              <a:t>Pride of Place is an all-island competition that acknowledges and celebrates the work that communities are doing all over the island of Ireland. The competition focus is about people coming together to shape, change and improve daily lives in their communities. All categories population categories, single issue theme categories (Creative Place Initiative, Community Wellbeing Initiative &amp; Community Tourism Initiative) as well as Housing Estates, Islands and Coastal Communities and Urban </a:t>
            </a:r>
            <a:r>
              <a:rPr lang="en-US" dirty="0" err="1"/>
              <a:t>Neighbourhoods</a:t>
            </a:r>
            <a:r>
              <a:rPr lang="en-US" dirty="0"/>
              <a:t>.</a:t>
            </a:r>
          </a:p>
          <a:p>
            <a:r>
              <a:rPr lang="en-US" dirty="0">
                <a:hlinkClick r:id="rId2"/>
              </a:rPr>
              <a:t>Home - IPB Pride of Place Awards</a:t>
            </a:r>
            <a:endParaRPr lang="en-US" dirty="0"/>
          </a:p>
        </p:txBody>
      </p:sp>
      <p:pic>
        <p:nvPicPr>
          <p:cNvPr id="6" name="Picture Placeholder 5" descr="A group of people posing for a photo&#10;&#10;Description automatically generated">
            <a:extLst>
              <a:ext uri="{FF2B5EF4-FFF2-40B4-BE49-F238E27FC236}">
                <a16:creationId xmlns:a16="http://schemas.microsoft.com/office/drawing/2014/main" id="{1816AA8F-7950-4AA8-98DE-0D7976326564}"/>
              </a:ext>
            </a:extLst>
          </p:cNvPr>
          <p:cNvPicPr>
            <a:picLocks noGrp="1" noChangeAspect="1"/>
          </p:cNvPicPr>
          <p:nvPr>
            <p:ph type="pic" sz="quarter" idx="21"/>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2"/>
              </a:ext>
            </a:extLst>
          </a:blip>
          <a:srcRect/>
          <a:stretch>
            <a:fillRect/>
          </a:stretch>
        </p:blipFill>
        <p:spPr/>
      </p:pic>
      <p:sp>
        <p:nvSpPr>
          <p:cNvPr id="4" name="Text Placeholder 3">
            <a:extLst>
              <a:ext uri="{FF2B5EF4-FFF2-40B4-BE49-F238E27FC236}">
                <a16:creationId xmlns:a16="http://schemas.microsoft.com/office/drawing/2014/main" id="{6DBD5DB9-43D8-4156-9BAB-632EFDA5BB6A}"/>
              </a:ext>
            </a:extLst>
          </p:cNvPr>
          <p:cNvSpPr>
            <a:spLocks noGrp="1"/>
          </p:cNvSpPr>
          <p:nvPr>
            <p:ph type="body" sz="quarter" idx="22"/>
          </p:nvPr>
        </p:nvSpPr>
        <p:spPr>
          <a:xfrm>
            <a:off x="5743575" y="1196462"/>
            <a:ext cx="5579898" cy="857158"/>
          </a:xfrm>
        </p:spPr>
        <p:txBody>
          <a:bodyPr>
            <a:normAutofit fontScale="92500"/>
          </a:bodyPr>
          <a:lstStyle/>
          <a:p>
            <a:r>
              <a:rPr lang="en-IE" dirty="0"/>
              <a:t>Pride of Place Awards - Ireland</a:t>
            </a:r>
          </a:p>
        </p:txBody>
      </p:sp>
      <p:sp>
        <p:nvSpPr>
          <p:cNvPr id="3" name="TextBox 2">
            <a:extLst>
              <a:ext uri="{FF2B5EF4-FFF2-40B4-BE49-F238E27FC236}">
                <a16:creationId xmlns:a16="http://schemas.microsoft.com/office/drawing/2014/main" id="{283BA6F7-8173-4ED1-8E5F-A7DA79B40E50}"/>
              </a:ext>
            </a:extLst>
          </p:cNvPr>
          <p:cNvSpPr txBox="1"/>
          <p:nvPr/>
        </p:nvSpPr>
        <p:spPr>
          <a:xfrm>
            <a:off x="0" y="96237"/>
            <a:ext cx="11944351" cy="830997"/>
          </a:xfrm>
          <a:prstGeom prst="rect">
            <a:avLst/>
          </a:prstGeom>
          <a:solidFill>
            <a:srgbClr val="7F4182"/>
          </a:solidFill>
        </p:spPr>
        <p:txBody>
          <a:bodyPr wrap="square" rtlCol="0">
            <a:spAutoFit/>
          </a:bodyPr>
          <a:lstStyle/>
          <a:p>
            <a:r>
              <a:rPr lang="en-IE" sz="2400" dirty="0">
                <a:solidFill>
                  <a:schemeClr val="bg1"/>
                </a:solidFill>
              </a:rPr>
              <a:t>Entering Community Awards is excellent way to help your community get recognised for its successes</a:t>
            </a:r>
          </a:p>
        </p:txBody>
      </p:sp>
      <p:pic>
        <p:nvPicPr>
          <p:cNvPr id="7" name="Picture 6" descr="A picture containing shape&#10;&#10;Description automatically generated">
            <a:extLst>
              <a:ext uri="{FF2B5EF4-FFF2-40B4-BE49-F238E27FC236}">
                <a16:creationId xmlns:a16="http://schemas.microsoft.com/office/drawing/2014/main" id="{214ED585-BF74-42A6-A1D1-1A4C74D67FDC}"/>
              </a:ext>
            </a:extLst>
          </p:cNvPr>
          <p:cNvPicPr>
            <a:picLocks noChangeAspect="1"/>
          </p:cNvPicPr>
          <p:nvPr/>
        </p:nvPicPr>
        <p:blipFill>
          <a:blip r:embed="rId4" cstate="print">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140559" y="1196462"/>
            <a:ext cx="2116867" cy="1186617"/>
          </a:xfrm>
          <a:prstGeom prst="rect">
            <a:avLst/>
          </a:prstGeom>
        </p:spPr>
      </p:pic>
    </p:spTree>
    <p:extLst>
      <p:ext uri="{BB962C8B-B14F-4D97-AF65-F5344CB8AC3E}">
        <p14:creationId xmlns:p14="http://schemas.microsoft.com/office/powerpoint/2010/main" val="9547937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Kilmuckridge Pride of Place 2020">
            <a:hlinkClick r:id="" action="ppaction://media"/>
            <a:extLst>
              <a:ext uri="{FF2B5EF4-FFF2-40B4-BE49-F238E27FC236}">
                <a16:creationId xmlns:a16="http://schemas.microsoft.com/office/drawing/2014/main" id="{68781D3F-6EE7-428A-9421-D0D3A815B6BA}"/>
              </a:ext>
            </a:extLst>
          </p:cNvPr>
          <p:cNvPicPr>
            <a:picLocks noRot="1" noChangeAspect="1"/>
          </p:cNvPicPr>
          <p:nvPr>
            <a:videoFile r:link="rId1"/>
          </p:nvPr>
        </p:nvPicPr>
        <p:blipFill>
          <a:blip r:embed="rId3"/>
          <a:stretch>
            <a:fillRect/>
          </a:stretch>
        </p:blipFill>
        <p:spPr>
          <a:xfrm>
            <a:off x="1092199" y="0"/>
            <a:ext cx="10122195" cy="5693735"/>
          </a:xfrm>
          <a:prstGeom prst="rect">
            <a:avLst/>
          </a:prstGeom>
        </p:spPr>
      </p:pic>
      <p:sp>
        <p:nvSpPr>
          <p:cNvPr id="3" name="TextBox 2">
            <a:extLst>
              <a:ext uri="{FF2B5EF4-FFF2-40B4-BE49-F238E27FC236}">
                <a16:creationId xmlns:a16="http://schemas.microsoft.com/office/drawing/2014/main" id="{4C5CEA2D-749B-43B0-B349-EBBAF8673B01}"/>
              </a:ext>
            </a:extLst>
          </p:cNvPr>
          <p:cNvSpPr txBox="1"/>
          <p:nvPr/>
        </p:nvSpPr>
        <p:spPr>
          <a:xfrm>
            <a:off x="300185" y="5475764"/>
            <a:ext cx="11706224" cy="1200329"/>
          </a:xfrm>
          <a:prstGeom prst="rect">
            <a:avLst/>
          </a:prstGeom>
          <a:solidFill>
            <a:srgbClr val="68BBAF"/>
          </a:solidFill>
        </p:spPr>
        <p:txBody>
          <a:bodyPr wrap="square" rtlCol="0">
            <a:spAutoFit/>
          </a:bodyPr>
          <a:lstStyle/>
          <a:p>
            <a:pPr algn="ctr"/>
            <a:r>
              <a:rPr lang="en-US" sz="2400" dirty="0">
                <a:solidFill>
                  <a:schemeClr val="bg1"/>
                </a:solidFill>
              </a:rPr>
              <a:t>In 2020, </a:t>
            </a:r>
            <a:r>
              <a:rPr lang="en-US" sz="2400" dirty="0" err="1">
                <a:solidFill>
                  <a:schemeClr val="bg1"/>
                </a:solidFill>
              </a:rPr>
              <a:t>Kilmuckridge</a:t>
            </a:r>
            <a:r>
              <a:rPr lang="en-US" sz="2400" dirty="0">
                <a:solidFill>
                  <a:schemeClr val="bg1"/>
                </a:solidFill>
              </a:rPr>
              <a:t> won the Pride of Place Islands and Coastal Communities award for its many projects successfully undertaken and delivered by a very effective community group working for the good of the local population. </a:t>
            </a:r>
            <a:endParaRPr lang="en-IE" sz="2400" dirty="0">
              <a:solidFill>
                <a:schemeClr val="bg1"/>
              </a:solidFill>
            </a:endParaRPr>
          </a:p>
        </p:txBody>
      </p:sp>
    </p:spTree>
    <p:extLst>
      <p:ext uri="{BB962C8B-B14F-4D97-AF65-F5344CB8AC3E}">
        <p14:creationId xmlns:p14="http://schemas.microsoft.com/office/powerpoint/2010/main" val="218991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15B510-5BE3-4C67-B9EB-EF8882368500}"/>
              </a:ext>
            </a:extLst>
          </p:cNvPr>
          <p:cNvSpPr>
            <a:spLocks noGrp="1"/>
          </p:cNvSpPr>
          <p:nvPr>
            <p:ph type="body" sz="quarter" idx="20"/>
          </p:nvPr>
        </p:nvSpPr>
        <p:spPr>
          <a:xfrm>
            <a:off x="5724525" y="1881188"/>
            <a:ext cx="6467475" cy="3631644"/>
          </a:xfrm>
        </p:spPr>
        <p:txBody>
          <a:bodyPr/>
          <a:lstStyle/>
          <a:p>
            <a:r>
              <a:rPr lang="en-US" dirty="0"/>
              <a:t>The Volunteer Ireland awards aim to celebrate and </a:t>
            </a:r>
            <a:r>
              <a:rPr lang="en-US" dirty="0" err="1"/>
              <a:t>recognise</a:t>
            </a:r>
            <a:r>
              <a:rPr lang="en-US" dirty="0"/>
              <a:t> the thousands of volunteers across Ireland who give their time and talent to benefit others. The Volunteer Ireland Awards are open to people of all ages volunteering with Irish volunteer involving organisations. </a:t>
            </a:r>
          </a:p>
          <a:p>
            <a:r>
              <a:rPr lang="en-US" sz="2000" dirty="0"/>
              <a:t>Volunteer Ireland has 11 award categories – Community, Animals and Environment, Arts, Culture and Media, Campaigning and Awareness Raising, Children and Youth, Safety &amp; Emergency Services, Health and Disability, Social Work &amp; Social Inclusion, Sports and Recreation, Outstanding Group Award and Outstanding Volunteer Manager</a:t>
            </a:r>
            <a:r>
              <a:rPr lang="en-US" dirty="0"/>
              <a:t>. </a:t>
            </a:r>
          </a:p>
          <a:p>
            <a:r>
              <a:rPr lang="en-US" dirty="0">
                <a:hlinkClick r:id="rId2"/>
              </a:rPr>
              <a:t>About the Awards Categories – Volunteer Ireland</a:t>
            </a:r>
            <a:endParaRPr lang="en-US" dirty="0"/>
          </a:p>
        </p:txBody>
      </p:sp>
      <p:sp>
        <p:nvSpPr>
          <p:cNvPr id="4" name="Text Placeholder 3">
            <a:extLst>
              <a:ext uri="{FF2B5EF4-FFF2-40B4-BE49-F238E27FC236}">
                <a16:creationId xmlns:a16="http://schemas.microsoft.com/office/drawing/2014/main" id="{6DBD5DB9-43D8-4156-9BAB-632EFDA5BB6A}"/>
              </a:ext>
            </a:extLst>
          </p:cNvPr>
          <p:cNvSpPr>
            <a:spLocks noGrp="1"/>
          </p:cNvSpPr>
          <p:nvPr>
            <p:ph type="body" sz="quarter" idx="22"/>
          </p:nvPr>
        </p:nvSpPr>
        <p:spPr>
          <a:xfrm>
            <a:off x="5743575" y="1196462"/>
            <a:ext cx="6200776" cy="857158"/>
          </a:xfrm>
        </p:spPr>
        <p:txBody>
          <a:bodyPr>
            <a:normAutofit fontScale="92500"/>
          </a:bodyPr>
          <a:lstStyle/>
          <a:p>
            <a:r>
              <a:rPr lang="en-IE" dirty="0"/>
              <a:t>Volunteer Ireland Award - Ireland</a:t>
            </a:r>
          </a:p>
        </p:txBody>
      </p:sp>
      <p:sp>
        <p:nvSpPr>
          <p:cNvPr id="3" name="TextBox 2">
            <a:extLst>
              <a:ext uri="{FF2B5EF4-FFF2-40B4-BE49-F238E27FC236}">
                <a16:creationId xmlns:a16="http://schemas.microsoft.com/office/drawing/2014/main" id="{283BA6F7-8173-4ED1-8E5F-A7DA79B40E50}"/>
              </a:ext>
            </a:extLst>
          </p:cNvPr>
          <p:cNvSpPr txBox="1"/>
          <p:nvPr/>
        </p:nvSpPr>
        <p:spPr>
          <a:xfrm>
            <a:off x="0" y="96237"/>
            <a:ext cx="11944351" cy="830997"/>
          </a:xfrm>
          <a:prstGeom prst="rect">
            <a:avLst/>
          </a:prstGeom>
          <a:solidFill>
            <a:srgbClr val="7F4182"/>
          </a:solidFill>
        </p:spPr>
        <p:txBody>
          <a:bodyPr wrap="square" rtlCol="0">
            <a:spAutoFit/>
          </a:bodyPr>
          <a:lstStyle/>
          <a:p>
            <a:r>
              <a:rPr lang="en-IE" sz="2400" dirty="0">
                <a:solidFill>
                  <a:schemeClr val="bg1"/>
                </a:solidFill>
              </a:rPr>
              <a:t>Entering Community Awards is a great way to help your community get recognised for its successes</a:t>
            </a:r>
          </a:p>
        </p:txBody>
      </p:sp>
      <p:pic>
        <p:nvPicPr>
          <p:cNvPr id="11" name="Picture Placeholder 10" descr="A group of people holding a sign&#10;&#10;Description automatically generated">
            <a:extLst>
              <a:ext uri="{FF2B5EF4-FFF2-40B4-BE49-F238E27FC236}">
                <a16:creationId xmlns:a16="http://schemas.microsoft.com/office/drawing/2014/main" id="{C707FA25-C7F5-46C5-96A3-4000F1B118D6}"/>
              </a:ext>
            </a:extLst>
          </p:cNvPr>
          <p:cNvPicPr>
            <a:picLocks noGrp="1" noChangeAspect="1"/>
          </p:cNvPicPr>
          <p:nvPr>
            <p:ph type="pic" sz="quarter" idx="21"/>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p:pic>
      <p:pic>
        <p:nvPicPr>
          <p:cNvPr id="12" name="Picture 11" descr="A picture containing shape&#10;&#10;Description automatically generated">
            <a:extLst>
              <a:ext uri="{FF2B5EF4-FFF2-40B4-BE49-F238E27FC236}">
                <a16:creationId xmlns:a16="http://schemas.microsoft.com/office/drawing/2014/main" id="{A59FC29E-9582-4362-B264-1D9ECCB758BD}"/>
              </a:ext>
            </a:extLst>
          </p:cNvPr>
          <p:cNvPicPr>
            <a:picLocks noChangeAspect="1"/>
          </p:cNvPicPr>
          <p:nvPr/>
        </p:nvPicPr>
        <p:blipFill>
          <a:blip r:embed="rId5" cstate="print">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140559" y="1196462"/>
            <a:ext cx="2116867" cy="1186617"/>
          </a:xfrm>
          <a:prstGeom prst="rect">
            <a:avLst/>
          </a:prstGeom>
        </p:spPr>
      </p:pic>
    </p:spTree>
    <p:extLst>
      <p:ext uri="{BB962C8B-B14F-4D97-AF65-F5344CB8AC3E}">
        <p14:creationId xmlns:p14="http://schemas.microsoft.com/office/powerpoint/2010/main" val="544233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0"/>
          </p:nvPr>
        </p:nvSpPr>
        <p:spPr>
          <a:xfrm>
            <a:off x="398709" y="1594531"/>
            <a:ext cx="8088914" cy="3872188"/>
          </a:xfrm>
        </p:spPr>
        <p:txBody>
          <a:bodyPr/>
          <a:lstStyle/>
          <a:p>
            <a:pPr marL="0" lvl="0" indent="0">
              <a:buNone/>
            </a:pPr>
            <a:r>
              <a:rPr lang="en-IE" dirty="0"/>
              <a:t>The Evaluation process can help you can uncover:</a:t>
            </a:r>
          </a:p>
          <a:p>
            <a:pPr marL="1257300" lvl="2" indent="-342900" algn="l">
              <a:buFont typeface="Arial" panose="020B0604020202020204" pitchFamily="34" charset="0"/>
              <a:buChar char="•"/>
            </a:pPr>
            <a:r>
              <a:rPr lang="en-IE" dirty="0">
                <a:solidFill>
                  <a:srgbClr val="6D6E6C"/>
                </a:solidFill>
              </a:rPr>
              <a:t>what works and why it has worked;</a:t>
            </a:r>
          </a:p>
          <a:p>
            <a:pPr marL="1257300" lvl="2" indent="-342900" algn="l">
              <a:buFont typeface="Arial" panose="020B0604020202020204" pitchFamily="34" charset="0"/>
              <a:buChar char="•"/>
            </a:pPr>
            <a:r>
              <a:rPr lang="en-IE" dirty="0">
                <a:solidFill>
                  <a:srgbClr val="6D6E6C"/>
                </a:solidFill>
              </a:rPr>
              <a:t>what hasn’t worked and why;</a:t>
            </a:r>
          </a:p>
          <a:p>
            <a:pPr marL="1257300" lvl="2" indent="-342900" algn="l">
              <a:buFont typeface="Arial" panose="020B0604020202020204" pitchFamily="34" charset="0"/>
              <a:buChar char="•"/>
            </a:pPr>
            <a:r>
              <a:rPr lang="en-IE" dirty="0">
                <a:solidFill>
                  <a:srgbClr val="6D6E6C"/>
                </a:solidFill>
              </a:rPr>
              <a:t>what has been done for those taking part;</a:t>
            </a:r>
          </a:p>
          <a:p>
            <a:pPr marL="1257300" lvl="2" indent="-342900" algn="l">
              <a:buFont typeface="Arial" panose="020B0604020202020204" pitchFamily="34" charset="0"/>
              <a:buChar char="•"/>
            </a:pPr>
            <a:r>
              <a:rPr lang="en-IE" dirty="0">
                <a:solidFill>
                  <a:srgbClr val="6D6E6C"/>
                </a:solidFill>
              </a:rPr>
              <a:t>what difference it has made to individuals, targets groups, and of course the wider community;</a:t>
            </a:r>
          </a:p>
          <a:p>
            <a:pPr marL="1257300" lvl="2" indent="-342900" algn="l">
              <a:buFont typeface="Arial" panose="020B0604020202020204" pitchFamily="34" charset="0"/>
              <a:buChar char="•"/>
            </a:pPr>
            <a:r>
              <a:rPr lang="en-IE" dirty="0">
                <a:solidFill>
                  <a:srgbClr val="6D6E6C"/>
                </a:solidFill>
              </a:rPr>
              <a:t>what has been learned by the community organisation and volunteers;</a:t>
            </a:r>
          </a:p>
          <a:p>
            <a:pPr marL="1257300" lvl="2" indent="-342900" algn="l">
              <a:buFont typeface="Arial" panose="020B0604020202020204" pitchFamily="34" charset="0"/>
              <a:buChar char="•"/>
            </a:pPr>
            <a:r>
              <a:rPr lang="en-IE" dirty="0">
                <a:solidFill>
                  <a:srgbClr val="6D6E6C"/>
                </a:solidFill>
              </a:rPr>
              <a:t>how the money has been put to good use;</a:t>
            </a:r>
          </a:p>
          <a:p>
            <a:pPr marL="1257300" lvl="2" indent="-342900" algn="l">
              <a:buFont typeface="Arial" panose="020B0604020202020204" pitchFamily="34" charset="0"/>
              <a:buChar char="•"/>
            </a:pPr>
            <a:r>
              <a:rPr lang="en-IE" dirty="0">
                <a:solidFill>
                  <a:srgbClr val="6D6E6C"/>
                </a:solidFill>
              </a:rPr>
              <a:t>what you would do differently next time.</a:t>
            </a:r>
          </a:p>
          <a:p>
            <a:pPr marL="1257300" lvl="2" indent="-342900" algn="l">
              <a:buFont typeface="Arial" panose="020B0604020202020204" pitchFamily="34" charset="0"/>
              <a:buChar char="•"/>
            </a:pPr>
            <a:r>
              <a:rPr lang="en-IE" dirty="0">
                <a:solidFill>
                  <a:srgbClr val="6D6E6C"/>
                </a:solidFill>
              </a:rPr>
              <a:t>What are the impacts on the community/region/wider landscape?</a:t>
            </a:r>
          </a:p>
          <a:p>
            <a:endParaRPr lang="en-US" dirty="0"/>
          </a:p>
        </p:txBody>
      </p:sp>
      <p:sp>
        <p:nvSpPr>
          <p:cNvPr id="4" name="Text Placeholder 3"/>
          <p:cNvSpPr>
            <a:spLocks noGrp="1"/>
          </p:cNvSpPr>
          <p:nvPr>
            <p:ph type="body" sz="quarter" idx="21"/>
          </p:nvPr>
        </p:nvSpPr>
        <p:spPr/>
        <p:txBody>
          <a:bodyPr>
            <a:normAutofit/>
          </a:bodyPr>
          <a:lstStyle/>
          <a:p>
            <a:r>
              <a:rPr lang="en-GB" dirty="0">
                <a:solidFill>
                  <a:srgbClr val="68BBAF"/>
                </a:solidFill>
              </a:rPr>
              <a:t>WHAT IS EVALUATION? </a:t>
            </a:r>
            <a:endParaRPr lang="en-US" dirty="0">
              <a:solidFill>
                <a:srgbClr val="68BBAF"/>
              </a:solidFill>
            </a:endParaRPr>
          </a:p>
        </p:txBody>
      </p:sp>
      <p:cxnSp>
        <p:nvCxnSpPr>
          <p:cNvPr id="5" name="Straight Connector 4"/>
          <p:cNvCxnSpPr/>
          <p:nvPr/>
        </p:nvCxnSpPr>
        <p:spPr>
          <a:xfrm flipH="1">
            <a:off x="398709" y="1294107"/>
            <a:ext cx="11391509" cy="0"/>
          </a:xfrm>
          <a:prstGeom prst="line">
            <a:avLst/>
          </a:prstGeom>
          <a:ln>
            <a:solidFill>
              <a:srgbClr val="7F418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429370F-C93B-47ED-AB11-0D5D20A0DF3E}"/>
              </a:ext>
            </a:extLst>
          </p:cNvPr>
          <p:cNvPicPr>
            <a:picLocks noChangeAspect="1"/>
          </p:cNvPicPr>
          <p:nvPr/>
        </p:nvPicPr>
        <p:blipFill>
          <a:blip r:embed="rId2"/>
          <a:stretch>
            <a:fillRect/>
          </a:stretch>
        </p:blipFill>
        <p:spPr>
          <a:xfrm>
            <a:off x="8210527" y="1961519"/>
            <a:ext cx="3981473" cy="3505200"/>
          </a:xfrm>
          <a:prstGeom prst="rect">
            <a:avLst/>
          </a:prstGeom>
        </p:spPr>
      </p:pic>
    </p:spTree>
    <p:extLst>
      <p:ext uri="{BB962C8B-B14F-4D97-AF65-F5344CB8AC3E}">
        <p14:creationId xmlns:p14="http://schemas.microsoft.com/office/powerpoint/2010/main" val="5744991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15B510-5BE3-4C67-B9EB-EF8882368500}"/>
              </a:ext>
            </a:extLst>
          </p:cNvPr>
          <p:cNvSpPr>
            <a:spLocks noGrp="1"/>
          </p:cNvSpPr>
          <p:nvPr>
            <p:ph type="body" sz="quarter" idx="20"/>
          </p:nvPr>
        </p:nvSpPr>
        <p:spPr>
          <a:xfrm>
            <a:off x="5724525" y="1881188"/>
            <a:ext cx="6467475" cy="3631644"/>
          </a:xfrm>
        </p:spPr>
        <p:txBody>
          <a:bodyPr/>
          <a:lstStyle/>
          <a:p>
            <a:r>
              <a:rPr lang="en-US" dirty="0"/>
              <a:t>The Community Hero Award is a lifetime achievement award </a:t>
            </a:r>
            <a:r>
              <a:rPr lang="en-US" dirty="0" err="1"/>
              <a:t>honouring</a:t>
            </a:r>
            <a:r>
              <a:rPr lang="en-US" dirty="0"/>
              <a:t> a volunteer who has – over the course of their life – made an extraordinary contribution to a good cause. This award is a unique collaboration between the Volunteer Ireland Awards and The Wheel’s Charity Impact Awards. It aims to shine a light on those remarkable individuals who, year after year, dedicate their time and energy to supporting a community and voluntary </a:t>
            </a:r>
            <a:r>
              <a:rPr lang="en-US" dirty="0" err="1"/>
              <a:t>organisation</a:t>
            </a:r>
            <a:r>
              <a:rPr lang="en-US" dirty="0"/>
              <a:t>, club or association. </a:t>
            </a:r>
            <a:r>
              <a:rPr lang="en-US" dirty="0">
                <a:hlinkClick r:id="rId2"/>
              </a:rPr>
              <a:t>Community Hero Award – Charity Impact Awards</a:t>
            </a:r>
            <a:endParaRPr lang="en-US" dirty="0"/>
          </a:p>
        </p:txBody>
      </p:sp>
      <p:sp>
        <p:nvSpPr>
          <p:cNvPr id="4" name="Text Placeholder 3">
            <a:extLst>
              <a:ext uri="{FF2B5EF4-FFF2-40B4-BE49-F238E27FC236}">
                <a16:creationId xmlns:a16="http://schemas.microsoft.com/office/drawing/2014/main" id="{6DBD5DB9-43D8-4156-9BAB-632EFDA5BB6A}"/>
              </a:ext>
            </a:extLst>
          </p:cNvPr>
          <p:cNvSpPr>
            <a:spLocks noGrp="1"/>
          </p:cNvSpPr>
          <p:nvPr>
            <p:ph type="body" sz="quarter" idx="22"/>
          </p:nvPr>
        </p:nvSpPr>
        <p:spPr>
          <a:xfrm>
            <a:off x="5743575" y="1196462"/>
            <a:ext cx="6200776" cy="857158"/>
          </a:xfrm>
        </p:spPr>
        <p:txBody>
          <a:bodyPr>
            <a:normAutofit fontScale="92500"/>
          </a:bodyPr>
          <a:lstStyle/>
          <a:p>
            <a:r>
              <a:rPr lang="en-IE" dirty="0"/>
              <a:t>Community Hero Award - Ireland</a:t>
            </a:r>
          </a:p>
        </p:txBody>
      </p:sp>
      <p:sp>
        <p:nvSpPr>
          <p:cNvPr id="3" name="TextBox 2">
            <a:extLst>
              <a:ext uri="{FF2B5EF4-FFF2-40B4-BE49-F238E27FC236}">
                <a16:creationId xmlns:a16="http://schemas.microsoft.com/office/drawing/2014/main" id="{283BA6F7-8173-4ED1-8E5F-A7DA79B40E50}"/>
              </a:ext>
            </a:extLst>
          </p:cNvPr>
          <p:cNvSpPr txBox="1"/>
          <p:nvPr/>
        </p:nvSpPr>
        <p:spPr>
          <a:xfrm>
            <a:off x="0" y="96237"/>
            <a:ext cx="11944351" cy="830997"/>
          </a:xfrm>
          <a:prstGeom prst="rect">
            <a:avLst/>
          </a:prstGeom>
          <a:solidFill>
            <a:srgbClr val="7F4182"/>
          </a:solidFill>
        </p:spPr>
        <p:txBody>
          <a:bodyPr wrap="square" rtlCol="0">
            <a:spAutoFit/>
          </a:bodyPr>
          <a:lstStyle/>
          <a:p>
            <a:r>
              <a:rPr lang="en-IE" sz="2400" dirty="0">
                <a:solidFill>
                  <a:schemeClr val="bg1"/>
                </a:solidFill>
              </a:rPr>
              <a:t>Entering Community Awards is a great way to help your community get recognised for its successes</a:t>
            </a:r>
          </a:p>
        </p:txBody>
      </p:sp>
      <p:pic>
        <p:nvPicPr>
          <p:cNvPr id="8" name="Picture Placeholder 7" descr="A group of people posing for the camera&#10;&#10;Description automatically generated">
            <a:extLst>
              <a:ext uri="{FF2B5EF4-FFF2-40B4-BE49-F238E27FC236}">
                <a16:creationId xmlns:a16="http://schemas.microsoft.com/office/drawing/2014/main" id="{12792F3D-D718-49CA-9A63-64E0AEEAC212}"/>
              </a:ext>
            </a:extLst>
          </p:cNvPr>
          <p:cNvPicPr>
            <a:picLocks noGrp="1" noChangeAspect="1"/>
          </p:cNvPicPr>
          <p:nvPr>
            <p:ph type="pic" sz="quarter" idx="21"/>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p:pic>
      <p:pic>
        <p:nvPicPr>
          <p:cNvPr id="10" name="Picture 9" descr="A picture containing shape&#10;&#10;Description automatically generated">
            <a:extLst>
              <a:ext uri="{FF2B5EF4-FFF2-40B4-BE49-F238E27FC236}">
                <a16:creationId xmlns:a16="http://schemas.microsoft.com/office/drawing/2014/main" id="{E50022A8-38ED-4974-937B-BB9B0808CC6B}"/>
              </a:ext>
            </a:extLst>
          </p:cNvPr>
          <p:cNvPicPr>
            <a:picLocks noChangeAspect="1"/>
          </p:cNvPicPr>
          <p:nvPr/>
        </p:nvPicPr>
        <p:blipFill>
          <a:blip r:embed="rId5" cstate="print">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140559" y="1196462"/>
            <a:ext cx="2116867" cy="1186617"/>
          </a:xfrm>
          <a:prstGeom prst="rect">
            <a:avLst/>
          </a:prstGeom>
        </p:spPr>
      </p:pic>
    </p:spTree>
    <p:extLst>
      <p:ext uri="{BB962C8B-B14F-4D97-AF65-F5344CB8AC3E}">
        <p14:creationId xmlns:p14="http://schemas.microsoft.com/office/powerpoint/2010/main" val="41604070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15B510-5BE3-4C67-B9EB-EF8882368500}"/>
              </a:ext>
            </a:extLst>
          </p:cNvPr>
          <p:cNvSpPr>
            <a:spLocks noGrp="1"/>
          </p:cNvSpPr>
          <p:nvPr>
            <p:ph type="body" sz="quarter" idx="20"/>
          </p:nvPr>
        </p:nvSpPr>
        <p:spPr>
          <a:xfrm>
            <a:off x="5724525" y="1881188"/>
            <a:ext cx="6467475" cy="3631644"/>
          </a:xfrm>
        </p:spPr>
        <p:txBody>
          <a:bodyPr/>
          <a:lstStyle/>
          <a:p>
            <a:r>
              <a:rPr lang="en-US" dirty="0"/>
              <a:t>The Community Hero Award is a lifetime achievement award </a:t>
            </a:r>
            <a:r>
              <a:rPr lang="en-US" dirty="0" err="1"/>
              <a:t>honouring</a:t>
            </a:r>
            <a:r>
              <a:rPr lang="en-US" dirty="0"/>
              <a:t> a volunteer who has – over the course of their life – made an extraordinary contribution to a good cause. This award is a unique collaboration between the Volunteer Ireland Awards and The Wheel’s Charity Impact Awards. It aims to shine a light on those remarkable individuals who, year after year, dedicate their time and energy to supporting a community and voluntary </a:t>
            </a:r>
            <a:r>
              <a:rPr lang="en-US" dirty="0" err="1"/>
              <a:t>organisation</a:t>
            </a:r>
            <a:r>
              <a:rPr lang="en-US" dirty="0"/>
              <a:t>, club or association. </a:t>
            </a:r>
            <a:r>
              <a:rPr lang="en-US" dirty="0">
                <a:hlinkClick r:id="rId2"/>
              </a:rPr>
              <a:t>Community Hero Award – Charity Impact Awards</a:t>
            </a:r>
            <a:endParaRPr lang="en-US" dirty="0"/>
          </a:p>
        </p:txBody>
      </p:sp>
      <p:sp>
        <p:nvSpPr>
          <p:cNvPr id="4" name="Text Placeholder 3">
            <a:extLst>
              <a:ext uri="{FF2B5EF4-FFF2-40B4-BE49-F238E27FC236}">
                <a16:creationId xmlns:a16="http://schemas.microsoft.com/office/drawing/2014/main" id="{6DBD5DB9-43D8-4156-9BAB-632EFDA5BB6A}"/>
              </a:ext>
            </a:extLst>
          </p:cNvPr>
          <p:cNvSpPr>
            <a:spLocks noGrp="1"/>
          </p:cNvSpPr>
          <p:nvPr>
            <p:ph type="body" sz="quarter" idx="22"/>
          </p:nvPr>
        </p:nvSpPr>
        <p:spPr>
          <a:xfrm>
            <a:off x="5743574" y="1025012"/>
            <a:ext cx="6448425" cy="857158"/>
          </a:xfrm>
        </p:spPr>
        <p:txBody>
          <a:bodyPr>
            <a:normAutofit fontScale="92500" lnSpcReduction="20000"/>
          </a:bodyPr>
          <a:lstStyle/>
          <a:p>
            <a:r>
              <a:rPr lang="en-IE" dirty="0"/>
              <a:t>British Citizen Awards for Community -  UK</a:t>
            </a:r>
          </a:p>
        </p:txBody>
      </p:sp>
      <p:sp>
        <p:nvSpPr>
          <p:cNvPr id="3" name="TextBox 2">
            <a:extLst>
              <a:ext uri="{FF2B5EF4-FFF2-40B4-BE49-F238E27FC236}">
                <a16:creationId xmlns:a16="http://schemas.microsoft.com/office/drawing/2014/main" id="{283BA6F7-8173-4ED1-8E5F-A7DA79B40E50}"/>
              </a:ext>
            </a:extLst>
          </p:cNvPr>
          <p:cNvSpPr txBox="1"/>
          <p:nvPr/>
        </p:nvSpPr>
        <p:spPr>
          <a:xfrm>
            <a:off x="0" y="96237"/>
            <a:ext cx="11944351" cy="830997"/>
          </a:xfrm>
          <a:prstGeom prst="rect">
            <a:avLst/>
          </a:prstGeom>
          <a:solidFill>
            <a:srgbClr val="7F4182"/>
          </a:solidFill>
        </p:spPr>
        <p:txBody>
          <a:bodyPr wrap="square" rtlCol="0">
            <a:spAutoFit/>
          </a:bodyPr>
          <a:lstStyle/>
          <a:p>
            <a:r>
              <a:rPr lang="en-IE" sz="2400" dirty="0">
                <a:solidFill>
                  <a:schemeClr val="bg1"/>
                </a:solidFill>
              </a:rPr>
              <a:t>Entering Community Awards is a great way to help your community get recognised for its successes</a:t>
            </a:r>
          </a:p>
        </p:txBody>
      </p:sp>
      <p:pic>
        <p:nvPicPr>
          <p:cNvPr id="13" name="Picture Placeholder 12" descr="Text&#10;&#10;Description automatically generated">
            <a:extLst>
              <a:ext uri="{FF2B5EF4-FFF2-40B4-BE49-F238E27FC236}">
                <a16:creationId xmlns:a16="http://schemas.microsoft.com/office/drawing/2014/main" id="{263E0279-F4BA-45E5-A156-F71BC4FABA3C}"/>
              </a:ext>
            </a:extLst>
          </p:cNvPr>
          <p:cNvPicPr>
            <a:picLocks noGrp="1" noChangeAspect="1"/>
          </p:cNvPicPr>
          <p:nvPr>
            <p:ph type="pic" sz="quarter" idx="21"/>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p:pic>
      <p:pic>
        <p:nvPicPr>
          <p:cNvPr id="15" name="Picture 14" descr="Logo, company name&#10;&#10;Description automatically generated">
            <a:extLst>
              <a:ext uri="{FF2B5EF4-FFF2-40B4-BE49-F238E27FC236}">
                <a16:creationId xmlns:a16="http://schemas.microsoft.com/office/drawing/2014/main" id="{B25AA6A4-3C3D-4024-80C1-14C91C216478}"/>
              </a:ext>
            </a:extLst>
          </p:cNvPr>
          <p:cNvPicPr>
            <a:picLocks noChangeAspect="1"/>
          </p:cNvPicPr>
          <p:nvPr/>
        </p:nvPicPr>
        <p:blipFill>
          <a:blip r:embed="rId5" cstate="print">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227171" y="1257300"/>
            <a:ext cx="1991705" cy="1147029"/>
          </a:xfrm>
          <a:prstGeom prst="rect">
            <a:avLst/>
          </a:prstGeom>
        </p:spPr>
      </p:pic>
    </p:spTree>
    <p:extLst>
      <p:ext uri="{BB962C8B-B14F-4D97-AF65-F5344CB8AC3E}">
        <p14:creationId xmlns:p14="http://schemas.microsoft.com/office/powerpoint/2010/main" val="17224513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0DD1C4-85DB-4D0E-8DBB-8D35FB67E89D}"/>
              </a:ext>
            </a:extLst>
          </p:cNvPr>
          <p:cNvSpPr>
            <a:spLocks noGrp="1"/>
          </p:cNvSpPr>
          <p:nvPr>
            <p:ph type="body" sz="quarter" idx="25"/>
          </p:nvPr>
        </p:nvSpPr>
        <p:spPr>
          <a:xfrm>
            <a:off x="332508" y="4260559"/>
            <a:ext cx="11545518" cy="1730666"/>
          </a:xfrm>
        </p:spPr>
        <p:txBody>
          <a:bodyPr>
            <a:normAutofit/>
          </a:bodyPr>
          <a:lstStyle/>
          <a:p>
            <a:r>
              <a:rPr lang="en-IE" dirty="0"/>
              <a:t>How to build on your success and reshape your community regeneration projects for a post COVID world</a:t>
            </a:r>
          </a:p>
        </p:txBody>
      </p:sp>
      <p:sp>
        <p:nvSpPr>
          <p:cNvPr id="3" name="Text Placeholder 2">
            <a:extLst>
              <a:ext uri="{FF2B5EF4-FFF2-40B4-BE49-F238E27FC236}">
                <a16:creationId xmlns:a16="http://schemas.microsoft.com/office/drawing/2014/main" id="{BE7D1380-6FA3-4E01-8A87-8223993449D4}"/>
              </a:ext>
            </a:extLst>
          </p:cNvPr>
          <p:cNvSpPr>
            <a:spLocks noGrp="1"/>
          </p:cNvSpPr>
          <p:nvPr>
            <p:ph type="body" sz="quarter" idx="20"/>
          </p:nvPr>
        </p:nvSpPr>
        <p:spPr>
          <a:xfrm>
            <a:off x="332508" y="3158505"/>
            <a:ext cx="11545518" cy="1119830"/>
          </a:xfrm>
        </p:spPr>
        <p:txBody>
          <a:bodyPr/>
          <a:lstStyle/>
          <a:p>
            <a:r>
              <a:rPr lang="en-IE" sz="4800" dirty="0"/>
              <a:t>SECTION FOUR: PLANNING FOR THE FUTURE</a:t>
            </a:r>
            <a:endParaRPr lang="en-IE" sz="4800" dirty="0">
              <a:solidFill>
                <a:schemeClr val="bg1"/>
              </a:solidFill>
            </a:endParaRPr>
          </a:p>
          <a:p>
            <a:endParaRPr lang="en-IE" sz="4800" dirty="0"/>
          </a:p>
        </p:txBody>
      </p:sp>
      <p:pic>
        <p:nvPicPr>
          <p:cNvPr id="7" name="Picture Placeholder 6" descr="Vintage bike parked on country road at sunset">
            <a:extLst>
              <a:ext uri="{FF2B5EF4-FFF2-40B4-BE49-F238E27FC236}">
                <a16:creationId xmlns:a16="http://schemas.microsoft.com/office/drawing/2014/main" id="{5598C25D-E3B4-4DB1-BFF1-783AA8858BD7}"/>
              </a:ext>
            </a:extLst>
          </p:cNvPr>
          <p:cNvPicPr>
            <a:picLocks noGrp="1" noChangeAspect="1"/>
          </p:cNvPicPr>
          <p:nvPr>
            <p:ph type="pic" sz="quarter" idx="26"/>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7354624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E889F1-8606-465B-BBEA-7CE1D0E61935}"/>
              </a:ext>
            </a:extLst>
          </p:cNvPr>
          <p:cNvSpPr>
            <a:spLocks noGrp="1"/>
          </p:cNvSpPr>
          <p:nvPr>
            <p:ph type="body" sz="quarter" idx="16"/>
          </p:nvPr>
        </p:nvSpPr>
        <p:spPr>
          <a:xfrm>
            <a:off x="459746" y="352425"/>
            <a:ext cx="5453055" cy="1322617"/>
          </a:xfrm>
        </p:spPr>
        <p:txBody>
          <a:bodyPr>
            <a:normAutofit fontScale="92500" lnSpcReduction="10000"/>
          </a:bodyPr>
          <a:lstStyle/>
          <a:p>
            <a:r>
              <a:rPr lang="en-US" dirty="0">
                <a:solidFill>
                  <a:schemeClr val="bg1"/>
                </a:solidFill>
              </a:rPr>
              <a:t>Can a crisis become an opportunity when planning for the future?</a:t>
            </a:r>
            <a:endParaRPr lang="en-IE" dirty="0">
              <a:solidFill>
                <a:schemeClr val="bg1"/>
              </a:solidFill>
            </a:endParaRPr>
          </a:p>
          <a:p>
            <a:endParaRPr lang="en-IE" dirty="0"/>
          </a:p>
        </p:txBody>
      </p:sp>
      <p:sp>
        <p:nvSpPr>
          <p:cNvPr id="3" name="Text Placeholder 2">
            <a:extLst>
              <a:ext uri="{FF2B5EF4-FFF2-40B4-BE49-F238E27FC236}">
                <a16:creationId xmlns:a16="http://schemas.microsoft.com/office/drawing/2014/main" id="{A747F248-5B38-4CBF-B96E-F05FAC399640}"/>
              </a:ext>
            </a:extLst>
          </p:cNvPr>
          <p:cNvSpPr>
            <a:spLocks noGrp="1"/>
          </p:cNvSpPr>
          <p:nvPr>
            <p:ph type="body" sz="quarter" idx="17"/>
          </p:nvPr>
        </p:nvSpPr>
        <p:spPr>
          <a:xfrm>
            <a:off x="354971" y="2006393"/>
            <a:ext cx="6664954" cy="3947440"/>
          </a:xfrm>
        </p:spPr>
        <p:txBody>
          <a:bodyPr/>
          <a:lstStyle/>
          <a:p>
            <a:pPr algn="l"/>
            <a:r>
              <a:rPr lang="en-US" dirty="0"/>
              <a:t>After the shakeup of Covid-19, many community regeneration projects have gone into crisis and survival mode. But now is also the time to be thinking about the future and recovery phase. </a:t>
            </a:r>
          </a:p>
          <a:p>
            <a:pPr algn="l"/>
            <a:r>
              <a:rPr lang="en-US" dirty="0"/>
              <a:t>In the coming years, there will be new needs from our communities, and a need to reimagine existing community services and projects are reimagined. There will also be more open space for community business models with purpose.</a:t>
            </a:r>
          </a:p>
          <a:p>
            <a:pPr algn="l"/>
            <a:r>
              <a:rPr lang="en-US" b="1" dirty="0"/>
              <a:t>Our economy needs strong community groups and bottom up regeneration now more than ever.</a:t>
            </a:r>
          </a:p>
          <a:p>
            <a:pPr algn="l"/>
            <a:endParaRPr lang="en-IE" dirty="0"/>
          </a:p>
        </p:txBody>
      </p:sp>
      <p:pic>
        <p:nvPicPr>
          <p:cNvPr id="16" name="Picture Placeholder 15" descr="A close up of a street sign on a pole&#10;&#10;Description automatically generated">
            <a:extLst>
              <a:ext uri="{FF2B5EF4-FFF2-40B4-BE49-F238E27FC236}">
                <a16:creationId xmlns:a16="http://schemas.microsoft.com/office/drawing/2014/main" id="{B8655318-2064-41FA-BA4D-5F0D0DC96081}"/>
              </a:ext>
            </a:extLst>
          </p:cNvPr>
          <p:cNvPicPr>
            <a:picLocks noGrp="1" noChangeAspect="1"/>
          </p:cNvPicPr>
          <p:nvPr>
            <p:ph type="pic" sz="quarter" idx="18"/>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40937369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DBC317-B00E-48D8-86E5-E420B14EB8EA}"/>
              </a:ext>
            </a:extLst>
          </p:cNvPr>
          <p:cNvSpPr>
            <a:spLocks noGrp="1"/>
          </p:cNvSpPr>
          <p:nvPr>
            <p:ph type="body" sz="quarter" idx="20"/>
          </p:nvPr>
        </p:nvSpPr>
        <p:spPr/>
        <p:txBody>
          <a:bodyPr/>
          <a:lstStyle/>
          <a:p>
            <a:endParaRPr lang="en-IE" dirty="0"/>
          </a:p>
          <a:p>
            <a:endParaRPr lang="en-IE" dirty="0"/>
          </a:p>
          <a:p>
            <a:endParaRPr lang="en-IE" dirty="0"/>
          </a:p>
          <a:p>
            <a:endParaRPr lang="en-IE" dirty="0"/>
          </a:p>
          <a:p>
            <a:endParaRPr lang="en-IE" dirty="0"/>
          </a:p>
          <a:p>
            <a:endParaRPr lang="en-IE" dirty="0"/>
          </a:p>
          <a:p>
            <a:endParaRPr lang="en-IE" dirty="0"/>
          </a:p>
        </p:txBody>
      </p:sp>
      <p:sp>
        <p:nvSpPr>
          <p:cNvPr id="3" name="Text Placeholder 2">
            <a:extLst>
              <a:ext uri="{FF2B5EF4-FFF2-40B4-BE49-F238E27FC236}">
                <a16:creationId xmlns:a16="http://schemas.microsoft.com/office/drawing/2014/main" id="{77B92324-49C5-4AB0-9A98-CEFF9A399FFD}"/>
              </a:ext>
            </a:extLst>
          </p:cNvPr>
          <p:cNvSpPr>
            <a:spLocks noGrp="1"/>
          </p:cNvSpPr>
          <p:nvPr>
            <p:ph type="body" sz="quarter" idx="22"/>
          </p:nvPr>
        </p:nvSpPr>
        <p:spPr>
          <a:xfrm>
            <a:off x="5000302" y="80748"/>
            <a:ext cx="7191698" cy="857158"/>
          </a:xfrm>
          <a:solidFill>
            <a:srgbClr val="7F4182"/>
          </a:solidFill>
        </p:spPr>
        <p:txBody>
          <a:bodyPr>
            <a:normAutofit/>
          </a:bodyPr>
          <a:lstStyle/>
          <a:p>
            <a:r>
              <a:rPr lang="en-US" dirty="0">
                <a:solidFill>
                  <a:schemeClr val="bg1"/>
                </a:solidFill>
              </a:rPr>
              <a:t>Can a crisis become an opportunity?</a:t>
            </a:r>
            <a:endParaRPr lang="en-IE" dirty="0">
              <a:solidFill>
                <a:schemeClr val="bg1"/>
              </a:solidFill>
            </a:endParaRPr>
          </a:p>
        </p:txBody>
      </p:sp>
      <p:sp>
        <p:nvSpPr>
          <p:cNvPr id="7" name="TextBox 6">
            <a:extLst>
              <a:ext uri="{FF2B5EF4-FFF2-40B4-BE49-F238E27FC236}">
                <a16:creationId xmlns:a16="http://schemas.microsoft.com/office/drawing/2014/main" id="{050A6D1B-5E32-475F-B469-7691132C896E}"/>
              </a:ext>
            </a:extLst>
          </p:cNvPr>
          <p:cNvSpPr txBox="1"/>
          <p:nvPr/>
        </p:nvSpPr>
        <p:spPr>
          <a:xfrm>
            <a:off x="0" y="4776859"/>
            <a:ext cx="3943350" cy="2031325"/>
          </a:xfrm>
          <a:prstGeom prst="rect">
            <a:avLst/>
          </a:prstGeom>
          <a:noFill/>
        </p:spPr>
        <p:txBody>
          <a:bodyPr wrap="square">
            <a:spAutoFit/>
          </a:bodyPr>
          <a:lstStyle/>
          <a:p>
            <a:pPr algn="ctr"/>
            <a:r>
              <a:rPr lang="en-IE" dirty="0">
                <a:solidFill>
                  <a:schemeClr val="tx1">
                    <a:lumMod val="50000"/>
                    <a:lumOff val="50000"/>
                  </a:schemeClr>
                </a:solidFill>
              </a:rPr>
              <a:t>Ruth Garvey-Williams is one of the founding</a:t>
            </a:r>
            <a:r>
              <a:rPr lang="en-US" dirty="0">
                <a:solidFill>
                  <a:schemeClr val="tx1">
                    <a:lumMod val="50000"/>
                    <a:lumOff val="50000"/>
                  </a:schemeClr>
                </a:solidFill>
              </a:rPr>
              <a:t> members of The Exchange (</a:t>
            </a:r>
            <a:r>
              <a:rPr lang="en-US" dirty="0">
                <a:solidFill>
                  <a:schemeClr val="tx1">
                    <a:lumMod val="50000"/>
                    <a:lumOff val="50000"/>
                  </a:schemeClr>
                </a:solidFill>
                <a:hlinkClick r:id="rId2"/>
              </a:rPr>
              <a:t>www.exchangeinishowen.ie</a:t>
            </a:r>
            <a:r>
              <a:rPr lang="en-US" dirty="0">
                <a:solidFill>
                  <a:schemeClr val="tx1">
                    <a:lumMod val="50000"/>
                    <a:lumOff val="50000"/>
                  </a:schemeClr>
                </a:solidFill>
              </a:rPr>
              <a:t>) an award-winning voluntary-run community </a:t>
            </a:r>
            <a:r>
              <a:rPr lang="en-US" dirty="0" err="1">
                <a:solidFill>
                  <a:schemeClr val="tx1">
                    <a:lumMod val="50000"/>
                    <a:lumOff val="50000"/>
                  </a:schemeClr>
                </a:solidFill>
              </a:rPr>
              <a:t>centre</a:t>
            </a:r>
            <a:r>
              <a:rPr lang="en-US" dirty="0">
                <a:solidFill>
                  <a:schemeClr val="tx1">
                    <a:lumMod val="50000"/>
                    <a:lumOff val="50000"/>
                  </a:schemeClr>
                </a:solidFill>
              </a:rPr>
              <a:t> and registered charity committed to innovating creative projects to benefit their community.</a:t>
            </a:r>
            <a:endParaRPr lang="en-IE" dirty="0">
              <a:solidFill>
                <a:schemeClr val="tx1">
                  <a:lumMod val="50000"/>
                  <a:lumOff val="50000"/>
                </a:schemeClr>
              </a:solidFill>
            </a:endParaRPr>
          </a:p>
        </p:txBody>
      </p:sp>
      <p:sp>
        <p:nvSpPr>
          <p:cNvPr id="8" name="TextBox 7">
            <a:extLst>
              <a:ext uri="{FF2B5EF4-FFF2-40B4-BE49-F238E27FC236}">
                <a16:creationId xmlns:a16="http://schemas.microsoft.com/office/drawing/2014/main" id="{C43D675A-AAD9-46F1-81E1-099C0C01E15D}"/>
              </a:ext>
            </a:extLst>
          </p:cNvPr>
          <p:cNvSpPr txBox="1"/>
          <p:nvPr/>
        </p:nvSpPr>
        <p:spPr>
          <a:xfrm>
            <a:off x="3943350" y="1068943"/>
            <a:ext cx="8151628" cy="5262979"/>
          </a:xfrm>
          <a:prstGeom prst="rect">
            <a:avLst/>
          </a:prstGeom>
          <a:solidFill>
            <a:srgbClr val="68BBAF"/>
          </a:solidFill>
        </p:spPr>
        <p:txBody>
          <a:bodyPr wrap="square">
            <a:spAutoFit/>
          </a:bodyPr>
          <a:lstStyle/>
          <a:p>
            <a:pPr algn="ctr" fontAlgn="base"/>
            <a:r>
              <a:rPr lang="en-US" sz="2400" b="0" i="0" dirty="0">
                <a:solidFill>
                  <a:schemeClr val="bg1"/>
                </a:solidFill>
                <a:effectLst/>
              </a:rPr>
              <a:t>“Like so many grassroots charities and social enterprises, we’ve been battling to survive in the face of a crisis that wiped out income streams and imposed challenges that even the most forward thinking had never fully anticipated. I am suggesting we take a deep breath… and begin a conversation around the same simple questions that launched The Exchange in the first place.  </a:t>
            </a:r>
          </a:p>
          <a:p>
            <a:pPr algn="ctr" fontAlgn="base"/>
            <a:r>
              <a:rPr lang="en-US" sz="2400" b="1" i="0" dirty="0">
                <a:solidFill>
                  <a:srgbClr val="BA0A94"/>
                </a:solidFill>
                <a:effectLst/>
              </a:rPr>
              <a:t>“Is there a better way?  Can all of us together find solutions that an individual or single group could not even dream of?” </a:t>
            </a:r>
            <a:r>
              <a:rPr lang="en-US" sz="2400" i="0" dirty="0">
                <a:solidFill>
                  <a:schemeClr val="bg1"/>
                </a:solidFill>
                <a:effectLst/>
              </a:rPr>
              <a:t>It’s time to imagine and re-imagine, to dream dreams, to remember old ideas and to embrace new ones. This is a time to make new connections and to sharpen our impact with dynamic collaborations. This is a time when caring and resilient communities come into their own and when the strength of social capital shines brightly.”</a:t>
            </a:r>
          </a:p>
        </p:txBody>
      </p:sp>
      <p:sp>
        <p:nvSpPr>
          <p:cNvPr id="6" name="TextBox 5">
            <a:extLst>
              <a:ext uri="{FF2B5EF4-FFF2-40B4-BE49-F238E27FC236}">
                <a16:creationId xmlns:a16="http://schemas.microsoft.com/office/drawing/2014/main" id="{846F236B-A07E-4FA6-946E-56DC6C2E5519}"/>
              </a:ext>
            </a:extLst>
          </p:cNvPr>
          <p:cNvSpPr txBox="1"/>
          <p:nvPr/>
        </p:nvSpPr>
        <p:spPr>
          <a:xfrm>
            <a:off x="0" y="127591"/>
            <a:ext cx="2041451" cy="461665"/>
          </a:xfrm>
          <a:prstGeom prst="rect">
            <a:avLst/>
          </a:prstGeom>
          <a:solidFill>
            <a:srgbClr val="7F4182"/>
          </a:solidFill>
        </p:spPr>
        <p:txBody>
          <a:bodyPr wrap="square" rtlCol="0">
            <a:spAutoFit/>
          </a:bodyPr>
          <a:lstStyle/>
          <a:p>
            <a:r>
              <a:rPr lang="en-IE" sz="2400" dirty="0">
                <a:solidFill>
                  <a:schemeClr val="bg1"/>
                </a:solidFill>
              </a:rPr>
              <a:t>KEY INSIGHTS</a:t>
            </a:r>
          </a:p>
        </p:txBody>
      </p:sp>
      <p:pic>
        <p:nvPicPr>
          <p:cNvPr id="2052" name="Picture 4" descr="See the source image">
            <a:extLst>
              <a:ext uri="{FF2B5EF4-FFF2-40B4-BE49-F238E27FC236}">
                <a16:creationId xmlns:a16="http://schemas.microsoft.com/office/drawing/2014/main" id="{D5B1A677-B620-4867-8928-55DACC6D950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60145" y="1068943"/>
            <a:ext cx="2850695" cy="3686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2577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132410-5931-497C-916A-7323FD932E17}"/>
              </a:ext>
            </a:extLst>
          </p:cNvPr>
          <p:cNvSpPr>
            <a:spLocks noGrp="1"/>
          </p:cNvSpPr>
          <p:nvPr>
            <p:ph type="body" sz="quarter" idx="20"/>
          </p:nvPr>
        </p:nvSpPr>
        <p:spPr>
          <a:xfrm>
            <a:off x="5610225" y="1847569"/>
            <a:ext cx="6467474" cy="3631644"/>
          </a:xfrm>
        </p:spPr>
        <p:txBody>
          <a:bodyPr/>
          <a:lstStyle/>
          <a:p>
            <a:r>
              <a:rPr lang="en-IE" dirty="0"/>
              <a:t>Community wellbeing is </a:t>
            </a:r>
            <a:r>
              <a:rPr lang="en-US" dirty="0"/>
              <a:t>influenced by many factors - social, economic, environmental, cultural, and political. COVID19 induced social isolation and loneliness have impacted on wellbeing for many. A range of factors may be drivers of poor mental health, including those directly related to COVID-19 (e.g. more generally or because of the loss of family and friends to COVID-19) and those indirectly related through the effects of the social distancing and lockdown measures (e.g. through social isolation or because of financial insecurity)</a:t>
            </a:r>
          </a:p>
          <a:p>
            <a:r>
              <a:rPr lang="en-US" b="1" dirty="0">
                <a:solidFill>
                  <a:srgbClr val="7F4182"/>
                </a:solidFill>
              </a:rPr>
              <a:t>In the years to come project which build and promote Community Wellbeing will be key.</a:t>
            </a:r>
            <a:endParaRPr lang="en-IE" b="1" dirty="0">
              <a:solidFill>
                <a:srgbClr val="7F4182"/>
              </a:solidFill>
            </a:endParaRPr>
          </a:p>
        </p:txBody>
      </p:sp>
      <p:pic>
        <p:nvPicPr>
          <p:cNvPr id="6" name="Picture Placeholder 5" descr="A group of people standing in a field&#10;&#10;Description automatically generated">
            <a:extLst>
              <a:ext uri="{FF2B5EF4-FFF2-40B4-BE49-F238E27FC236}">
                <a16:creationId xmlns:a16="http://schemas.microsoft.com/office/drawing/2014/main" id="{269D3A83-9763-4B89-85AC-A2412658CB25}"/>
              </a:ext>
            </a:extLst>
          </p:cNvPr>
          <p:cNvPicPr>
            <a:picLocks noGrp="1" noChangeAspect="1"/>
          </p:cNvPicPr>
          <p:nvPr>
            <p:ph type="pic" sz="quarter" idx="21"/>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4" name="Text Placeholder 3">
            <a:extLst>
              <a:ext uri="{FF2B5EF4-FFF2-40B4-BE49-F238E27FC236}">
                <a16:creationId xmlns:a16="http://schemas.microsoft.com/office/drawing/2014/main" id="{799DEDBA-FE9D-4612-8220-06923CE472FF}"/>
              </a:ext>
            </a:extLst>
          </p:cNvPr>
          <p:cNvSpPr>
            <a:spLocks noGrp="1"/>
          </p:cNvSpPr>
          <p:nvPr>
            <p:ph type="body" sz="quarter" idx="22"/>
          </p:nvPr>
        </p:nvSpPr>
        <p:spPr>
          <a:xfrm>
            <a:off x="5686424" y="767883"/>
            <a:ext cx="6015039" cy="857158"/>
          </a:xfrm>
        </p:spPr>
        <p:txBody>
          <a:bodyPr>
            <a:normAutofit fontScale="92500" lnSpcReduction="20000"/>
          </a:bodyPr>
          <a:lstStyle/>
          <a:p>
            <a:r>
              <a:rPr lang="en-IE" dirty="0"/>
              <a:t>Build </a:t>
            </a:r>
            <a:r>
              <a:rPr lang="en-IE" b="1" dirty="0"/>
              <a:t>Community Wellbeing </a:t>
            </a:r>
            <a:r>
              <a:rPr lang="en-IE" dirty="0"/>
              <a:t>into your regeneration plans/projects</a:t>
            </a:r>
          </a:p>
        </p:txBody>
      </p:sp>
    </p:spTree>
    <p:extLst>
      <p:ext uri="{BB962C8B-B14F-4D97-AF65-F5344CB8AC3E}">
        <p14:creationId xmlns:p14="http://schemas.microsoft.com/office/powerpoint/2010/main" val="8197389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132410-5931-497C-916A-7323FD932E17}"/>
              </a:ext>
            </a:extLst>
          </p:cNvPr>
          <p:cNvSpPr>
            <a:spLocks noGrp="1"/>
          </p:cNvSpPr>
          <p:nvPr>
            <p:ph type="body" sz="quarter" idx="20"/>
          </p:nvPr>
        </p:nvSpPr>
        <p:spPr>
          <a:xfrm>
            <a:off x="5834939" y="1909763"/>
            <a:ext cx="6153150" cy="3631644"/>
          </a:xfrm>
        </p:spPr>
        <p:txBody>
          <a:bodyPr/>
          <a:lstStyle/>
          <a:p>
            <a:r>
              <a:rPr lang="en-US" dirty="0"/>
              <a:t>Covid-19 restrictions have changed the way children play and this change could impact long-term health and wellbeing concerns such as activity levels and socialization. Engaging in a range of play activities is central to children's development, learning, health and happiness. </a:t>
            </a:r>
          </a:p>
          <a:p>
            <a:r>
              <a:rPr lang="en-US" dirty="0"/>
              <a:t>Post pandemic, communities should try to </a:t>
            </a:r>
            <a:r>
              <a:rPr lang="en-US" dirty="0" err="1"/>
              <a:t>prioritise</a:t>
            </a:r>
            <a:r>
              <a:rPr lang="en-US" dirty="0"/>
              <a:t> children's right and need to play.</a:t>
            </a:r>
          </a:p>
          <a:p>
            <a:r>
              <a:rPr lang="en-US" b="1" dirty="0">
                <a:solidFill>
                  <a:srgbClr val="68BBAF"/>
                </a:solidFill>
              </a:rPr>
              <a:t>Could now be a good time to review or upgrade the play spaces in your community?</a:t>
            </a:r>
            <a:endParaRPr lang="en-IE" b="1" dirty="0">
              <a:solidFill>
                <a:srgbClr val="68BBAF"/>
              </a:solidFill>
            </a:endParaRPr>
          </a:p>
        </p:txBody>
      </p:sp>
      <p:pic>
        <p:nvPicPr>
          <p:cNvPr id="6" name="Picture Placeholder 5" descr="A picture containing outdoor, grass, person, playing&#10;&#10;Description automatically generated">
            <a:extLst>
              <a:ext uri="{FF2B5EF4-FFF2-40B4-BE49-F238E27FC236}">
                <a16:creationId xmlns:a16="http://schemas.microsoft.com/office/drawing/2014/main" id="{5CF96F58-3221-4AE9-912A-83E0B6B455F6}"/>
              </a:ext>
            </a:extLst>
          </p:cNvPr>
          <p:cNvPicPr>
            <a:picLocks noGrp="1" noChangeAspect="1"/>
          </p:cNvPicPr>
          <p:nvPr>
            <p:ph type="pic" sz="quarter" idx="21"/>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4" name="Text Placeholder 3">
            <a:extLst>
              <a:ext uri="{FF2B5EF4-FFF2-40B4-BE49-F238E27FC236}">
                <a16:creationId xmlns:a16="http://schemas.microsoft.com/office/drawing/2014/main" id="{799DEDBA-FE9D-4612-8220-06923CE472FF}"/>
              </a:ext>
            </a:extLst>
          </p:cNvPr>
          <p:cNvSpPr>
            <a:spLocks noGrp="1"/>
          </p:cNvSpPr>
          <p:nvPr>
            <p:ph type="body" sz="quarter" idx="22"/>
          </p:nvPr>
        </p:nvSpPr>
        <p:spPr>
          <a:xfrm>
            <a:off x="5003665" y="330469"/>
            <a:ext cx="7073539" cy="1402232"/>
          </a:xfrm>
        </p:spPr>
        <p:txBody>
          <a:bodyPr>
            <a:normAutofit fontScale="92500" lnSpcReduction="10000"/>
          </a:bodyPr>
          <a:lstStyle/>
          <a:p>
            <a:r>
              <a:rPr lang="en-IE" dirty="0"/>
              <a:t>EXAMPLES - Promote and Facilitate Opportunities for Community Play and Recreation</a:t>
            </a:r>
          </a:p>
        </p:txBody>
      </p:sp>
    </p:spTree>
    <p:extLst>
      <p:ext uri="{BB962C8B-B14F-4D97-AF65-F5344CB8AC3E}">
        <p14:creationId xmlns:p14="http://schemas.microsoft.com/office/powerpoint/2010/main" val="9541165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99DEDBA-FE9D-4612-8220-06923CE472FF}"/>
              </a:ext>
            </a:extLst>
          </p:cNvPr>
          <p:cNvSpPr>
            <a:spLocks noGrp="1"/>
          </p:cNvSpPr>
          <p:nvPr>
            <p:ph type="body" sz="quarter" idx="22"/>
          </p:nvPr>
        </p:nvSpPr>
        <p:spPr>
          <a:xfrm>
            <a:off x="2406423" y="532350"/>
            <a:ext cx="9670782" cy="1402232"/>
          </a:xfrm>
        </p:spPr>
        <p:txBody>
          <a:bodyPr>
            <a:normAutofit/>
          </a:bodyPr>
          <a:lstStyle/>
          <a:p>
            <a:r>
              <a:rPr lang="en-IE" dirty="0"/>
              <a:t>EXAMPLES – Greater connection to nature and the protection of our environment </a:t>
            </a:r>
          </a:p>
        </p:txBody>
      </p:sp>
      <p:sp>
        <p:nvSpPr>
          <p:cNvPr id="5" name="Text Placeholder 4">
            <a:extLst>
              <a:ext uri="{FF2B5EF4-FFF2-40B4-BE49-F238E27FC236}">
                <a16:creationId xmlns:a16="http://schemas.microsoft.com/office/drawing/2014/main" id="{E6E5D677-B6F7-40BB-B59C-96B21E2F5D4F}"/>
              </a:ext>
            </a:extLst>
          </p:cNvPr>
          <p:cNvSpPr>
            <a:spLocks noGrp="1"/>
          </p:cNvSpPr>
          <p:nvPr>
            <p:ph type="body" sz="quarter" idx="20"/>
          </p:nvPr>
        </p:nvSpPr>
        <p:spPr>
          <a:xfrm>
            <a:off x="2113809" y="1930686"/>
            <a:ext cx="9670782" cy="1402232"/>
          </a:xfrm>
        </p:spPr>
        <p:txBody>
          <a:bodyPr/>
          <a:lstStyle/>
          <a:p>
            <a:r>
              <a:rPr lang="en-GB" dirty="0">
                <a:latin typeface="+mn-lt"/>
              </a:rPr>
              <a:t>Increased community role in biodiversity and climate change – you are ideal ‘test beds’ </a:t>
            </a:r>
            <a:r>
              <a:rPr lang="en-IE" dirty="0">
                <a:effectLst/>
                <a:latin typeface="+mn-lt"/>
                <a:ea typeface="Calibri" panose="020F0502020204030204" pitchFamily="34" charset="0"/>
              </a:rPr>
              <a:t>for innovative practices to </a:t>
            </a:r>
            <a:r>
              <a:rPr lang="en-IE" dirty="0">
                <a:effectLst/>
                <a:latin typeface="+mn-lt"/>
                <a:ea typeface="FreeSans"/>
                <a:cs typeface="Times New Roman" panose="02020603050405020304" pitchFamily="18" charset="0"/>
              </a:rPr>
              <a:t>equip citizens to develop a set of competences to fully engage in environmental protection, climate change and responsible consumption.</a:t>
            </a:r>
          </a:p>
          <a:p>
            <a:endParaRPr lang="en-IE" dirty="0"/>
          </a:p>
        </p:txBody>
      </p:sp>
      <p:pic>
        <p:nvPicPr>
          <p:cNvPr id="9" name="Picture 8">
            <a:extLst>
              <a:ext uri="{FF2B5EF4-FFF2-40B4-BE49-F238E27FC236}">
                <a16:creationId xmlns:a16="http://schemas.microsoft.com/office/drawing/2014/main" id="{DCF47431-423F-435D-B6DE-18241E73A966}"/>
              </a:ext>
            </a:extLst>
          </p:cNvPr>
          <p:cNvPicPr>
            <a:picLocks noChangeAspect="1"/>
          </p:cNvPicPr>
          <p:nvPr/>
        </p:nvPicPr>
        <p:blipFill>
          <a:blip r:embed="rId2"/>
          <a:stretch>
            <a:fillRect/>
          </a:stretch>
        </p:blipFill>
        <p:spPr>
          <a:xfrm>
            <a:off x="6096000" y="3606026"/>
            <a:ext cx="6107721" cy="3240832"/>
          </a:xfrm>
          <a:prstGeom prst="rect">
            <a:avLst/>
          </a:prstGeom>
        </p:spPr>
      </p:pic>
      <p:sp>
        <p:nvSpPr>
          <p:cNvPr id="11" name="TextBox 10">
            <a:extLst>
              <a:ext uri="{FF2B5EF4-FFF2-40B4-BE49-F238E27FC236}">
                <a16:creationId xmlns:a16="http://schemas.microsoft.com/office/drawing/2014/main" id="{984637B8-E762-4C02-825B-FF56E7B5CC9B}"/>
              </a:ext>
            </a:extLst>
          </p:cNvPr>
          <p:cNvSpPr txBox="1"/>
          <p:nvPr/>
        </p:nvSpPr>
        <p:spPr>
          <a:xfrm>
            <a:off x="477982" y="3516751"/>
            <a:ext cx="5400304" cy="3262432"/>
          </a:xfrm>
          <a:prstGeom prst="rect">
            <a:avLst/>
          </a:prstGeom>
          <a:noFill/>
        </p:spPr>
        <p:txBody>
          <a:bodyPr wrap="square">
            <a:spAutoFit/>
          </a:bodyPr>
          <a:lstStyle/>
          <a:p>
            <a:r>
              <a:rPr lang="en-GB" sz="2400" b="0" i="0" dirty="0">
                <a:solidFill>
                  <a:srgbClr val="666666"/>
                </a:solidFill>
                <a:effectLst/>
              </a:rPr>
              <a:t>The </a:t>
            </a:r>
            <a:r>
              <a:rPr lang="en-GB" sz="2400" b="1" i="0" dirty="0">
                <a:solidFill>
                  <a:srgbClr val="767676"/>
                </a:solidFill>
                <a:effectLst/>
              </a:rPr>
              <a:t>Edible Landscape</a:t>
            </a:r>
            <a:r>
              <a:rPr lang="en-GB" sz="2400" b="0" i="0" dirty="0">
                <a:solidFill>
                  <a:srgbClr val="666666"/>
                </a:solidFill>
                <a:effectLst/>
              </a:rPr>
              <a:t> Project (ELP), is a pan-European movement, based from Westport, County </a:t>
            </a:r>
            <a:r>
              <a:rPr lang="en-GB" sz="2400" b="1" i="0" dirty="0">
                <a:solidFill>
                  <a:srgbClr val="767676"/>
                </a:solidFill>
                <a:effectLst/>
              </a:rPr>
              <a:t>Mayo</a:t>
            </a:r>
            <a:r>
              <a:rPr lang="en-GB" sz="2400" b="0" i="0" dirty="0">
                <a:solidFill>
                  <a:srgbClr val="666666"/>
                </a:solidFill>
                <a:effectLst/>
              </a:rPr>
              <a:t>, Ireland. </a:t>
            </a:r>
            <a:r>
              <a:rPr lang="en-GB" sz="2400" dirty="0">
                <a:solidFill>
                  <a:srgbClr val="666666"/>
                </a:solidFill>
              </a:rPr>
              <a:t>They</a:t>
            </a:r>
            <a:r>
              <a:rPr lang="en-GB" sz="2400" b="0" i="0" dirty="0">
                <a:solidFill>
                  <a:srgbClr val="666666"/>
                </a:solidFill>
                <a:effectLst/>
              </a:rPr>
              <a:t> empower individuals and communities to take care of nature and protect the planet by building local food security and climate resilience.</a:t>
            </a:r>
          </a:p>
          <a:p>
            <a:endParaRPr lang="en-GB" sz="1050" dirty="0">
              <a:solidFill>
                <a:srgbClr val="666666"/>
              </a:solidFill>
            </a:endParaRPr>
          </a:p>
          <a:p>
            <a:r>
              <a:rPr lang="en-IE" sz="2400" b="0" i="0" dirty="0">
                <a:solidFill>
                  <a:srgbClr val="006621"/>
                </a:solidFill>
                <a:effectLst/>
                <a:hlinkClick r:id="rId3"/>
              </a:rPr>
              <a:t>https://ediblelandscape.ie</a:t>
            </a:r>
            <a:r>
              <a:rPr lang="en-GB" sz="2400" b="0" i="0" dirty="0">
                <a:solidFill>
                  <a:srgbClr val="666666"/>
                </a:solidFill>
                <a:effectLst/>
              </a:rPr>
              <a:t> </a:t>
            </a:r>
            <a:endParaRPr lang="en-IE" sz="2400" dirty="0"/>
          </a:p>
        </p:txBody>
      </p:sp>
    </p:spTree>
    <p:extLst>
      <p:ext uri="{BB962C8B-B14F-4D97-AF65-F5344CB8AC3E}">
        <p14:creationId xmlns:p14="http://schemas.microsoft.com/office/powerpoint/2010/main" val="31679314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99DEDBA-FE9D-4612-8220-06923CE472FF}"/>
              </a:ext>
            </a:extLst>
          </p:cNvPr>
          <p:cNvSpPr>
            <a:spLocks noGrp="1"/>
          </p:cNvSpPr>
          <p:nvPr>
            <p:ph type="body" sz="quarter" idx="22"/>
          </p:nvPr>
        </p:nvSpPr>
        <p:spPr>
          <a:xfrm>
            <a:off x="2406423" y="532350"/>
            <a:ext cx="9670782" cy="1402232"/>
          </a:xfrm>
        </p:spPr>
        <p:txBody>
          <a:bodyPr>
            <a:normAutofit/>
          </a:bodyPr>
          <a:lstStyle/>
          <a:p>
            <a:r>
              <a:rPr lang="en-IE" dirty="0"/>
              <a:t>Time to embrace technology – what does the future of work look like?</a:t>
            </a:r>
          </a:p>
        </p:txBody>
      </p:sp>
      <p:sp>
        <p:nvSpPr>
          <p:cNvPr id="3" name="Text Placeholder 2">
            <a:extLst>
              <a:ext uri="{FF2B5EF4-FFF2-40B4-BE49-F238E27FC236}">
                <a16:creationId xmlns:a16="http://schemas.microsoft.com/office/drawing/2014/main" id="{6E593D72-3AA1-4A50-BF2F-061A2E6F118C}"/>
              </a:ext>
            </a:extLst>
          </p:cNvPr>
          <p:cNvSpPr>
            <a:spLocks noGrp="1"/>
          </p:cNvSpPr>
          <p:nvPr>
            <p:ph type="body" sz="quarter" idx="20"/>
          </p:nvPr>
        </p:nvSpPr>
        <p:spPr>
          <a:xfrm>
            <a:off x="3072809" y="1995467"/>
            <a:ext cx="9119191" cy="3631644"/>
          </a:xfrm>
        </p:spPr>
        <p:txBody>
          <a:bodyPr/>
          <a:lstStyle/>
          <a:p>
            <a:r>
              <a:rPr lang="en-US" dirty="0"/>
              <a:t>For countless businesses, remote working practices will be part of their new norm, and there is an opportunity for local community and regional hubs to be (re)developed and positioned to provide structured, well connected, professional working environments, that are potentially less expensive than the equivalent area of office space.</a:t>
            </a:r>
          </a:p>
          <a:p>
            <a:r>
              <a:rPr lang="en-US" dirty="0">
                <a:solidFill>
                  <a:srgbClr val="68BBAF"/>
                </a:solidFill>
              </a:rPr>
              <a:t>In terms of sustainable development and the regeneration of local communities, the future of work will not just be </a:t>
            </a:r>
            <a:r>
              <a:rPr lang="en-US" dirty="0" err="1">
                <a:solidFill>
                  <a:srgbClr val="68BBAF"/>
                </a:solidFill>
              </a:rPr>
              <a:t>centred</a:t>
            </a:r>
            <a:r>
              <a:rPr lang="en-US" dirty="0">
                <a:solidFill>
                  <a:srgbClr val="68BBAF"/>
                </a:solidFill>
              </a:rPr>
              <a:t> on a new place to work but rather the creation of local and regional ecosystems and enterprise clusters that can innovate and collaborate quickly. </a:t>
            </a:r>
          </a:p>
          <a:p>
            <a:r>
              <a:rPr lang="en-US" dirty="0"/>
              <a:t>And there are benefits across the board. A proliferation of particularly rural digital working spaces could help living more affordable and will mean less commuting for more and more professionals.</a:t>
            </a:r>
          </a:p>
          <a:p>
            <a:endParaRPr lang="en-IE" dirty="0"/>
          </a:p>
        </p:txBody>
      </p:sp>
      <p:pic>
        <p:nvPicPr>
          <p:cNvPr id="5" name="Picture 4" descr="A close up of a womans face&#10;&#10;Description automatically generated">
            <a:extLst>
              <a:ext uri="{FF2B5EF4-FFF2-40B4-BE49-F238E27FC236}">
                <a16:creationId xmlns:a16="http://schemas.microsoft.com/office/drawing/2014/main" id="{0193713E-0268-4300-829A-0A0384158C34}"/>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4157" r="24999"/>
          <a:stretch/>
        </p:blipFill>
        <p:spPr>
          <a:xfrm>
            <a:off x="0" y="2403969"/>
            <a:ext cx="2913321" cy="3223142"/>
          </a:xfrm>
          <a:prstGeom prst="rect">
            <a:avLst/>
          </a:prstGeom>
        </p:spPr>
      </p:pic>
    </p:spTree>
    <p:extLst>
      <p:ext uri="{BB962C8B-B14F-4D97-AF65-F5344CB8AC3E}">
        <p14:creationId xmlns:p14="http://schemas.microsoft.com/office/powerpoint/2010/main" val="17337955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group of people in a room&#10;&#10;Description automatically generated">
            <a:extLst>
              <a:ext uri="{FF2B5EF4-FFF2-40B4-BE49-F238E27FC236}">
                <a16:creationId xmlns:a16="http://schemas.microsoft.com/office/drawing/2014/main" id="{3D9E8489-82B2-4A3B-B425-BBE24924E2C8}"/>
              </a:ext>
            </a:extLst>
          </p:cNvPr>
          <p:cNvPicPr>
            <a:picLocks noGrp="1" noChangeAspect="1"/>
          </p:cNvPicPr>
          <p:nvPr>
            <p:ph type="pic" sz="quarter" idx="18"/>
          </p:nvPr>
        </p:nvPicPr>
        <p:blipFill>
          <a:blip r:embed="rId2">
            <a:extLst>
              <a:ext uri="{837473B0-CC2E-450A-ABE3-18F120FF3D39}">
                <a1611:picAttrSrcUrl xmlns:a1611="http://schemas.microsoft.com/office/drawing/2016/11/main" r:id="rId3"/>
              </a:ext>
            </a:extLst>
          </a:blip>
          <a:srcRect l="34107" r="34107"/>
          <a:stretch>
            <a:fillRect/>
          </a:stretch>
        </p:blipFill>
        <p:spPr/>
      </p:pic>
      <p:sp>
        <p:nvSpPr>
          <p:cNvPr id="2" name="Text Placeholder 1">
            <a:extLst>
              <a:ext uri="{FF2B5EF4-FFF2-40B4-BE49-F238E27FC236}">
                <a16:creationId xmlns:a16="http://schemas.microsoft.com/office/drawing/2014/main" id="{BFE29109-DE01-4E4C-AB13-C110089ACBDD}"/>
              </a:ext>
            </a:extLst>
          </p:cNvPr>
          <p:cNvSpPr>
            <a:spLocks noGrp="1"/>
          </p:cNvSpPr>
          <p:nvPr>
            <p:ph type="body" sz="quarter" idx="13"/>
          </p:nvPr>
        </p:nvSpPr>
        <p:spPr>
          <a:xfrm>
            <a:off x="3279964" y="154582"/>
            <a:ext cx="8755826" cy="1190295"/>
          </a:xfrm>
          <a:solidFill>
            <a:srgbClr val="68BBAF"/>
          </a:solidFill>
        </p:spPr>
        <p:txBody>
          <a:bodyPr>
            <a:normAutofit/>
          </a:bodyPr>
          <a:lstStyle/>
          <a:p>
            <a:r>
              <a:rPr lang="en-IE" dirty="0">
                <a:solidFill>
                  <a:schemeClr val="bg1"/>
                </a:solidFill>
              </a:rPr>
              <a:t>Spotlight on DIGICLARE – a local government initiative to connect rural communities</a:t>
            </a:r>
          </a:p>
        </p:txBody>
      </p:sp>
      <p:sp>
        <p:nvSpPr>
          <p:cNvPr id="3" name="Text Placeholder 2">
            <a:extLst>
              <a:ext uri="{FF2B5EF4-FFF2-40B4-BE49-F238E27FC236}">
                <a16:creationId xmlns:a16="http://schemas.microsoft.com/office/drawing/2014/main" id="{1A8C6820-3DBD-49D3-8C08-5DE279F07763}"/>
              </a:ext>
            </a:extLst>
          </p:cNvPr>
          <p:cNvSpPr>
            <a:spLocks noGrp="1"/>
          </p:cNvSpPr>
          <p:nvPr>
            <p:ph type="body" sz="quarter" idx="14"/>
          </p:nvPr>
        </p:nvSpPr>
        <p:spPr>
          <a:xfrm>
            <a:off x="3133724" y="1441449"/>
            <a:ext cx="9058275" cy="3975101"/>
          </a:xfrm>
        </p:spPr>
        <p:txBody>
          <a:bodyPr/>
          <a:lstStyle/>
          <a:p>
            <a:r>
              <a:rPr lang="en-US" b="0" i="0" dirty="0" err="1">
                <a:solidFill>
                  <a:srgbClr val="666666"/>
                </a:solidFill>
                <a:effectLst/>
              </a:rPr>
              <a:t>Digiclare</a:t>
            </a:r>
            <a:r>
              <a:rPr lang="en-US" b="0" i="0" dirty="0">
                <a:solidFill>
                  <a:srgbClr val="666666"/>
                </a:solidFill>
                <a:effectLst/>
              </a:rPr>
              <a:t> is a</a:t>
            </a:r>
            <a:r>
              <a:rPr lang="en-US" dirty="0">
                <a:solidFill>
                  <a:srgbClr val="666666"/>
                </a:solidFill>
              </a:rPr>
              <a:t>n innovative </a:t>
            </a:r>
            <a:r>
              <a:rPr lang="en-US" b="0" i="0" dirty="0">
                <a:solidFill>
                  <a:srgbClr val="666666"/>
                </a:solidFill>
                <a:effectLst/>
              </a:rPr>
              <a:t>initiative of Clare County Council, Ireland as part of its Rural Development Strategy to support rural communities by providing flexible, affordable and local office facilities and high-speed broadband connectivity in rural locations in County Clare.</a:t>
            </a:r>
            <a:r>
              <a:rPr lang="en-IE" b="0" i="0" dirty="0">
                <a:solidFill>
                  <a:srgbClr val="666666"/>
                </a:solidFill>
                <a:effectLst/>
              </a:rPr>
              <a:t> </a:t>
            </a:r>
            <a:r>
              <a:rPr lang="en-US" b="0" i="0" dirty="0">
                <a:solidFill>
                  <a:srgbClr val="666666"/>
                </a:solidFill>
                <a:effectLst/>
              </a:rPr>
              <a:t>The project was founded as a key action of the ‘Clare Digital Strategy’ that provides for what are called ‘Intelligent Communities’ that ensure local people as well as enterprises and entrepreneurs have access to high speed broadband in their own community. </a:t>
            </a:r>
          </a:p>
          <a:p>
            <a:r>
              <a:rPr lang="en-US" dirty="0">
                <a:solidFill>
                  <a:srgbClr val="666666"/>
                </a:solidFill>
              </a:rPr>
              <a:t>The DIGICLARE hubs experienced a </a:t>
            </a:r>
            <a:r>
              <a:rPr lang="en-US" b="0" i="0" dirty="0">
                <a:solidFill>
                  <a:srgbClr val="666666"/>
                </a:solidFill>
                <a:effectLst/>
              </a:rPr>
              <a:t>“huge surge” in demand for desk space </a:t>
            </a:r>
            <a:r>
              <a:rPr lang="en-US" dirty="0">
                <a:solidFill>
                  <a:srgbClr val="666666"/>
                </a:solidFill>
              </a:rPr>
              <a:t>during the summer of 2020 and since then</a:t>
            </a:r>
            <a:r>
              <a:rPr lang="en-US" b="0" i="0" dirty="0">
                <a:solidFill>
                  <a:srgbClr val="666666"/>
                </a:solidFill>
                <a:effectLst/>
              </a:rPr>
              <a:t> the prospect of opening student hubs in the county for third-level students is being explored. This innovative project is adapting to current and future need and pivoting for sustained success.</a:t>
            </a:r>
            <a:r>
              <a:rPr lang="en-US" dirty="0">
                <a:solidFill>
                  <a:srgbClr val="666666"/>
                </a:solidFill>
              </a:rPr>
              <a:t> The digital hubs are in </a:t>
            </a:r>
            <a:r>
              <a:rPr lang="en-US" dirty="0" err="1">
                <a:solidFill>
                  <a:srgbClr val="666666"/>
                </a:solidFill>
              </a:rPr>
              <a:t>Ennistymon</a:t>
            </a:r>
            <a:r>
              <a:rPr lang="en-US" dirty="0">
                <a:solidFill>
                  <a:srgbClr val="666666"/>
                </a:solidFill>
              </a:rPr>
              <a:t>, </a:t>
            </a:r>
            <a:r>
              <a:rPr lang="en-US" dirty="0" err="1">
                <a:solidFill>
                  <a:srgbClr val="666666"/>
                </a:solidFill>
              </a:rPr>
              <a:t>Kilrush</a:t>
            </a:r>
            <a:r>
              <a:rPr lang="en-US" dirty="0">
                <a:solidFill>
                  <a:srgbClr val="666666"/>
                </a:solidFill>
              </a:rPr>
              <a:t>, Kilkee, </a:t>
            </a:r>
            <a:r>
              <a:rPr lang="en-US" dirty="0" err="1">
                <a:solidFill>
                  <a:srgbClr val="666666"/>
                </a:solidFill>
              </a:rPr>
              <a:t>Feakle</a:t>
            </a:r>
            <a:r>
              <a:rPr lang="en-US" dirty="0">
                <a:solidFill>
                  <a:srgbClr val="666666"/>
                </a:solidFill>
              </a:rPr>
              <a:t> and </a:t>
            </a:r>
            <a:r>
              <a:rPr lang="en-US" dirty="0" err="1">
                <a:solidFill>
                  <a:srgbClr val="666666"/>
                </a:solidFill>
              </a:rPr>
              <a:t>Miltown</a:t>
            </a:r>
            <a:r>
              <a:rPr lang="en-US" dirty="0">
                <a:solidFill>
                  <a:srgbClr val="666666"/>
                </a:solidFill>
              </a:rPr>
              <a:t> </a:t>
            </a:r>
            <a:r>
              <a:rPr lang="en-US" dirty="0" err="1">
                <a:solidFill>
                  <a:srgbClr val="666666"/>
                </a:solidFill>
              </a:rPr>
              <a:t>Malbay</a:t>
            </a:r>
            <a:r>
              <a:rPr lang="en-US" dirty="0">
                <a:solidFill>
                  <a:srgbClr val="666666"/>
                </a:solidFill>
              </a:rPr>
              <a:t> a</a:t>
            </a:r>
            <a:endParaRPr lang="en-IE" dirty="0"/>
          </a:p>
          <a:p>
            <a:r>
              <a:rPr lang="en-IE" dirty="0">
                <a:hlinkClick r:id="rId4"/>
              </a:rPr>
              <a:t>DIGICLARE - Connecting communities</a:t>
            </a:r>
            <a:endParaRPr lang="en-IE" dirty="0"/>
          </a:p>
          <a:p>
            <a:endParaRPr lang="en-IE" dirty="0"/>
          </a:p>
          <a:p>
            <a:endParaRPr lang="en-IE" dirty="0"/>
          </a:p>
        </p:txBody>
      </p:sp>
      <p:sp>
        <p:nvSpPr>
          <p:cNvPr id="4" name="TextBox 3">
            <a:extLst>
              <a:ext uri="{FF2B5EF4-FFF2-40B4-BE49-F238E27FC236}">
                <a16:creationId xmlns:a16="http://schemas.microsoft.com/office/drawing/2014/main" id="{C775CDCA-7867-46CD-A70C-4EAF8C009440}"/>
              </a:ext>
            </a:extLst>
          </p:cNvPr>
          <p:cNvSpPr txBox="1"/>
          <p:nvPr/>
        </p:nvSpPr>
        <p:spPr>
          <a:xfrm>
            <a:off x="0" y="154582"/>
            <a:ext cx="2902688" cy="1569660"/>
          </a:xfrm>
          <a:prstGeom prst="rect">
            <a:avLst/>
          </a:prstGeom>
          <a:solidFill>
            <a:srgbClr val="68BB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2400">
                <a:solidFill>
                  <a:schemeClr val="bg1"/>
                </a:solidFill>
              </a:rPr>
              <a:t>Technology and the future of work is a key  interest for Irish local government</a:t>
            </a:r>
            <a:endParaRPr kumimoji="0" lang="en-IE"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4B1D438-4237-4088-8A34-ABABC352EA8D}"/>
              </a:ext>
            </a:extLst>
          </p:cNvPr>
          <p:cNvSpPr txBox="1"/>
          <p:nvPr/>
        </p:nvSpPr>
        <p:spPr>
          <a:xfrm>
            <a:off x="0" y="5671425"/>
            <a:ext cx="2291255" cy="1323439"/>
          </a:xfrm>
          <a:prstGeom prst="rect">
            <a:avLst/>
          </a:prstGeom>
          <a:solidFill>
            <a:srgbClr val="BA0A94"/>
          </a:solidFill>
        </p:spPr>
        <p:txBody>
          <a:bodyPr wrap="square" rtlCol="0">
            <a:spAutoFit/>
          </a:bodyPr>
          <a:lstStyle/>
          <a:p>
            <a:pPr algn="r"/>
            <a:r>
              <a:rPr lang="en-IE" sz="4000" dirty="0">
                <a:solidFill>
                  <a:schemeClr val="bg1"/>
                </a:solidFill>
              </a:rPr>
              <a:t>CASE STUDY</a:t>
            </a:r>
          </a:p>
        </p:txBody>
      </p:sp>
      <p:pic>
        <p:nvPicPr>
          <p:cNvPr id="5" name="Graphic 4" descr="Sunflower">
            <a:extLst>
              <a:ext uri="{FF2B5EF4-FFF2-40B4-BE49-F238E27FC236}">
                <a16:creationId xmlns:a16="http://schemas.microsoft.com/office/drawing/2014/main" id="{4DA41E40-DDF0-4C87-8EF1-BC786DC4F4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0881" y="5640682"/>
            <a:ext cx="1217318" cy="1217318"/>
          </a:xfrm>
          <a:prstGeom prst="rect">
            <a:avLst/>
          </a:prstGeom>
        </p:spPr>
      </p:pic>
      <p:pic>
        <p:nvPicPr>
          <p:cNvPr id="1026" name="Picture 2" descr="Digiclare Logo">
            <a:extLst>
              <a:ext uri="{FF2B5EF4-FFF2-40B4-BE49-F238E27FC236}">
                <a16:creationId xmlns:a16="http://schemas.microsoft.com/office/drawing/2014/main" id="{7A2F1B05-32CB-4A12-88A6-74E33CE3E6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0" y="5861627"/>
            <a:ext cx="2466890" cy="616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842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dirty="0">
                <a:solidFill>
                  <a:srgbClr val="68BBAF"/>
                </a:solidFill>
              </a:rPr>
              <a:t>NEED FOR EVALUATION</a:t>
            </a:r>
          </a:p>
          <a:p>
            <a:endParaRPr lang="en-US" dirty="0"/>
          </a:p>
        </p:txBody>
      </p:sp>
      <p:sp>
        <p:nvSpPr>
          <p:cNvPr id="6" name="Text Placeholder 5"/>
          <p:cNvSpPr>
            <a:spLocks noGrp="1"/>
          </p:cNvSpPr>
          <p:nvPr>
            <p:ph type="body" sz="quarter" idx="14"/>
          </p:nvPr>
        </p:nvSpPr>
        <p:spPr>
          <a:xfrm>
            <a:off x="111384" y="1460222"/>
            <a:ext cx="9174856" cy="4761479"/>
          </a:xfrm>
        </p:spPr>
        <p:txBody>
          <a:bodyPr/>
          <a:lstStyle/>
          <a:p>
            <a:pPr marL="342900" lvl="0" indent="-342900">
              <a:buFont typeface="Arial" panose="020B0604020202020204" pitchFamily="34" charset="0"/>
              <a:buChar char="•"/>
            </a:pPr>
            <a:r>
              <a:rPr lang="en-IE" sz="2350" dirty="0"/>
              <a:t>It shows how you have met your project ambition and goals and demonstrates the adequacy, efficacy, effectiveness and efficiency of your community regeneration project. It gives reassurance to those that have invested in you – financially and emotionally.</a:t>
            </a:r>
          </a:p>
          <a:p>
            <a:pPr marL="342900" lvl="0" indent="-342900">
              <a:buFont typeface="Arial" panose="020B0604020202020204" pitchFamily="34" charset="0"/>
              <a:buChar char="•"/>
            </a:pPr>
            <a:r>
              <a:rPr lang="en-GB" sz="2350" dirty="0"/>
              <a:t>Shows you are using the resources you raised in a responsible way. </a:t>
            </a:r>
            <a:r>
              <a:rPr lang="en-IE" sz="2350" dirty="0"/>
              <a:t>Can help convinces stakeholders to sustain their investment </a:t>
            </a:r>
          </a:p>
          <a:p>
            <a:pPr marL="342900" lvl="0" indent="-342900">
              <a:buFont typeface="Arial" panose="020B0604020202020204" pitchFamily="34" charset="0"/>
              <a:buChar char="•"/>
            </a:pPr>
            <a:r>
              <a:rPr lang="en-GB" sz="2350" dirty="0"/>
              <a:t>Learning process: evaluation can help prioritise changes in the assessing needs, the planning and implementation of actions and management of resources. If Covid-19 has taught us anything, it is that projects change, priorities change, and as communities, we need to adapt.</a:t>
            </a:r>
            <a:endParaRPr lang="en-IE" sz="2350" dirty="0"/>
          </a:p>
          <a:p>
            <a:pPr marL="342900" lvl="0" indent="-342900">
              <a:buFont typeface="Arial" panose="020B0604020202020204" pitchFamily="34" charset="0"/>
              <a:buChar char="•"/>
            </a:pPr>
            <a:r>
              <a:rPr lang="en-IE" sz="2350" dirty="0"/>
              <a:t>Helps change and challenge public attitudes and influence public policy; Supports new or add on projects which may need further funding.</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p:txBody>
      </p:sp>
      <p:pic>
        <p:nvPicPr>
          <p:cNvPr id="14" name="Picture Placeholder 13"/>
          <p:cNvPicPr>
            <a:picLocks noGrp="1" noChangeAspect="1"/>
          </p:cNvPicPr>
          <p:nvPr>
            <p:ph type="pic" sz="quarter" idx="18"/>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1769797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Lorna Moloney Interview">
            <a:hlinkClick r:id="" action="ppaction://media"/>
            <a:extLst>
              <a:ext uri="{FF2B5EF4-FFF2-40B4-BE49-F238E27FC236}">
                <a16:creationId xmlns:a16="http://schemas.microsoft.com/office/drawing/2014/main" id="{9C1FD46E-1350-475F-996D-AF9147C859E9}"/>
              </a:ext>
            </a:extLst>
          </p:cNvPr>
          <p:cNvPicPr>
            <a:picLocks noRot="1" noChangeAspect="1"/>
          </p:cNvPicPr>
          <p:nvPr>
            <a:videoFile r:link="rId1"/>
          </p:nvPr>
        </p:nvPicPr>
        <p:blipFill>
          <a:blip r:embed="rId3"/>
          <a:stretch>
            <a:fillRect/>
          </a:stretch>
        </p:blipFill>
        <p:spPr>
          <a:xfrm>
            <a:off x="1254642" y="0"/>
            <a:ext cx="9803219" cy="5514311"/>
          </a:xfrm>
          <a:prstGeom prst="rect">
            <a:avLst/>
          </a:prstGeom>
        </p:spPr>
      </p:pic>
      <p:sp>
        <p:nvSpPr>
          <p:cNvPr id="3" name="TextBox 2">
            <a:extLst>
              <a:ext uri="{FF2B5EF4-FFF2-40B4-BE49-F238E27FC236}">
                <a16:creationId xmlns:a16="http://schemas.microsoft.com/office/drawing/2014/main" id="{5477F83C-51E4-47F3-AAA6-EC89F442BF2E}"/>
              </a:ext>
            </a:extLst>
          </p:cNvPr>
          <p:cNvSpPr txBox="1"/>
          <p:nvPr/>
        </p:nvSpPr>
        <p:spPr>
          <a:xfrm>
            <a:off x="242888" y="5178052"/>
            <a:ext cx="11706224" cy="1569660"/>
          </a:xfrm>
          <a:prstGeom prst="rect">
            <a:avLst/>
          </a:prstGeom>
          <a:solidFill>
            <a:srgbClr val="68BBAF"/>
          </a:solidFill>
        </p:spPr>
        <p:txBody>
          <a:bodyPr wrap="square" rtlCol="0">
            <a:spAutoFit/>
          </a:bodyPr>
          <a:lstStyle/>
          <a:p>
            <a:pPr algn="ctr"/>
            <a:r>
              <a:rPr lang="en-US" sz="2400" dirty="0">
                <a:solidFill>
                  <a:schemeClr val="bg1"/>
                </a:solidFill>
              </a:rPr>
              <a:t>Having lived in Dublin, Cork, Galway and parts of England, Lorna says rural Ireland is her preferred base. “My ancestral roots are from Connemara, but I grew up in </a:t>
            </a:r>
            <a:r>
              <a:rPr lang="en-US" sz="2400" dirty="0" err="1">
                <a:solidFill>
                  <a:schemeClr val="bg1"/>
                </a:solidFill>
              </a:rPr>
              <a:t>Tulla</a:t>
            </a:r>
            <a:r>
              <a:rPr lang="en-US" sz="2400" dirty="0">
                <a:solidFill>
                  <a:schemeClr val="bg1"/>
                </a:solidFill>
              </a:rPr>
              <a:t>, Co Clare and now I’m living in east Clare. I like the quality of life in rural Ireland. Places such as the DIGICLARE </a:t>
            </a:r>
            <a:r>
              <a:rPr lang="en-US" sz="2400" dirty="0" err="1">
                <a:solidFill>
                  <a:schemeClr val="bg1"/>
                </a:solidFill>
              </a:rPr>
              <a:t>Feakle</a:t>
            </a:r>
            <a:r>
              <a:rPr lang="en-US" sz="2400" dirty="0">
                <a:solidFill>
                  <a:schemeClr val="bg1"/>
                </a:solidFill>
              </a:rPr>
              <a:t> Digital Hub make it easier to choose rural Ireland.”</a:t>
            </a:r>
            <a:endParaRPr lang="en-IE" sz="2400" dirty="0">
              <a:solidFill>
                <a:schemeClr val="bg1"/>
              </a:solidFill>
            </a:endParaRPr>
          </a:p>
        </p:txBody>
      </p:sp>
    </p:spTree>
    <p:extLst>
      <p:ext uri="{BB962C8B-B14F-4D97-AF65-F5344CB8AC3E}">
        <p14:creationId xmlns:p14="http://schemas.microsoft.com/office/powerpoint/2010/main" val="411334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99DEDBA-FE9D-4612-8220-06923CE472FF}"/>
              </a:ext>
            </a:extLst>
          </p:cNvPr>
          <p:cNvSpPr>
            <a:spLocks noGrp="1"/>
          </p:cNvSpPr>
          <p:nvPr>
            <p:ph type="body" sz="quarter" idx="22"/>
          </p:nvPr>
        </p:nvSpPr>
        <p:spPr>
          <a:xfrm>
            <a:off x="2406423" y="532350"/>
            <a:ext cx="9670782" cy="1402232"/>
          </a:xfrm>
        </p:spPr>
        <p:txBody>
          <a:bodyPr>
            <a:normAutofit/>
          </a:bodyPr>
          <a:lstStyle/>
          <a:p>
            <a:pPr algn="l" fontAlgn="base"/>
            <a:r>
              <a:rPr lang="en-IE" i="0" dirty="0">
                <a:effectLst/>
                <a:latin typeface="-apple-system"/>
              </a:rPr>
              <a:t>Diversity, Inclusion, and Belonging</a:t>
            </a:r>
          </a:p>
        </p:txBody>
      </p:sp>
      <p:pic>
        <p:nvPicPr>
          <p:cNvPr id="5" name="Picture 4" descr="A group of multi colored wooden stick figures">
            <a:extLst>
              <a:ext uri="{FF2B5EF4-FFF2-40B4-BE49-F238E27FC236}">
                <a16:creationId xmlns:a16="http://schemas.microsoft.com/office/drawing/2014/main" id="{8B145E69-0A78-46F0-89EA-88D9513C12C1}"/>
              </a:ext>
            </a:extLst>
          </p:cNvPr>
          <p:cNvPicPr>
            <a:picLocks noChangeAspect="1"/>
          </p:cNvPicPr>
          <p:nvPr/>
        </p:nvPicPr>
        <p:blipFill>
          <a:blip r:embed="rId2"/>
          <a:stretch>
            <a:fillRect/>
          </a:stretch>
        </p:blipFill>
        <p:spPr>
          <a:xfrm>
            <a:off x="6335486" y="1451187"/>
            <a:ext cx="5333101" cy="3697755"/>
          </a:xfrm>
          <a:prstGeom prst="rect">
            <a:avLst/>
          </a:prstGeom>
        </p:spPr>
      </p:pic>
      <p:graphicFrame>
        <p:nvGraphicFramePr>
          <p:cNvPr id="7" name="Text Placeholder 2">
            <a:extLst>
              <a:ext uri="{FF2B5EF4-FFF2-40B4-BE49-F238E27FC236}">
                <a16:creationId xmlns:a16="http://schemas.microsoft.com/office/drawing/2014/main" id="{F8685E07-8BC3-4826-8120-620F1DBEC7F6}"/>
              </a:ext>
            </a:extLst>
          </p:cNvPr>
          <p:cNvGraphicFramePr/>
          <p:nvPr/>
        </p:nvGraphicFramePr>
        <p:xfrm>
          <a:off x="1304943" y="2359294"/>
          <a:ext cx="5167109" cy="36316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37399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5BCBFF6-B69A-41C7-B081-9B41DD12D6CC}"/>
              </a:ext>
            </a:extLst>
          </p:cNvPr>
          <p:cNvSpPr>
            <a:spLocks noGrp="1"/>
          </p:cNvSpPr>
          <p:nvPr>
            <p:ph type="body" sz="quarter" idx="17"/>
          </p:nvPr>
        </p:nvSpPr>
        <p:spPr>
          <a:xfrm>
            <a:off x="301317" y="1929509"/>
            <a:ext cx="6931495" cy="3947440"/>
          </a:xfrm>
        </p:spPr>
        <p:txBody>
          <a:bodyPr/>
          <a:lstStyle/>
          <a:p>
            <a:pPr marL="457200" indent="-457200" algn="l">
              <a:buAutoNum type="arabicPeriod"/>
            </a:pPr>
            <a:r>
              <a:rPr lang="en-IE" dirty="0"/>
              <a:t>Developing Youth and Adult Partnerships – Brainstorm Activity </a:t>
            </a:r>
          </a:p>
          <a:p>
            <a:pPr marL="457200" indent="-457200" algn="l">
              <a:buAutoNum type="arabicPeriod"/>
            </a:pPr>
            <a:r>
              <a:rPr lang="en-IE" dirty="0"/>
              <a:t>Canva Infographic Tool</a:t>
            </a:r>
          </a:p>
        </p:txBody>
      </p:sp>
      <p:pic>
        <p:nvPicPr>
          <p:cNvPr id="6" name="Picture Placeholder 5" descr="Boy in park holding magnifying glass to eye with friends">
            <a:extLst>
              <a:ext uri="{FF2B5EF4-FFF2-40B4-BE49-F238E27FC236}">
                <a16:creationId xmlns:a16="http://schemas.microsoft.com/office/drawing/2014/main" id="{9DC248D5-8F24-4EAF-9B41-1BA1CB4BF6A2}"/>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Lst>
          </a:blip>
          <a:srcRect/>
          <a:stretch>
            <a:fillRect/>
          </a:stretch>
        </p:blipFill>
        <p:spPr/>
      </p:pic>
      <p:sp>
        <p:nvSpPr>
          <p:cNvPr id="2" name="Text Placeholder 1">
            <a:extLst>
              <a:ext uri="{FF2B5EF4-FFF2-40B4-BE49-F238E27FC236}">
                <a16:creationId xmlns:a16="http://schemas.microsoft.com/office/drawing/2014/main" id="{361FD6A2-A92E-420C-A938-E9A6F0530FB5}"/>
              </a:ext>
            </a:extLst>
          </p:cNvPr>
          <p:cNvSpPr>
            <a:spLocks noGrp="1"/>
          </p:cNvSpPr>
          <p:nvPr>
            <p:ph type="body" sz="quarter" idx="16"/>
          </p:nvPr>
        </p:nvSpPr>
        <p:spPr>
          <a:xfrm>
            <a:off x="6726621" y="172077"/>
            <a:ext cx="5644055" cy="981359"/>
          </a:xfrm>
        </p:spPr>
        <p:txBody>
          <a:bodyPr>
            <a:normAutofit/>
          </a:bodyPr>
          <a:lstStyle/>
          <a:p>
            <a:r>
              <a:rPr lang="en-IE" sz="4800" dirty="0"/>
              <a:t>Key Action Pack 6</a:t>
            </a:r>
          </a:p>
        </p:txBody>
      </p:sp>
      <p:sp>
        <p:nvSpPr>
          <p:cNvPr id="8" name="TextBox 7">
            <a:extLst>
              <a:ext uri="{FF2B5EF4-FFF2-40B4-BE49-F238E27FC236}">
                <a16:creationId xmlns:a16="http://schemas.microsoft.com/office/drawing/2014/main" id="{2C75CB65-9D59-4C5B-B322-DAF3A329919B}"/>
              </a:ext>
            </a:extLst>
          </p:cNvPr>
          <p:cNvSpPr txBox="1"/>
          <p:nvPr/>
        </p:nvSpPr>
        <p:spPr>
          <a:xfrm>
            <a:off x="301317" y="166068"/>
            <a:ext cx="6321972" cy="1569660"/>
          </a:xfrm>
          <a:prstGeom prst="rect">
            <a:avLst/>
          </a:prstGeom>
          <a:noFill/>
        </p:spPr>
        <p:txBody>
          <a:bodyPr wrap="square">
            <a:spAutoFit/>
          </a:bodyPr>
          <a:lstStyle/>
          <a:p>
            <a:r>
              <a:rPr lang="en-US" sz="3200" b="1" dirty="0">
                <a:solidFill>
                  <a:schemeClr val="bg1"/>
                </a:solidFill>
              </a:rPr>
              <a:t>Sustaining Success and Future Planning</a:t>
            </a:r>
            <a:r>
              <a:rPr lang="en-IE" sz="3200" b="1" dirty="0">
                <a:solidFill>
                  <a:schemeClr val="bg1"/>
                </a:solidFill>
              </a:rPr>
              <a:t> </a:t>
            </a:r>
            <a:r>
              <a:rPr lang="en-IE" sz="3200" dirty="0">
                <a:solidFill>
                  <a:schemeClr val="bg1"/>
                </a:solidFill>
              </a:rPr>
              <a:t>– useful exercises and templates</a:t>
            </a:r>
          </a:p>
        </p:txBody>
      </p:sp>
      <p:sp>
        <p:nvSpPr>
          <p:cNvPr id="9" name="TextBox 8">
            <a:extLst>
              <a:ext uri="{FF2B5EF4-FFF2-40B4-BE49-F238E27FC236}">
                <a16:creationId xmlns:a16="http://schemas.microsoft.com/office/drawing/2014/main" id="{381D8A85-2728-462A-8882-3A82C2936D4F}"/>
              </a:ext>
            </a:extLst>
          </p:cNvPr>
          <p:cNvSpPr txBox="1"/>
          <p:nvPr/>
        </p:nvSpPr>
        <p:spPr>
          <a:xfrm>
            <a:off x="529280" y="6186963"/>
            <a:ext cx="8732999" cy="646331"/>
          </a:xfrm>
          <a:prstGeom prst="rect">
            <a:avLst/>
          </a:prstGeom>
          <a:noFill/>
        </p:spPr>
        <p:txBody>
          <a:bodyPr wrap="square" rtlCol="0">
            <a:spAutoFit/>
          </a:bodyPr>
          <a:lstStyle/>
          <a:p>
            <a:r>
              <a:rPr lang="en-IE" dirty="0">
                <a:solidFill>
                  <a:schemeClr val="bg1"/>
                </a:solidFill>
              </a:rPr>
              <a:t>These exercises will help you to build on the momentum and success you have achieved and plan for the future of your community.</a:t>
            </a:r>
          </a:p>
        </p:txBody>
      </p:sp>
    </p:spTree>
    <p:extLst>
      <p:ext uri="{BB962C8B-B14F-4D97-AF65-F5344CB8AC3E}">
        <p14:creationId xmlns:p14="http://schemas.microsoft.com/office/powerpoint/2010/main" val="42941595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2C0F12-CB5A-405E-86B2-7D104E78172A}"/>
              </a:ext>
            </a:extLst>
          </p:cNvPr>
          <p:cNvSpPr>
            <a:spLocks noGrp="1"/>
          </p:cNvSpPr>
          <p:nvPr>
            <p:ph type="body" sz="quarter" idx="13"/>
          </p:nvPr>
        </p:nvSpPr>
        <p:spPr>
          <a:xfrm>
            <a:off x="542924" y="67132"/>
            <a:ext cx="8477251" cy="880649"/>
          </a:xfrm>
          <a:solidFill>
            <a:srgbClr val="BA0A94"/>
          </a:solidFill>
        </p:spPr>
        <p:txBody>
          <a:bodyPr>
            <a:normAutofit fontScale="92500" lnSpcReduction="20000"/>
          </a:bodyPr>
          <a:lstStyle/>
          <a:p>
            <a:r>
              <a:rPr lang="en-IE" dirty="0">
                <a:solidFill>
                  <a:schemeClr val="bg1"/>
                </a:solidFill>
              </a:rPr>
              <a:t>1. Developing Youth and Adult Partnerships – Brainstorm activity</a:t>
            </a:r>
          </a:p>
        </p:txBody>
      </p:sp>
      <p:sp>
        <p:nvSpPr>
          <p:cNvPr id="3" name="Text Placeholder 2">
            <a:extLst>
              <a:ext uri="{FF2B5EF4-FFF2-40B4-BE49-F238E27FC236}">
                <a16:creationId xmlns:a16="http://schemas.microsoft.com/office/drawing/2014/main" id="{1752D5A0-2126-48A5-81E5-6348D86712D8}"/>
              </a:ext>
            </a:extLst>
          </p:cNvPr>
          <p:cNvSpPr>
            <a:spLocks noGrp="1"/>
          </p:cNvSpPr>
          <p:nvPr>
            <p:ph type="body" sz="quarter" idx="14"/>
          </p:nvPr>
        </p:nvSpPr>
        <p:spPr>
          <a:xfrm>
            <a:off x="447674" y="2649900"/>
            <a:ext cx="7029451" cy="3975101"/>
          </a:xfrm>
        </p:spPr>
        <p:txBody>
          <a:bodyPr/>
          <a:lstStyle/>
          <a:p>
            <a:r>
              <a:rPr lang="en-US" b="0" i="0" dirty="0">
                <a:effectLst/>
              </a:rPr>
              <a:t>Adults</a:t>
            </a:r>
            <a:r>
              <a:rPr lang="en-US" b="0" i="0" dirty="0">
                <a:solidFill>
                  <a:srgbClr val="333333"/>
                </a:solidFill>
                <a:effectLst/>
              </a:rPr>
              <a:t> are usually very frank in their assessments, saying youth are “overcommitted” and “impractical.” Likewise, youth will often say the adults are “too rigid” and “old-fashioned.” But the adults are also likely to comment on the youth’s creativity and enthusiasm, while the youth will recognize adults for their wisdom and experience. </a:t>
            </a:r>
          </a:p>
          <a:p>
            <a:r>
              <a:rPr lang="en-US" dirty="0">
                <a:solidFill>
                  <a:srgbClr val="333333"/>
                </a:solidFill>
              </a:rPr>
              <a:t>This is a great exercise to get a discussion going and break down the barriers and different viewpoints between the varying age groups. </a:t>
            </a:r>
            <a:endParaRPr lang="en-IE" dirty="0"/>
          </a:p>
        </p:txBody>
      </p:sp>
      <p:sp>
        <p:nvSpPr>
          <p:cNvPr id="7" name="TextBox 6">
            <a:extLst>
              <a:ext uri="{FF2B5EF4-FFF2-40B4-BE49-F238E27FC236}">
                <a16:creationId xmlns:a16="http://schemas.microsoft.com/office/drawing/2014/main" id="{382930A4-0F8B-4873-910F-EB064A9DBE23}"/>
              </a:ext>
            </a:extLst>
          </p:cNvPr>
          <p:cNvSpPr txBox="1"/>
          <p:nvPr/>
        </p:nvSpPr>
        <p:spPr>
          <a:xfrm>
            <a:off x="447674" y="1198676"/>
            <a:ext cx="11601451" cy="1200329"/>
          </a:xfrm>
          <a:prstGeom prst="rect">
            <a:avLst/>
          </a:prstGeom>
          <a:solidFill>
            <a:srgbClr val="7F4182"/>
          </a:solidFill>
        </p:spPr>
        <p:txBody>
          <a:bodyPr wrap="square">
            <a:spAutoFit/>
          </a:bodyPr>
          <a:lstStyle/>
          <a:p>
            <a:r>
              <a:rPr lang="en-US" sz="2400" dirty="0">
                <a:solidFill>
                  <a:schemeClr val="bg1"/>
                </a:solidFill>
              </a:rPr>
              <a:t>The idea of this activity is to ask youth and adults to brainstorm the benefits and challenges of working together. Each group (youth or adults) then take turns sharing their thoughts by posting the benefits and challenges on the wall. </a:t>
            </a:r>
            <a:endParaRPr lang="en-IE" sz="2400" dirty="0">
              <a:solidFill>
                <a:schemeClr val="bg1"/>
              </a:solidFill>
            </a:endParaRPr>
          </a:p>
        </p:txBody>
      </p:sp>
      <p:pic>
        <p:nvPicPr>
          <p:cNvPr id="9" name="Picture 8" descr="A person standing in front of a building&#10;&#10;Description automatically generated">
            <a:extLst>
              <a:ext uri="{FF2B5EF4-FFF2-40B4-BE49-F238E27FC236}">
                <a16:creationId xmlns:a16="http://schemas.microsoft.com/office/drawing/2014/main" id="{2DE89E24-AFA5-49F2-A63A-326223A84ACB}"/>
              </a:ext>
            </a:extLst>
          </p:cNvPr>
          <p:cNvPicPr>
            <a:picLocks noChangeAspect="1"/>
          </p:cNvPicPr>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7724019" y="2731629"/>
            <a:ext cx="4238414" cy="3095625"/>
          </a:xfrm>
          <a:prstGeom prst="rect">
            <a:avLst/>
          </a:prstGeom>
        </p:spPr>
      </p:pic>
    </p:spTree>
    <p:extLst>
      <p:ext uri="{BB962C8B-B14F-4D97-AF65-F5344CB8AC3E}">
        <p14:creationId xmlns:p14="http://schemas.microsoft.com/office/powerpoint/2010/main" val="36748843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1D3168F-7863-4CB6-A532-1D9876DA424C}"/>
              </a:ext>
            </a:extLst>
          </p:cNvPr>
          <p:cNvSpPr>
            <a:spLocks noGrp="1"/>
          </p:cNvSpPr>
          <p:nvPr>
            <p:ph type="pic" sz="quarter" idx="15"/>
          </p:nvPr>
        </p:nvSpPr>
        <p:spPr/>
      </p:sp>
      <p:sp>
        <p:nvSpPr>
          <p:cNvPr id="4" name="Text Placeholder 3">
            <a:extLst>
              <a:ext uri="{FF2B5EF4-FFF2-40B4-BE49-F238E27FC236}">
                <a16:creationId xmlns:a16="http://schemas.microsoft.com/office/drawing/2014/main" id="{DAF7164C-A0CA-4057-B6EA-EEF6D49B5F8B}"/>
              </a:ext>
            </a:extLst>
          </p:cNvPr>
          <p:cNvSpPr>
            <a:spLocks noGrp="1"/>
          </p:cNvSpPr>
          <p:nvPr>
            <p:ph type="body" sz="quarter" idx="17"/>
          </p:nvPr>
        </p:nvSpPr>
        <p:spPr>
          <a:xfrm>
            <a:off x="406482" y="2087287"/>
            <a:ext cx="6361734" cy="3642009"/>
          </a:xfrm>
        </p:spPr>
        <p:txBody>
          <a:bodyPr/>
          <a:lstStyle/>
          <a:p>
            <a:r>
              <a:rPr lang="en-US" sz="2400" dirty="0"/>
              <a:t>Canva's infographic maker is the non-designer's secret weapon. </a:t>
            </a:r>
          </a:p>
          <a:p>
            <a:r>
              <a:rPr lang="en-US" sz="2400" dirty="0"/>
              <a:t>Canva is a graphic design platform which you can use to create infographics, social media graphics, presentations, posters, documents and other visual content to promote your community regeneration projects.</a:t>
            </a:r>
          </a:p>
          <a:p>
            <a:endParaRPr lang="en-US" sz="2400" dirty="0"/>
          </a:p>
          <a:p>
            <a:r>
              <a:rPr lang="en-IE" sz="2400" dirty="0">
                <a:hlinkClick r:id="rId2"/>
              </a:rPr>
              <a:t>Home - Canva</a:t>
            </a:r>
            <a:endParaRPr lang="en-IE" sz="2400" dirty="0"/>
          </a:p>
          <a:p>
            <a:endParaRPr lang="en-IE" sz="2400" dirty="0"/>
          </a:p>
        </p:txBody>
      </p:sp>
      <p:sp>
        <p:nvSpPr>
          <p:cNvPr id="5" name="Text Placeholder 2">
            <a:extLst>
              <a:ext uri="{FF2B5EF4-FFF2-40B4-BE49-F238E27FC236}">
                <a16:creationId xmlns:a16="http://schemas.microsoft.com/office/drawing/2014/main" id="{AF8880E8-2193-4F9B-ADD3-6BEE43DA9F6F}"/>
              </a:ext>
            </a:extLst>
          </p:cNvPr>
          <p:cNvSpPr txBox="1">
            <a:spLocks/>
          </p:cNvSpPr>
          <p:nvPr/>
        </p:nvSpPr>
        <p:spPr>
          <a:xfrm>
            <a:off x="516102" y="795115"/>
            <a:ext cx="5579898" cy="857158"/>
          </a:xfrm>
          <a:prstGeom prst="rect">
            <a:avLst/>
          </a:prstGeom>
          <a:solidFill>
            <a:srgbClr val="BA0A94"/>
          </a:solidFill>
        </p:spPr>
        <p:txBody>
          <a:bodyPr/>
          <a:lst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solidFill>
                  <a:schemeClr val="bg1"/>
                </a:solidFill>
              </a:rPr>
              <a:t>2. Canva Infographic Tool</a:t>
            </a:r>
          </a:p>
          <a:p>
            <a:endParaRPr lang="en-IE" dirty="0">
              <a:solidFill>
                <a:schemeClr val="bg1"/>
              </a:solidFill>
            </a:endParaRPr>
          </a:p>
        </p:txBody>
      </p:sp>
      <p:pic>
        <p:nvPicPr>
          <p:cNvPr id="6" name="Picture 5">
            <a:extLst>
              <a:ext uri="{FF2B5EF4-FFF2-40B4-BE49-F238E27FC236}">
                <a16:creationId xmlns:a16="http://schemas.microsoft.com/office/drawing/2014/main" id="{BDBC3635-EFE7-48EF-8E20-2604636E92EE}"/>
              </a:ext>
            </a:extLst>
          </p:cNvPr>
          <p:cNvPicPr>
            <a:picLocks noChangeAspect="1"/>
          </p:cNvPicPr>
          <p:nvPr/>
        </p:nvPicPr>
        <p:blipFill rotWithShape="1">
          <a:blip r:embed="rId3"/>
          <a:srcRect l="56664" t="19845" r="12959" b="15659"/>
          <a:stretch/>
        </p:blipFill>
        <p:spPr>
          <a:xfrm>
            <a:off x="8802435" y="1211160"/>
            <a:ext cx="3389565" cy="4048084"/>
          </a:xfrm>
          <a:prstGeom prst="rect">
            <a:avLst/>
          </a:prstGeom>
        </p:spPr>
      </p:pic>
    </p:spTree>
    <p:extLst>
      <p:ext uri="{BB962C8B-B14F-4D97-AF65-F5344CB8AC3E}">
        <p14:creationId xmlns:p14="http://schemas.microsoft.com/office/powerpoint/2010/main" val="22763725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3" name="Text Placeholder 2"/>
          <p:cNvSpPr>
            <a:spLocks noGrp="1"/>
          </p:cNvSpPr>
          <p:nvPr>
            <p:ph type="body" sz="quarter" idx="14"/>
          </p:nvPr>
        </p:nvSpPr>
        <p:spPr/>
        <p:txBody>
          <a:bodyPr/>
          <a:lstStyle/>
          <a:p>
            <a:endParaRPr lang="en-US"/>
          </a:p>
        </p:txBody>
      </p:sp>
      <p:sp>
        <p:nvSpPr>
          <p:cNvPr id="21" name="Text Placeholder 20"/>
          <p:cNvSpPr>
            <a:spLocks noGrp="1"/>
          </p:cNvSpPr>
          <p:nvPr>
            <p:ph type="body" sz="quarter" idx="15"/>
          </p:nvPr>
        </p:nvSpPr>
        <p:spPr/>
        <p:txBody>
          <a:bodyPr/>
          <a:lstStyle/>
          <a:p>
            <a:endParaRPr lang="en-US"/>
          </a:p>
        </p:txBody>
      </p:sp>
      <p:sp>
        <p:nvSpPr>
          <p:cNvPr id="22" name="Text Placeholder 21"/>
          <p:cNvSpPr>
            <a:spLocks noGrp="1"/>
          </p:cNvSpPr>
          <p:nvPr>
            <p:ph type="body" sz="quarter" idx="16"/>
          </p:nvPr>
        </p:nvSpPr>
        <p:spPr/>
        <p:txBody>
          <a:bodyPr/>
          <a:lstStyle/>
          <a:p>
            <a:endParaRPr lang="en-US"/>
          </a:p>
        </p:txBody>
      </p:sp>
      <p:sp>
        <p:nvSpPr>
          <p:cNvPr id="23" name="Text Placeholder 22"/>
          <p:cNvSpPr>
            <a:spLocks noGrp="1"/>
          </p:cNvSpPr>
          <p:nvPr>
            <p:ph type="body" sz="quarter" idx="17"/>
          </p:nvPr>
        </p:nvSpPr>
        <p:spPr/>
        <p:txBody>
          <a:bodyPr/>
          <a:lstStyle/>
          <a:p>
            <a:endParaRPr lang="en-US"/>
          </a:p>
        </p:txBody>
      </p:sp>
      <p:sp>
        <p:nvSpPr>
          <p:cNvPr id="24" name="Text Placeholder 23"/>
          <p:cNvSpPr>
            <a:spLocks noGrp="1"/>
          </p:cNvSpPr>
          <p:nvPr>
            <p:ph type="body" sz="quarter" idx="18"/>
          </p:nvPr>
        </p:nvSpPr>
        <p:spPr/>
        <p:txBody>
          <a:bodyPr/>
          <a:lstStyle/>
          <a:p>
            <a:endParaRPr lang="en-US"/>
          </a:p>
        </p:txBody>
      </p:sp>
      <p:sp>
        <p:nvSpPr>
          <p:cNvPr id="9" name="TextBox 8">
            <a:extLst>
              <a:ext uri="{FF2B5EF4-FFF2-40B4-BE49-F238E27FC236}">
                <a16:creationId xmlns:a16="http://schemas.microsoft.com/office/drawing/2014/main" id="{1BE9A235-73FB-4BDB-AB8E-841B7057A1F6}"/>
              </a:ext>
            </a:extLst>
          </p:cNvPr>
          <p:cNvSpPr txBox="1"/>
          <p:nvPr/>
        </p:nvSpPr>
        <p:spPr>
          <a:xfrm>
            <a:off x="591207" y="1993005"/>
            <a:ext cx="6143296" cy="369332"/>
          </a:xfrm>
          <a:prstGeom prst="rect">
            <a:avLst/>
          </a:prstGeom>
          <a:noFill/>
        </p:spPr>
        <p:txBody>
          <a:bodyPr wrap="square">
            <a:spAutoFit/>
          </a:bodyPr>
          <a:lstStyle/>
          <a:p>
            <a:r>
              <a:rPr lang="en-IE" dirty="0"/>
              <a:t>Key references for Module 6</a:t>
            </a:r>
          </a:p>
        </p:txBody>
      </p:sp>
      <p:sp>
        <p:nvSpPr>
          <p:cNvPr id="10" name="Text Placeholder 2">
            <a:extLst>
              <a:ext uri="{FF2B5EF4-FFF2-40B4-BE49-F238E27FC236}">
                <a16:creationId xmlns:a16="http://schemas.microsoft.com/office/drawing/2014/main" id="{09F39B9C-A9A4-48D0-9266-26BED881377F}"/>
              </a:ext>
            </a:extLst>
          </p:cNvPr>
          <p:cNvSpPr txBox="1">
            <a:spLocks/>
          </p:cNvSpPr>
          <p:nvPr/>
        </p:nvSpPr>
        <p:spPr>
          <a:xfrm>
            <a:off x="635420" y="557216"/>
            <a:ext cx="9427779" cy="3975101"/>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800" i="1"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pPr>
            <a:endParaRPr lang="en-IE" sz="1800" dirty="0"/>
          </a:p>
        </p:txBody>
      </p:sp>
    </p:spTree>
    <p:extLst>
      <p:ext uri="{BB962C8B-B14F-4D97-AF65-F5344CB8AC3E}">
        <p14:creationId xmlns:p14="http://schemas.microsoft.com/office/powerpoint/2010/main" val="411681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279963" y="1848710"/>
            <a:ext cx="8297710" cy="4904231"/>
          </a:xfrm>
        </p:spPr>
        <p:txBody>
          <a:bodyPr>
            <a:noAutofit/>
          </a:bodyPr>
          <a:lstStyle/>
          <a:p>
            <a:pPr lvl="0"/>
            <a:r>
              <a:rPr lang="en-IE" sz="2800" dirty="0"/>
              <a:t>How the regeneration project has met its objectives of </a:t>
            </a:r>
            <a:r>
              <a:rPr lang="en-GB" sz="2800" dirty="0"/>
              <a:t>being a catalyst for change in the community</a:t>
            </a:r>
            <a:r>
              <a:rPr lang="en-IE" sz="2800" dirty="0"/>
              <a:t>?</a:t>
            </a:r>
          </a:p>
          <a:p>
            <a:pPr lvl="0"/>
            <a:endParaRPr lang="en-IE" sz="1000" dirty="0"/>
          </a:p>
          <a:p>
            <a:pPr lvl="0"/>
            <a:r>
              <a:rPr lang="en-IE" sz="2800" dirty="0">
                <a:solidFill>
                  <a:srgbClr val="7F4182"/>
                </a:solidFill>
              </a:rPr>
              <a:t>WHEN TO EVALUATE: </a:t>
            </a:r>
            <a:r>
              <a:rPr lang="en-IE" sz="2800" dirty="0"/>
              <a:t>Evaluate regularly (during, after) to see how these objectives were reached. Do not wait until the end – the key learning will be lost. </a:t>
            </a:r>
          </a:p>
          <a:p>
            <a:pPr lvl="0"/>
            <a:r>
              <a:rPr lang="en-IE" sz="2800" dirty="0">
                <a:solidFill>
                  <a:srgbClr val="7F4182"/>
                </a:solidFill>
              </a:rPr>
              <a:t>WHO SHOULD BE INVOLVED: </a:t>
            </a:r>
            <a:r>
              <a:rPr lang="en-IE" sz="2800" dirty="0"/>
              <a:t>Include all who participated in the project – the committee, the end beneficiaries, funders and other public stakeholders.</a:t>
            </a:r>
          </a:p>
          <a:p>
            <a:pPr lvl="0"/>
            <a:r>
              <a:rPr lang="en-IE" sz="2800" dirty="0">
                <a:solidFill>
                  <a:srgbClr val="7F4182"/>
                </a:solidFill>
              </a:rPr>
              <a:t>WHAT:  </a:t>
            </a:r>
            <a:r>
              <a:rPr lang="en-IE" sz="2800" dirty="0"/>
              <a:t>Evaluate to find areas for improvement</a:t>
            </a:r>
          </a:p>
          <a:p>
            <a:endParaRPr lang="en-US" sz="2400" dirty="0"/>
          </a:p>
        </p:txBody>
      </p:sp>
      <p:sp>
        <p:nvSpPr>
          <p:cNvPr id="5" name="Text Placeholder 4"/>
          <p:cNvSpPr>
            <a:spLocks noGrp="1"/>
          </p:cNvSpPr>
          <p:nvPr>
            <p:ph type="body" sz="quarter" idx="14"/>
          </p:nvPr>
        </p:nvSpPr>
        <p:spPr>
          <a:xfrm>
            <a:off x="3936769" y="711813"/>
            <a:ext cx="7721361" cy="1231392"/>
          </a:xfrm>
        </p:spPr>
        <p:txBody>
          <a:bodyPr>
            <a:noAutofit/>
          </a:bodyPr>
          <a:lstStyle/>
          <a:p>
            <a:pPr>
              <a:lnSpc>
                <a:spcPts val="4000"/>
              </a:lnSpc>
            </a:pPr>
            <a:r>
              <a:rPr lang="en-IE" sz="3600" dirty="0">
                <a:solidFill>
                  <a:srgbClr val="68BBAF"/>
                </a:solidFill>
              </a:rPr>
              <a:t>HOW AND WHAT TO EVALUATE?</a:t>
            </a:r>
            <a:endParaRPr lang="en-US" sz="3600" dirty="0">
              <a:solidFill>
                <a:srgbClr val="68BBAF"/>
              </a:solidFill>
            </a:endParaRPr>
          </a:p>
          <a:p>
            <a:pPr>
              <a:lnSpc>
                <a:spcPts val="4000"/>
              </a:lnSpc>
            </a:pPr>
            <a:endParaRPr lang="en-US" sz="3600" dirty="0">
              <a:solidFill>
                <a:srgbClr val="68BBAF"/>
              </a:solidFill>
            </a:endParaRPr>
          </a:p>
        </p:txBody>
      </p:sp>
      <p:pic>
        <p:nvPicPr>
          <p:cNvPr id="2" name="Picture Placeholder 1"/>
          <p:cNvPicPr>
            <a:picLocks noGrp="1" noChangeAspect="1"/>
          </p:cNvPicPr>
          <p:nvPr>
            <p:ph type="pic" sz="quarter" idx="18"/>
          </p:nvPr>
        </p:nvPicPr>
        <p:blipFill rotWithShape="1">
          <a:blip r:embed="rId2" cstate="print">
            <a:extLst>
              <a:ext uri="{28A0092B-C50C-407E-A947-70E740481C1C}">
                <a14:useLocalDpi xmlns:a14="http://schemas.microsoft.com/office/drawing/2010/main"/>
              </a:ext>
            </a:extLst>
          </a:blip>
          <a:srcRect b="-166"/>
          <a:stretch/>
        </p:blipFill>
        <p:spPr>
          <a:xfrm flipH="1">
            <a:off x="0" y="0"/>
            <a:ext cx="3279963" cy="6869430"/>
          </a:xfrm>
        </p:spPr>
      </p:pic>
    </p:spTree>
    <p:extLst>
      <p:ext uri="{BB962C8B-B14F-4D97-AF65-F5344CB8AC3E}">
        <p14:creationId xmlns:p14="http://schemas.microsoft.com/office/powerpoint/2010/main" val="1496511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33BC54-0C2C-45F1-AB66-A331F9B14E3F}"/>
              </a:ext>
            </a:extLst>
          </p:cNvPr>
          <p:cNvSpPr>
            <a:spLocks noGrp="1"/>
          </p:cNvSpPr>
          <p:nvPr>
            <p:ph type="body" sz="quarter" idx="13"/>
          </p:nvPr>
        </p:nvSpPr>
        <p:spPr>
          <a:xfrm>
            <a:off x="3279963" y="289316"/>
            <a:ext cx="7721361" cy="697353"/>
          </a:xfrm>
        </p:spPr>
        <p:txBody>
          <a:bodyPr>
            <a:normAutofit fontScale="25000" lnSpcReduction="20000"/>
          </a:bodyPr>
          <a:lstStyle/>
          <a:p>
            <a:r>
              <a:rPr lang="en-GB" sz="17600" dirty="0"/>
              <a:t>TYPICAL OUTCOME EXPERIENCES</a:t>
            </a:r>
          </a:p>
        </p:txBody>
      </p:sp>
      <p:sp>
        <p:nvSpPr>
          <p:cNvPr id="3" name="Text Placeholder 2">
            <a:extLst>
              <a:ext uri="{FF2B5EF4-FFF2-40B4-BE49-F238E27FC236}">
                <a16:creationId xmlns:a16="http://schemas.microsoft.com/office/drawing/2014/main" id="{B3BFA212-5009-4BF8-A581-C955DE2B3A7E}"/>
              </a:ext>
            </a:extLst>
          </p:cNvPr>
          <p:cNvSpPr>
            <a:spLocks noGrp="1"/>
          </p:cNvSpPr>
          <p:nvPr>
            <p:ph type="body" sz="quarter" idx="14"/>
          </p:nvPr>
        </p:nvSpPr>
        <p:spPr>
          <a:xfrm>
            <a:off x="3135086" y="1565246"/>
            <a:ext cx="8495335" cy="3975101"/>
          </a:xfrm>
        </p:spPr>
        <p:txBody>
          <a:bodyPr/>
          <a:lstStyle/>
          <a:p>
            <a:pPr marL="457200" indent="-457200">
              <a:buFont typeface="+mj-lt"/>
              <a:buAutoNum type="arabicPeriod"/>
            </a:pPr>
            <a:r>
              <a:rPr lang="en-GB" dirty="0"/>
              <a:t>Communities have achieved ‘critical mass’ in terms of regeneration activities and are on a self-reinforcing upwards spiral (typically after a lengthy period of support and several false starts), </a:t>
            </a:r>
          </a:p>
          <a:p>
            <a:pPr marL="457200" indent="-457200">
              <a:buFont typeface="+mj-lt"/>
              <a:buAutoNum type="arabicPeriod"/>
            </a:pPr>
            <a:r>
              <a:rPr lang="en-GB" dirty="0"/>
              <a:t>Communities are very lively in regeneration terms with a range of projects happening and planned, and </a:t>
            </a:r>
          </a:p>
          <a:p>
            <a:pPr marL="457200" indent="-457200">
              <a:buFont typeface="+mj-lt"/>
              <a:buAutoNum type="arabicPeriod"/>
            </a:pPr>
            <a:r>
              <a:rPr lang="en-GB" dirty="0"/>
              <a:t>Communities which are struggling to capitalise on the regeneration efforts that have been made over the years, or feel they have reached the limits of what might usefully be achieved (the latter are typically quite small communities). </a:t>
            </a:r>
          </a:p>
          <a:p>
            <a:r>
              <a:rPr lang="en-GB" dirty="0"/>
              <a:t>While the road will be rocky, and observable progress slow in the early years, long term funding and support for building regeneration capacity does appear to begin to pay off quite substantially in the medium term. </a:t>
            </a:r>
            <a:endParaRPr lang="en-IE" dirty="0"/>
          </a:p>
        </p:txBody>
      </p:sp>
      <p:sp>
        <p:nvSpPr>
          <p:cNvPr id="16" name="TextBox 15">
            <a:extLst>
              <a:ext uri="{FF2B5EF4-FFF2-40B4-BE49-F238E27FC236}">
                <a16:creationId xmlns:a16="http://schemas.microsoft.com/office/drawing/2014/main" id="{218704D6-EDE0-4049-87DB-672BC8D3DC8E}"/>
              </a:ext>
            </a:extLst>
          </p:cNvPr>
          <p:cNvSpPr txBox="1"/>
          <p:nvPr/>
        </p:nvSpPr>
        <p:spPr>
          <a:xfrm>
            <a:off x="2636323" y="6544692"/>
            <a:ext cx="8787740" cy="338554"/>
          </a:xfrm>
          <a:prstGeom prst="rect">
            <a:avLst/>
          </a:prstGeom>
          <a:noFill/>
        </p:spPr>
        <p:txBody>
          <a:bodyPr wrap="square">
            <a:spAutoFit/>
          </a:bodyPr>
          <a:lstStyle/>
          <a:p>
            <a:r>
              <a:rPr lang="en-GB" sz="1600" dirty="0">
                <a:solidFill>
                  <a:srgbClr val="7F4182"/>
                </a:solidFill>
              </a:rPr>
              <a:t>Shared by The Tavistock Institute https://www.tavinstitute.org/ for The Welsh Development Agency</a:t>
            </a:r>
            <a:endParaRPr lang="en-IE" sz="1600" dirty="0">
              <a:solidFill>
                <a:srgbClr val="7F4182"/>
              </a:solidFill>
            </a:endParaRPr>
          </a:p>
        </p:txBody>
      </p:sp>
      <p:pic>
        <p:nvPicPr>
          <p:cNvPr id="20" name="Picture Placeholder 19" descr="Rainbow curves of paper">
            <a:extLst>
              <a:ext uri="{FF2B5EF4-FFF2-40B4-BE49-F238E27FC236}">
                <a16:creationId xmlns:a16="http://schemas.microsoft.com/office/drawing/2014/main" id="{6633F140-7F77-4EE8-9545-1918AB350724}"/>
              </a:ext>
            </a:extLst>
          </p:cNvPr>
          <p:cNvPicPr>
            <a:picLocks noGrp="1" noChangeAspect="1"/>
          </p:cNvPicPr>
          <p:nvPr>
            <p:ph type="pic" sz="quarter" idx="18"/>
          </p:nvPr>
        </p:nvPicPr>
        <p:blipFill>
          <a:blip r:embed="rId2"/>
          <a:srcRect l="34065" r="34065"/>
          <a:stretch>
            <a:fillRect/>
          </a:stretch>
        </p:blipFill>
        <p:spPr/>
      </p:pic>
    </p:spTree>
    <p:extLst>
      <p:ext uri="{BB962C8B-B14F-4D97-AF65-F5344CB8AC3E}">
        <p14:creationId xmlns:p14="http://schemas.microsoft.com/office/powerpoint/2010/main" val="530492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33BC54-0C2C-45F1-AB66-A331F9B14E3F}"/>
              </a:ext>
            </a:extLst>
          </p:cNvPr>
          <p:cNvSpPr>
            <a:spLocks noGrp="1"/>
          </p:cNvSpPr>
          <p:nvPr>
            <p:ph type="body" sz="quarter" idx="13"/>
          </p:nvPr>
        </p:nvSpPr>
        <p:spPr>
          <a:xfrm>
            <a:off x="3279963" y="289316"/>
            <a:ext cx="7721361" cy="697353"/>
          </a:xfrm>
        </p:spPr>
        <p:txBody>
          <a:bodyPr>
            <a:normAutofit fontScale="25000" lnSpcReduction="20000"/>
          </a:bodyPr>
          <a:lstStyle/>
          <a:p>
            <a:r>
              <a:rPr lang="en-GB" sz="17600" dirty="0"/>
              <a:t>THE WELSH EXPERIENCE </a:t>
            </a:r>
          </a:p>
        </p:txBody>
      </p:sp>
      <p:sp>
        <p:nvSpPr>
          <p:cNvPr id="3" name="Text Placeholder 2">
            <a:extLst>
              <a:ext uri="{FF2B5EF4-FFF2-40B4-BE49-F238E27FC236}">
                <a16:creationId xmlns:a16="http://schemas.microsoft.com/office/drawing/2014/main" id="{B3BFA212-5009-4BF8-A581-C955DE2B3A7E}"/>
              </a:ext>
            </a:extLst>
          </p:cNvPr>
          <p:cNvSpPr>
            <a:spLocks noGrp="1"/>
          </p:cNvSpPr>
          <p:nvPr>
            <p:ph type="body" sz="quarter" idx="14"/>
          </p:nvPr>
        </p:nvSpPr>
        <p:spPr>
          <a:xfrm>
            <a:off x="3135086" y="1565246"/>
            <a:ext cx="8870867" cy="3975101"/>
          </a:xfrm>
        </p:spPr>
        <p:txBody>
          <a:bodyPr/>
          <a:lstStyle/>
          <a:p>
            <a:r>
              <a:rPr lang="en-GB" sz="2400" dirty="0">
                <a:solidFill>
                  <a:srgbClr val="7F4182"/>
                </a:solidFill>
              </a:rPr>
              <a:t>THE Tavistock Institute completed an assessment of the  Community Generation Supports delivered by The Welsh Development Agency. </a:t>
            </a:r>
          </a:p>
          <a:p>
            <a:r>
              <a:rPr lang="en-GB" dirty="0"/>
              <a:t>It assessed experiences of the key team involved –</a:t>
            </a:r>
          </a:p>
          <a:p>
            <a:r>
              <a:rPr lang="en-GB" sz="2400" dirty="0"/>
              <a:t>The </a:t>
            </a:r>
            <a:r>
              <a:rPr lang="en-GB" sz="2400" b="1" dirty="0">
                <a:solidFill>
                  <a:srgbClr val="7F4182"/>
                </a:solidFill>
              </a:rPr>
              <a:t>Boards/Committees </a:t>
            </a:r>
            <a:r>
              <a:rPr lang="en-GB" sz="2400" dirty="0"/>
              <a:t>of community regeneration projects</a:t>
            </a:r>
          </a:p>
          <a:p>
            <a:r>
              <a:rPr lang="en-GB" sz="2400" dirty="0"/>
              <a:t>The Boards of the groups have been seen as: “representing community”, “representing organisation”, “bringing in a particular skill”, “an opportunity to make something happen”, and “making people proud of where they live”.</a:t>
            </a:r>
          </a:p>
          <a:p>
            <a:r>
              <a:rPr lang="en-GB" sz="2400" dirty="0"/>
              <a:t>Challenges faced by all Board members was the time it demands (a good full time co-ordinator often makes the difference here) and the complexity of the relationships they have to develop and maintain. </a:t>
            </a:r>
            <a:endParaRPr lang="en-IE" sz="2400" dirty="0"/>
          </a:p>
        </p:txBody>
      </p:sp>
      <p:pic>
        <p:nvPicPr>
          <p:cNvPr id="11" name="Picture Placeholder 10">
            <a:extLst>
              <a:ext uri="{FF2B5EF4-FFF2-40B4-BE49-F238E27FC236}">
                <a16:creationId xmlns:a16="http://schemas.microsoft.com/office/drawing/2014/main" id="{E7DBE413-334C-4623-9BEF-3542055D1F80}"/>
              </a:ext>
            </a:extLst>
          </p:cNvPr>
          <p:cNvPicPr>
            <a:picLocks noGrp="1" noChangeAspect="1"/>
          </p:cNvPicPr>
          <p:nvPr>
            <p:ph type="pic" sz="quarter" idx="18"/>
          </p:nvPr>
        </p:nvPicPr>
        <p:blipFill>
          <a:blip r:embed="rId2">
            <a:extLst>
              <a:ext uri="{837473B0-CC2E-450A-ABE3-18F120FF3D39}">
                <a1611:picAttrSrcUrl xmlns:a1611="http://schemas.microsoft.com/office/drawing/2016/11/main" r:id="rId3"/>
              </a:ext>
            </a:extLst>
          </a:blip>
          <a:srcRect l="36571" r="36571"/>
          <a:stretch>
            <a:fillRect/>
          </a:stretch>
        </p:blipFill>
        <p:spPr/>
      </p:pic>
    </p:spTree>
    <p:extLst>
      <p:ext uri="{BB962C8B-B14F-4D97-AF65-F5344CB8AC3E}">
        <p14:creationId xmlns:p14="http://schemas.microsoft.com/office/powerpoint/2010/main" val="14279027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TotalTime>
  <Words>6344</Words>
  <Application>Microsoft Office PowerPoint</Application>
  <PresentationFormat>Widescreen</PresentationFormat>
  <Paragraphs>310</Paragraphs>
  <Slides>65</Slides>
  <Notes>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65</vt:i4>
      </vt:variant>
    </vt:vector>
  </HeadingPairs>
  <TitlesOfParts>
    <vt:vector size="75" baseType="lpstr">
      <vt:lpstr>-apple-system</vt:lpstr>
      <vt:lpstr>Arial</vt:lpstr>
      <vt:lpstr>Calibri</vt:lpstr>
      <vt:lpstr>Calibri Light</vt:lpstr>
      <vt:lpstr>ClearSans</vt:lpstr>
      <vt:lpstr>inherit</vt:lpstr>
      <vt:lpstr>Libre Franklin</vt:lpstr>
      <vt:lpstr>Quattrocento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Orla Casey</dc:creator>
  <cp:lastModifiedBy>Grace Lyons</cp:lastModifiedBy>
  <cp:revision>8</cp:revision>
  <dcterms:created xsi:type="dcterms:W3CDTF">2020-12-01T07:51:49Z</dcterms:created>
  <dcterms:modified xsi:type="dcterms:W3CDTF">2020-12-01T16:39:59Z</dcterms:modified>
</cp:coreProperties>
</file>