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91" r:id="rId2"/>
  </p:sldMasterIdLst>
  <p:notesMasterIdLst>
    <p:notesMasterId r:id="rId67"/>
  </p:notesMasterIdLst>
  <p:handoutMasterIdLst>
    <p:handoutMasterId r:id="rId68"/>
  </p:handoutMasterIdLst>
  <p:sldIdLst>
    <p:sldId id="497" r:id="rId3"/>
    <p:sldId id="563" r:id="rId4"/>
    <p:sldId id="419" r:id="rId5"/>
    <p:sldId id="500" r:id="rId6"/>
    <p:sldId id="508" r:id="rId7"/>
    <p:sldId id="509" r:id="rId8"/>
    <p:sldId id="505" r:id="rId9"/>
    <p:sldId id="543" r:id="rId10"/>
    <p:sldId id="499" r:id="rId11"/>
    <p:sldId id="502" r:id="rId12"/>
    <p:sldId id="503" r:id="rId13"/>
    <p:sldId id="504" r:id="rId14"/>
    <p:sldId id="579" r:id="rId15"/>
    <p:sldId id="589" r:id="rId16"/>
    <p:sldId id="558" r:id="rId17"/>
    <p:sldId id="553" r:id="rId18"/>
    <p:sldId id="559" r:id="rId19"/>
    <p:sldId id="603" r:id="rId20"/>
    <p:sldId id="604" r:id="rId21"/>
    <p:sldId id="602" r:id="rId22"/>
    <p:sldId id="584" r:id="rId23"/>
    <p:sldId id="605" r:id="rId24"/>
    <p:sldId id="586" r:id="rId25"/>
    <p:sldId id="587" r:id="rId26"/>
    <p:sldId id="588" r:id="rId27"/>
    <p:sldId id="567" r:id="rId28"/>
    <p:sldId id="542" r:id="rId29"/>
    <p:sldId id="572" r:id="rId30"/>
    <p:sldId id="507" r:id="rId31"/>
    <p:sldId id="573" r:id="rId32"/>
    <p:sldId id="568" r:id="rId33"/>
    <p:sldId id="571" r:id="rId34"/>
    <p:sldId id="564" r:id="rId35"/>
    <p:sldId id="560" r:id="rId36"/>
    <p:sldId id="539" r:id="rId37"/>
    <p:sldId id="600" r:id="rId38"/>
    <p:sldId id="599" r:id="rId39"/>
    <p:sldId id="601" r:id="rId40"/>
    <p:sldId id="565" r:id="rId41"/>
    <p:sldId id="561" r:id="rId42"/>
    <p:sldId id="554" r:id="rId43"/>
    <p:sldId id="578" r:id="rId44"/>
    <p:sldId id="556" r:id="rId45"/>
    <p:sldId id="555" r:id="rId46"/>
    <p:sldId id="596" r:id="rId47"/>
    <p:sldId id="595" r:id="rId48"/>
    <p:sldId id="598" r:id="rId49"/>
    <p:sldId id="566" r:id="rId50"/>
    <p:sldId id="562" r:id="rId51"/>
    <p:sldId id="593" r:id="rId52"/>
    <p:sldId id="580" r:id="rId53"/>
    <p:sldId id="594" r:id="rId54"/>
    <p:sldId id="575" r:id="rId55"/>
    <p:sldId id="576" r:id="rId56"/>
    <p:sldId id="574" r:id="rId57"/>
    <p:sldId id="321" r:id="rId58"/>
    <p:sldId id="591" r:id="rId59"/>
    <p:sldId id="592" r:id="rId60"/>
    <p:sldId id="551" r:id="rId61"/>
    <p:sldId id="581" r:id="rId62"/>
    <p:sldId id="583" r:id="rId63"/>
    <p:sldId id="436" r:id="rId64"/>
    <p:sldId id="519" r:id="rId65"/>
    <p:sldId id="309"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la Casey" initials="OC" lastIdx="15" clrIdx="0">
    <p:extLst>
      <p:ext uri="{19B8F6BF-5375-455C-9EA6-DF929625EA0E}">
        <p15:presenceInfo xmlns:p15="http://schemas.microsoft.com/office/powerpoint/2012/main" userId="S::orla@momentumconsulting.ie::ee9f56f0-43a2-47ae-a5b8-d4a7d2f5cec3" providerId="AD"/>
      </p:ext>
    </p:extLst>
  </p:cmAuthor>
  <p:cmAuthor id="2" name="Grace Roche" initials="GR" lastIdx="1" clrIdx="1">
    <p:extLst>
      <p:ext uri="{19B8F6BF-5375-455C-9EA6-DF929625EA0E}">
        <p15:presenceInfo xmlns:p15="http://schemas.microsoft.com/office/powerpoint/2012/main" userId="Grace Roc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6C"/>
    <a:srgbClr val="BA0A94"/>
    <a:srgbClr val="AB5AB0"/>
    <a:srgbClr val="7F4182"/>
    <a:srgbClr val="68BBAF"/>
    <a:srgbClr val="A3CEC2"/>
    <a:srgbClr val="161741"/>
    <a:srgbClr val="392E85"/>
    <a:srgbClr val="4852A4"/>
    <a:srgbClr val="42B2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2024" autoAdjust="0"/>
  </p:normalViewPr>
  <p:slideViewPr>
    <p:cSldViewPr snapToGrid="0" snapToObjects="1">
      <p:cViewPr varScale="1">
        <p:scale>
          <a:sx n="63" d="100"/>
          <a:sy n="63" d="100"/>
        </p:scale>
        <p:origin x="636" y="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6093"/>
    </p:cViewPr>
  </p:sorterViewPr>
  <p:notesViewPr>
    <p:cSldViewPr snapToGrid="0" snapToObjects="1">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FD050-825E-43F7-8C05-28ECBF7E8C2F}"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C41D1004-8E45-4A44-87B3-6C36C5135603}">
      <dgm:prSet/>
      <dgm:spPr>
        <a:solidFill>
          <a:srgbClr val="AB5AB0"/>
        </a:solidFill>
      </dgm:spPr>
      <dgm:t>
        <a:bodyPr/>
        <a:lstStyle/>
        <a:p>
          <a:r>
            <a:rPr lang="en-US" dirty="0"/>
            <a:t>Pick</a:t>
          </a:r>
        </a:p>
      </dgm:t>
    </dgm:pt>
    <dgm:pt modelId="{907E15E1-AC95-4EAA-A785-1CB906F34680}" type="parTrans" cxnId="{ADCBBD8D-2A48-44C6-9845-55E04F8CA816}">
      <dgm:prSet/>
      <dgm:spPr/>
      <dgm:t>
        <a:bodyPr/>
        <a:lstStyle/>
        <a:p>
          <a:endParaRPr lang="en-US"/>
        </a:p>
      </dgm:t>
    </dgm:pt>
    <dgm:pt modelId="{73CD7741-1045-4D79-B795-9D3038D10779}" type="sibTrans" cxnId="{ADCBBD8D-2A48-44C6-9845-55E04F8CA816}">
      <dgm:prSet/>
      <dgm:spPr/>
      <dgm:t>
        <a:bodyPr/>
        <a:lstStyle/>
        <a:p>
          <a:endParaRPr lang="en-US"/>
        </a:p>
      </dgm:t>
    </dgm:pt>
    <dgm:pt modelId="{E00A981D-505E-4173-ACFB-1D3105D675B1}">
      <dgm:prSet/>
      <dgm:spPr/>
      <dgm:t>
        <a:bodyPr/>
        <a:lstStyle/>
        <a:p>
          <a:r>
            <a:rPr lang="en-US" dirty="0"/>
            <a:t>Pick the area you want to study - it can be a single street, entire community (or even an entire city!). Now take a walk!</a:t>
          </a:r>
        </a:p>
      </dgm:t>
    </dgm:pt>
    <dgm:pt modelId="{C8ABD796-C541-4A7F-B1BF-3EE3B3FC485B}" type="parTrans" cxnId="{E928C9B3-E32A-4D5A-A0BE-477F26ADC6F0}">
      <dgm:prSet/>
      <dgm:spPr/>
      <dgm:t>
        <a:bodyPr/>
        <a:lstStyle/>
        <a:p>
          <a:endParaRPr lang="en-US"/>
        </a:p>
      </dgm:t>
    </dgm:pt>
    <dgm:pt modelId="{8EE6CA74-281A-4E94-B705-BAB492692B68}" type="sibTrans" cxnId="{E928C9B3-E32A-4D5A-A0BE-477F26ADC6F0}">
      <dgm:prSet/>
      <dgm:spPr/>
      <dgm:t>
        <a:bodyPr/>
        <a:lstStyle/>
        <a:p>
          <a:endParaRPr lang="en-US"/>
        </a:p>
      </dgm:t>
    </dgm:pt>
    <dgm:pt modelId="{6819FC7C-7502-4C10-8BC9-5D610AEB4303}">
      <dgm:prSet/>
      <dgm:spPr>
        <a:solidFill>
          <a:srgbClr val="AB5AB0"/>
        </a:solidFill>
      </dgm:spPr>
      <dgm:t>
        <a:bodyPr/>
        <a:lstStyle/>
        <a:p>
          <a:r>
            <a:rPr lang="en-US" dirty="0"/>
            <a:t>Write down</a:t>
          </a:r>
        </a:p>
      </dgm:t>
    </dgm:pt>
    <dgm:pt modelId="{9F88E35C-ADB6-4FE4-9D1F-8F1BB6611444}" type="parTrans" cxnId="{F21294EF-A8F5-42C8-9615-FEE60C4D9AE6}">
      <dgm:prSet/>
      <dgm:spPr/>
      <dgm:t>
        <a:bodyPr/>
        <a:lstStyle/>
        <a:p>
          <a:endParaRPr lang="en-US"/>
        </a:p>
      </dgm:t>
    </dgm:pt>
    <dgm:pt modelId="{EE612997-3917-443F-BAD5-7E580D950348}" type="sibTrans" cxnId="{F21294EF-A8F5-42C8-9615-FEE60C4D9AE6}">
      <dgm:prSet/>
      <dgm:spPr/>
      <dgm:t>
        <a:bodyPr/>
        <a:lstStyle/>
        <a:p>
          <a:endParaRPr lang="en-US"/>
        </a:p>
      </dgm:t>
    </dgm:pt>
    <dgm:pt modelId="{4A2EBFC0-1987-4F3D-9BC2-E15C4C4ACC97}">
      <dgm:prSet/>
      <dgm:spPr/>
      <dgm:t>
        <a:bodyPr/>
        <a:lstStyle/>
        <a:p>
          <a:r>
            <a:rPr lang="en-US"/>
            <a:t>Write down as many places or things to do as you notice (playgrounds, cafes, shops, market, and so on). Be creative! Then, note whether these places are great or have room for improvement.</a:t>
          </a:r>
        </a:p>
      </dgm:t>
    </dgm:pt>
    <dgm:pt modelId="{3DC4D80C-8B9B-41CF-874E-2C0C000CCCEE}" type="parTrans" cxnId="{34485D73-2CB9-43F9-A2BB-5B602E73C7CE}">
      <dgm:prSet/>
      <dgm:spPr/>
      <dgm:t>
        <a:bodyPr/>
        <a:lstStyle/>
        <a:p>
          <a:endParaRPr lang="en-US"/>
        </a:p>
      </dgm:t>
    </dgm:pt>
    <dgm:pt modelId="{09FB3F45-DE42-4F4F-8894-B552446EDA88}" type="sibTrans" cxnId="{34485D73-2CB9-43F9-A2BB-5B602E73C7CE}">
      <dgm:prSet/>
      <dgm:spPr/>
      <dgm:t>
        <a:bodyPr/>
        <a:lstStyle/>
        <a:p>
          <a:endParaRPr lang="en-US"/>
        </a:p>
      </dgm:t>
    </dgm:pt>
    <dgm:pt modelId="{9E6CC645-F421-43A1-8E5F-0D1AC82CBA2C}">
      <dgm:prSet/>
      <dgm:spPr>
        <a:solidFill>
          <a:srgbClr val="AB5AB0"/>
        </a:solidFill>
      </dgm:spPr>
      <dgm:t>
        <a:bodyPr/>
        <a:lstStyle/>
        <a:p>
          <a:r>
            <a:rPr lang="en-US"/>
            <a:t>Print out</a:t>
          </a:r>
        </a:p>
      </dgm:t>
    </dgm:pt>
    <dgm:pt modelId="{519EB129-37C4-4580-86D2-94A800C98AE0}" type="parTrans" cxnId="{6C493C1B-EF13-4AC1-ADB6-490BDF0203F9}">
      <dgm:prSet/>
      <dgm:spPr/>
      <dgm:t>
        <a:bodyPr/>
        <a:lstStyle/>
        <a:p>
          <a:endParaRPr lang="en-US"/>
        </a:p>
      </dgm:t>
    </dgm:pt>
    <dgm:pt modelId="{682DE577-FE8C-41EC-A6B8-6F7BBDEF4682}" type="sibTrans" cxnId="{6C493C1B-EF13-4AC1-ADB6-490BDF0203F9}">
      <dgm:prSet/>
      <dgm:spPr/>
      <dgm:t>
        <a:bodyPr/>
        <a:lstStyle/>
        <a:p>
          <a:endParaRPr lang="en-US"/>
        </a:p>
      </dgm:t>
    </dgm:pt>
    <dgm:pt modelId="{8B8518E9-906A-44A0-9A06-9035272BE716}">
      <dgm:prSet/>
      <dgm:spPr/>
      <dgm:t>
        <a:bodyPr/>
        <a:lstStyle/>
        <a:p>
          <a:r>
            <a:rPr lang="en-US"/>
            <a:t>Once you return home, print out a Google map of your study area </a:t>
          </a:r>
        </a:p>
      </dgm:t>
    </dgm:pt>
    <dgm:pt modelId="{382A6FF4-54FF-43AB-A4A7-F1A34BFBFB16}" type="parTrans" cxnId="{67543A81-9837-40D0-B9BD-8DA24BE46231}">
      <dgm:prSet/>
      <dgm:spPr/>
      <dgm:t>
        <a:bodyPr/>
        <a:lstStyle/>
        <a:p>
          <a:endParaRPr lang="en-US"/>
        </a:p>
      </dgm:t>
    </dgm:pt>
    <dgm:pt modelId="{2996EA01-3C76-41C8-B9E1-BF31EE0C7B48}" type="sibTrans" cxnId="{67543A81-9837-40D0-B9BD-8DA24BE46231}">
      <dgm:prSet/>
      <dgm:spPr/>
      <dgm:t>
        <a:bodyPr/>
        <a:lstStyle/>
        <a:p>
          <a:endParaRPr lang="en-US"/>
        </a:p>
      </dgm:t>
    </dgm:pt>
    <dgm:pt modelId="{ED78FC63-D9B8-4464-9264-F701F47D38A1}">
      <dgm:prSet/>
      <dgm:spPr>
        <a:solidFill>
          <a:srgbClr val="AB5AB0"/>
        </a:solidFill>
      </dgm:spPr>
      <dgm:t>
        <a:bodyPr/>
        <a:lstStyle/>
        <a:p>
          <a:r>
            <a:rPr lang="en-US"/>
            <a:t>Grab</a:t>
          </a:r>
        </a:p>
      </dgm:t>
    </dgm:pt>
    <dgm:pt modelId="{C6EDD3A3-5B13-41CA-B584-F93614A60A01}" type="parTrans" cxnId="{ED5642AC-59AB-4B2A-86AA-7BDA6354E983}">
      <dgm:prSet/>
      <dgm:spPr/>
      <dgm:t>
        <a:bodyPr/>
        <a:lstStyle/>
        <a:p>
          <a:endParaRPr lang="en-US"/>
        </a:p>
      </dgm:t>
    </dgm:pt>
    <dgm:pt modelId="{97628C34-2F0E-49D4-B14F-4A03410C3642}" type="sibTrans" cxnId="{ED5642AC-59AB-4B2A-86AA-7BDA6354E983}">
      <dgm:prSet/>
      <dgm:spPr/>
      <dgm:t>
        <a:bodyPr/>
        <a:lstStyle/>
        <a:p>
          <a:endParaRPr lang="en-US"/>
        </a:p>
      </dgm:t>
    </dgm:pt>
    <dgm:pt modelId="{9D82FAA4-4247-4A18-821A-8208385D2162}">
      <dgm:prSet/>
      <dgm:spPr/>
      <dgm:t>
        <a:bodyPr/>
        <a:lstStyle/>
        <a:p>
          <a:r>
            <a:rPr lang="en-US"/>
            <a:t>Grab three different colors of markers, pens, or sticky dots e.g green or blue for great places, red for unsuccessful ones, and yellow for those that have the opportunity to improve.</a:t>
          </a:r>
        </a:p>
      </dgm:t>
    </dgm:pt>
    <dgm:pt modelId="{FBD7687B-4C8B-4151-B609-582010DA31B3}" type="parTrans" cxnId="{A6F9A8CF-1F96-4926-8EE9-CF9E06462235}">
      <dgm:prSet/>
      <dgm:spPr/>
      <dgm:t>
        <a:bodyPr/>
        <a:lstStyle/>
        <a:p>
          <a:endParaRPr lang="en-US"/>
        </a:p>
      </dgm:t>
    </dgm:pt>
    <dgm:pt modelId="{6E6004F1-1558-4352-A663-01BED82CF307}" type="sibTrans" cxnId="{A6F9A8CF-1F96-4926-8EE9-CF9E06462235}">
      <dgm:prSet/>
      <dgm:spPr/>
      <dgm:t>
        <a:bodyPr/>
        <a:lstStyle/>
        <a:p>
          <a:endParaRPr lang="en-US"/>
        </a:p>
      </dgm:t>
    </dgm:pt>
    <dgm:pt modelId="{D2496B4A-2D3C-4DEB-B0A5-4BEE364BF3B2}" type="pres">
      <dgm:prSet presAssocID="{113FD050-825E-43F7-8C05-28ECBF7E8C2F}" presName="Name0" presStyleCnt="0">
        <dgm:presLayoutVars>
          <dgm:dir/>
          <dgm:animLvl val="lvl"/>
          <dgm:resizeHandles val="exact"/>
        </dgm:presLayoutVars>
      </dgm:prSet>
      <dgm:spPr/>
    </dgm:pt>
    <dgm:pt modelId="{286BF808-83B8-495F-9265-080F5E5E698A}" type="pres">
      <dgm:prSet presAssocID="{ED78FC63-D9B8-4464-9264-F701F47D38A1}" presName="boxAndChildren" presStyleCnt="0"/>
      <dgm:spPr/>
    </dgm:pt>
    <dgm:pt modelId="{94271ECF-6A02-4C15-9506-102FC7E8061E}" type="pres">
      <dgm:prSet presAssocID="{ED78FC63-D9B8-4464-9264-F701F47D38A1}" presName="parentTextBox" presStyleLbl="alignNode1" presStyleIdx="0" presStyleCnt="4"/>
      <dgm:spPr/>
    </dgm:pt>
    <dgm:pt modelId="{4603A182-DEC2-4C87-BB29-696D70975BAF}" type="pres">
      <dgm:prSet presAssocID="{ED78FC63-D9B8-4464-9264-F701F47D38A1}" presName="descendantBox" presStyleLbl="bgAccFollowNode1" presStyleIdx="0" presStyleCnt="4"/>
      <dgm:spPr/>
    </dgm:pt>
    <dgm:pt modelId="{74EE1FBF-A08C-46F4-AFD1-FBA526856F99}" type="pres">
      <dgm:prSet presAssocID="{682DE577-FE8C-41EC-A6B8-6F7BBDEF4682}" presName="sp" presStyleCnt="0"/>
      <dgm:spPr/>
    </dgm:pt>
    <dgm:pt modelId="{E7AF9192-66C8-4AA5-8972-EF2D9B112A6E}" type="pres">
      <dgm:prSet presAssocID="{9E6CC645-F421-43A1-8E5F-0D1AC82CBA2C}" presName="arrowAndChildren" presStyleCnt="0"/>
      <dgm:spPr/>
    </dgm:pt>
    <dgm:pt modelId="{2886A9AC-3997-4480-B961-758CA5C5D196}" type="pres">
      <dgm:prSet presAssocID="{9E6CC645-F421-43A1-8E5F-0D1AC82CBA2C}" presName="parentTextArrow" presStyleLbl="node1" presStyleIdx="0" presStyleCnt="0"/>
      <dgm:spPr/>
    </dgm:pt>
    <dgm:pt modelId="{BC532C92-602E-43DC-86BF-7DB1226EA980}" type="pres">
      <dgm:prSet presAssocID="{9E6CC645-F421-43A1-8E5F-0D1AC82CBA2C}" presName="arrow" presStyleLbl="alignNode1" presStyleIdx="1" presStyleCnt="4"/>
      <dgm:spPr/>
    </dgm:pt>
    <dgm:pt modelId="{A8B497AB-E792-43B8-898C-FD083CE0306B}" type="pres">
      <dgm:prSet presAssocID="{9E6CC645-F421-43A1-8E5F-0D1AC82CBA2C}" presName="descendantArrow" presStyleLbl="bgAccFollowNode1" presStyleIdx="1" presStyleCnt="4"/>
      <dgm:spPr/>
    </dgm:pt>
    <dgm:pt modelId="{DCA2680D-242B-4E1A-B1F1-9287754EED58}" type="pres">
      <dgm:prSet presAssocID="{EE612997-3917-443F-BAD5-7E580D950348}" presName="sp" presStyleCnt="0"/>
      <dgm:spPr/>
    </dgm:pt>
    <dgm:pt modelId="{8A722F21-21EF-433E-8DAB-140FD6A7AF54}" type="pres">
      <dgm:prSet presAssocID="{6819FC7C-7502-4C10-8BC9-5D610AEB4303}" presName="arrowAndChildren" presStyleCnt="0"/>
      <dgm:spPr/>
    </dgm:pt>
    <dgm:pt modelId="{F18227BA-1900-4FB0-B133-D2FECEB72B27}" type="pres">
      <dgm:prSet presAssocID="{6819FC7C-7502-4C10-8BC9-5D610AEB4303}" presName="parentTextArrow" presStyleLbl="node1" presStyleIdx="0" presStyleCnt="0"/>
      <dgm:spPr/>
    </dgm:pt>
    <dgm:pt modelId="{421BD2D9-F2A5-4CF1-9F8C-45E90C4915C3}" type="pres">
      <dgm:prSet presAssocID="{6819FC7C-7502-4C10-8BC9-5D610AEB4303}" presName="arrow" presStyleLbl="alignNode1" presStyleIdx="2" presStyleCnt="4"/>
      <dgm:spPr/>
    </dgm:pt>
    <dgm:pt modelId="{93A43946-44B9-4F14-A0F2-247D859A962B}" type="pres">
      <dgm:prSet presAssocID="{6819FC7C-7502-4C10-8BC9-5D610AEB4303}" presName="descendantArrow" presStyleLbl="bgAccFollowNode1" presStyleIdx="2" presStyleCnt="4"/>
      <dgm:spPr/>
    </dgm:pt>
    <dgm:pt modelId="{3C3F18FC-DA33-4E94-BB73-56B1457ED70C}" type="pres">
      <dgm:prSet presAssocID="{73CD7741-1045-4D79-B795-9D3038D10779}" presName="sp" presStyleCnt="0"/>
      <dgm:spPr/>
    </dgm:pt>
    <dgm:pt modelId="{19656450-7908-4F7A-9BD3-8967D154AB66}" type="pres">
      <dgm:prSet presAssocID="{C41D1004-8E45-4A44-87B3-6C36C5135603}" presName="arrowAndChildren" presStyleCnt="0"/>
      <dgm:spPr/>
    </dgm:pt>
    <dgm:pt modelId="{DEEB8846-960A-491C-81BB-F9CBB4614BCC}" type="pres">
      <dgm:prSet presAssocID="{C41D1004-8E45-4A44-87B3-6C36C5135603}" presName="parentTextArrow" presStyleLbl="node1" presStyleIdx="0" presStyleCnt="0"/>
      <dgm:spPr/>
    </dgm:pt>
    <dgm:pt modelId="{0B75B926-AEB9-452A-A5C3-1430785AB7BD}" type="pres">
      <dgm:prSet presAssocID="{C41D1004-8E45-4A44-87B3-6C36C5135603}" presName="arrow" presStyleLbl="alignNode1" presStyleIdx="3" presStyleCnt="4"/>
      <dgm:spPr/>
    </dgm:pt>
    <dgm:pt modelId="{F9583325-3393-491C-A5EC-999D778BD71D}" type="pres">
      <dgm:prSet presAssocID="{C41D1004-8E45-4A44-87B3-6C36C5135603}" presName="descendantArrow" presStyleLbl="bgAccFollowNode1" presStyleIdx="3" presStyleCnt="4"/>
      <dgm:spPr/>
    </dgm:pt>
  </dgm:ptLst>
  <dgm:cxnLst>
    <dgm:cxn modelId="{6C493C1B-EF13-4AC1-ADB6-490BDF0203F9}" srcId="{113FD050-825E-43F7-8C05-28ECBF7E8C2F}" destId="{9E6CC645-F421-43A1-8E5F-0D1AC82CBA2C}" srcOrd="2" destOrd="0" parTransId="{519EB129-37C4-4580-86D2-94A800C98AE0}" sibTransId="{682DE577-FE8C-41EC-A6B8-6F7BBDEF4682}"/>
    <dgm:cxn modelId="{F4027B24-7D01-4F31-851C-6028D4512069}" type="presOf" srcId="{4A2EBFC0-1987-4F3D-9BC2-E15C4C4ACC97}" destId="{93A43946-44B9-4F14-A0F2-247D859A962B}" srcOrd="0" destOrd="0" presId="urn:microsoft.com/office/officeart/2016/7/layout/VerticalDownArrowProcess"/>
    <dgm:cxn modelId="{9570B92D-467C-4ABD-9E31-770D4B8A0F9C}" type="presOf" srcId="{9E6CC645-F421-43A1-8E5F-0D1AC82CBA2C}" destId="{BC532C92-602E-43DC-86BF-7DB1226EA980}" srcOrd="1" destOrd="0" presId="urn:microsoft.com/office/officeart/2016/7/layout/VerticalDownArrowProcess"/>
    <dgm:cxn modelId="{6274943D-CA07-419A-99D1-033334C78858}" type="presOf" srcId="{9D82FAA4-4247-4A18-821A-8208385D2162}" destId="{4603A182-DEC2-4C87-BB29-696D70975BAF}" srcOrd="0" destOrd="0" presId="urn:microsoft.com/office/officeart/2016/7/layout/VerticalDownArrowProcess"/>
    <dgm:cxn modelId="{6BAD2645-5B40-4127-AF0A-BDB25E4F3F31}" type="presOf" srcId="{C41D1004-8E45-4A44-87B3-6C36C5135603}" destId="{DEEB8846-960A-491C-81BB-F9CBB4614BCC}" srcOrd="0" destOrd="0" presId="urn:microsoft.com/office/officeart/2016/7/layout/VerticalDownArrowProcess"/>
    <dgm:cxn modelId="{34485D73-2CB9-43F9-A2BB-5B602E73C7CE}" srcId="{6819FC7C-7502-4C10-8BC9-5D610AEB4303}" destId="{4A2EBFC0-1987-4F3D-9BC2-E15C4C4ACC97}" srcOrd="0" destOrd="0" parTransId="{3DC4D80C-8B9B-41CF-874E-2C0C000CCCEE}" sibTransId="{09FB3F45-DE42-4F4F-8894-B552446EDA88}"/>
    <dgm:cxn modelId="{67543A81-9837-40D0-B9BD-8DA24BE46231}" srcId="{9E6CC645-F421-43A1-8E5F-0D1AC82CBA2C}" destId="{8B8518E9-906A-44A0-9A06-9035272BE716}" srcOrd="0" destOrd="0" parTransId="{382A6FF4-54FF-43AB-A4A7-F1A34BFBFB16}" sibTransId="{2996EA01-3C76-41C8-B9E1-BF31EE0C7B48}"/>
    <dgm:cxn modelId="{ADCBBD8D-2A48-44C6-9845-55E04F8CA816}" srcId="{113FD050-825E-43F7-8C05-28ECBF7E8C2F}" destId="{C41D1004-8E45-4A44-87B3-6C36C5135603}" srcOrd="0" destOrd="0" parTransId="{907E15E1-AC95-4EAA-A785-1CB906F34680}" sibTransId="{73CD7741-1045-4D79-B795-9D3038D10779}"/>
    <dgm:cxn modelId="{95A4CB8D-F9B1-4483-AE57-A626BDFAE07B}" type="presOf" srcId="{C41D1004-8E45-4A44-87B3-6C36C5135603}" destId="{0B75B926-AEB9-452A-A5C3-1430785AB7BD}" srcOrd="1" destOrd="0" presId="urn:microsoft.com/office/officeart/2016/7/layout/VerticalDownArrowProcess"/>
    <dgm:cxn modelId="{AC926A90-88A0-48AF-AA04-A4FAB67DA17E}" type="presOf" srcId="{6819FC7C-7502-4C10-8BC9-5D610AEB4303}" destId="{421BD2D9-F2A5-4CF1-9F8C-45E90C4915C3}" srcOrd="1" destOrd="0" presId="urn:microsoft.com/office/officeart/2016/7/layout/VerticalDownArrowProcess"/>
    <dgm:cxn modelId="{FEA9B49A-06E7-4B59-8F5A-C77643D631C4}" type="presOf" srcId="{113FD050-825E-43F7-8C05-28ECBF7E8C2F}" destId="{D2496B4A-2D3C-4DEB-B0A5-4BEE364BF3B2}" srcOrd="0" destOrd="0" presId="urn:microsoft.com/office/officeart/2016/7/layout/VerticalDownArrowProcess"/>
    <dgm:cxn modelId="{3EEC83A3-CA38-48CF-97F9-DE501BA79EAF}" type="presOf" srcId="{6819FC7C-7502-4C10-8BC9-5D610AEB4303}" destId="{F18227BA-1900-4FB0-B133-D2FECEB72B27}" srcOrd="0" destOrd="0" presId="urn:microsoft.com/office/officeart/2016/7/layout/VerticalDownArrowProcess"/>
    <dgm:cxn modelId="{CC18A2A6-B356-4613-8357-D13E632B864B}" type="presOf" srcId="{9E6CC645-F421-43A1-8E5F-0D1AC82CBA2C}" destId="{2886A9AC-3997-4480-B961-758CA5C5D196}" srcOrd="0" destOrd="0" presId="urn:microsoft.com/office/officeart/2016/7/layout/VerticalDownArrowProcess"/>
    <dgm:cxn modelId="{ED5642AC-59AB-4B2A-86AA-7BDA6354E983}" srcId="{113FD050-825E-43F7-8C05-28ECBF7E8C2F}" destId="{ED78FC63-D9B8-4464-9264-F701F47D38A1}" srcOrd="3" destOrd="0" parTransId="{C6EDD3A3-5B13-41CA-B584-F93614A60A01}" sibTransId="{97628C34-2F0E-49D4-B14F-4A03410C3642}"/>
    <dgm:cxn modelId="{E928C9B3-E32A-4D5A-A0BE-477F26ADC6F0}" srcId="{C41D1004-8E45-4A44-87B3-6C36C5135603}" destId="{E00A981D-505E-4173-ACFB-1D3105D675B1}" srcOrd="0" destOrd="0" parTransId="{C8ABD796-C541-4A7F-B1BF-3EE3B3FC485B}" sibTransId="{8EE6CA74-281A-4E94-B705-BAB492692B68}"/>
    <dgm:cxn modelId="{B92D40B9-EAA9-45AE-84FC-C60A89C18B1F}" type="presOf" srcId="{8B8518E9-906A-44A0-9A06-9035272BE716}" destId="{A8B497AB-E792-43B8-898C-FD083CE0306B}" srcOrd="0" destOrd="0" presId="urn:microsoft.com/office/officeart/2016/7/layout/VerticalDownArrowProcess"/>
    <dgm:cxn modelId="{A6F9A8CF-1F96-4926-8EE9-CF9E06462235}" srcId="{ED78FC63-D9B8-4464-9264-F701F47D38A1}" destId="{9D82FAA4-4247-4A18-821A-8208385D2162}" srcOrd="0" destOrd="0" parTransId="{FBD7687B-4C8B-4151-B609-582010DA31B3}" sibTransId="{6E6004F1-1558-4352-A663-01BED82CF307}"/>
    <dgm:cxn modelId="{8D7824D1-D2E7-4007-8303-53D79100DB6C}" type="presOf" srcId="{ED78FC63-D9B8-4464-9264-F701F47D38A1}" destId="{94271ECF-6A02-4C15-9506-102FC7E8061E}" srcOrd="0" destOrd="0" presId="urn:microsoft.com/office/officeart/2016/7/layout/VerticalDownArrowProcess"/>
    <dgm:cxn modelId="{F21294EF-A8F5-42C8-9615-FEE60C4D9AE6}" srcId="{113FD050-825E-43F7-8C05-28ECBF7E8C2F}" destId="{6819FC7C-7502-4C10-8BC9-5D610AEB4303}" srcOrd="1" destOrd="0" parTransId="{9F88E35C-ADB6-4FE4-9D1F-8F1BB6611444}" sibTransId="{EE612997-3917-443F-BAD5-7E580D950348}"/>
    <dgm:cxn modelId="{50B172FB-F771-4DAD-997B-7942B6B33712}" type="presOf" srcId="{E00A981D-505E-4173-ACFB-1D3105D675B1}" destId="{F9583325-3393-491C-A5EC-999D778BD71D}" srcOrd="0" destOrd="0" presId="urn:microsoft.com/office/officeart/2016/7/layout/VerticalDownArrowProcess"/>
    <dgm:cxn modelId="{13FB56E9-46E9-42F6-9F43-D9C46F4CADC3}" type="presParOf" srcId="{D2496B4A-2D3C-4DEB-B0A5-4BEE364BF3B2}" destId="{286BF808-83B8-495F-9265-080F5E5E698A}" srcOrd="0" destOrd="0" presId="urn:microsoft.com/office/officeart/2016/7/layout/VerticalDownArrowProcess"/>
    <dgm:cxn modelId="{72429291-D8B1-4DD0-9B45-6731288BCFD6}" type="presParOf" srcId="{286BF808-83B8-495F-9265-080F5E5E698A}" destId="{94271ECF-6A02-4C15-9506-102FC7E8061E}" srcOrd="0" destOrd="0" presId="urn:microsoft.com/office/officeart/2016/7/layout/VerticalDownArrowProcess"/>
    <dgm:cxn modelId="{0348F693-624F-44EA-9093-BDD84F6D7E1B}" type="presParOf" srcId="{286BF808-83B8-495F-9265-080F5E5E698A}" destId="{4603A182-DEC2-4C87-BB29-696D70975BAF}" srcOrd="1" destOrd="0" presId="urn:microsoft.com/office/officeart/2016/7/layout/VerticalDownArrowProcess"/>
    <dgm:cxn modelId="{C2F1D869-93B9-441C-93A6-811E5E8A439F}" type="presParOf" srcId="{D2496B4A-2D3C-4DEB-B0A5-4BEE364BF3B2}" destId="{74EE1FBF-A08C-46F4-AFD1-FBA526856F99}" srcOrd="1" destOrd="0" presId="urn:microsoft.com/office/officeart/2016/7/layout/VerticalDownArrowProcess"/>
    <dgm:cxn modelId="{285880F4-1434-4DDB-8599-ACC843C95D04}" type="presParOf" srcId="{D2496B4A-2D3C-4DEB-B0A5-4BEE364BF3B2}" destId="{E7AF9192-66C8-4AA5-8972-EF2D9B112A6E}" srcOrd="2" destOrd="0" presId="urn:microsoft.com/office/officeart/2016/7/layout/VerticalDownArrowProcess"/>
    <dgm:cxn modelId="{C3158D1C-AFCC-4828-8047-AC92DFD07F55}" type="presParOf" srcId="{E7AF9192-66C8-4AA5-8972-EF2D9B112A6E}" destId="{2886A9AC-3997-4480-B961-758CA5C5D196}" srcOrd="0" destOrd="0" presId="urn:microsoft.com/office/officeart/2016/7/layout/VerticalDownArrowProcess"/>
    <dgm:cxn modelId="{B00F6D15-1CA2-410A-9F1B-BB30390CE8CB}" type="presParOf" srcId="{E7AF9192-66C8-4AA5-8972-EF2D9B112A6E}" destId="{BC532C92-602E-43DC-86BF-7DB1226EA980}" srcOrd="1" destOrd="0" presId="urn:microsoft.com/office/officeart/2016/7/layout/VerticalDownArrowProcess"/>
    <dgm:cxn modelId="{C6323148-01B7-44BC-AB57-8901B4475225}" type="presParOf" srcId="{E7AF9192-66C8-4AA5-8972-EF2D9B112A6E}" destId="{A8B497AB-E792-43B8-898C-FD083CE0306B}" srcOrd="2" destOrd="0" presId="urn:microsoft.com/office/officeart/2016/7/layout/VerticalDownArrowProcess"/>
    <dgm:cxn modelId="{071EB864-DAD4-47BB-A6F4-39F5696EE202}" type="presParOf" srcId="{D2496B4A-2D3C-4DEB-B0A5-4BEE364BF3B2}" destId="{DCA2680D-242B-4E1A-B1F1-9287754EED58}" srcOrd="3" destOrd="0" presId="urn:microsoft.com/office/officeart/2016/7/layout/VerticalDownArrowProcess"/>
    <dgm:cxn modelId="{0669A4F5-85CD-439D-B964-263C8BED200E}" type="presParOf" srcId="{D2496B4A-2D3C-4DEB-B0A5-4BEE364BF3B2}" destId="{8A722F21-21EF-433E-8DAB-140FD6A7AF54}" srcOrd="4" destOrd="0" presId="urn:microsoft.com/office/officeart/2016/7/layout/VerticalDownArrowProcess"/>
    <dgm:cxn modelId="{CF5F7EC4-6A29-470E-B582-527E412924C8}" type="presParOf" srcId="{8A722F21-21EF-433E-8DAB-140FD6A7AF54}" destId="{F18227BA-1900-4FB0-B133-D2FECEB72B27}" srcOrd="0" destOrd="0" presId="urn:microsoft.com/office/officeart/2016/7/layout/VerticalDownArrowProcess"/>
    <dgm:cxn modelId="{770715A9-BAAA-42C7-A629-675E2EB55749}" type="presParOf" srcId="{8A722F21-21EF-433E-8DAB-140FD6A7AF54}" destId="{421BD2D9-F2A5-4CF1-9F8C-45E90C4915C3}" srcOrd="1" destOrd="0" presId="urn:microsoft.com/office/officeart/2016/7/layout/VerticalDownArrowProcess"/>
    <dgm:cxn modelId="{6F9D516F-AC56-4F5A-A88A-03BB6AC74E57}" type="presParOf" srcId="{8A722F21-21EF-433E-8DAB-140FD6A7AF54}" destId="{93A43946-44B9-4F14-A0F2-247D859A962B}" srcOrd="2" destOrd="0" presId="urn:microsoft.com/office/officeart/2016/7/layout/VerticalDownArrowProcess"/>
    <dgm:cxn modelId="{34A12783-44E3-4A7B-A6A7-43D398B8E1AE}" type="presParOf" srcId="{D2496B4A-2D3C-4DEB-B0A5-4BEE364BF3B2}" destId="{3C3F18FC-DA33-4E94-BB73-56B1457ED70C}" srcOrd="5" destOrd="0" presId="urn:microsoft.com/office/officeart/2016/7/layout/VerticalDownArrowProcess"/>
    <dgm:cxn modelId="{06E6BA67-8C42-4E52-B171-512658D396E2}" type="presParOf" srcId="{D2496B4A-2D3C-4DEB-B0A5-4BEE364BF3B2}" destId="{19656450-7908-4F7A-9BD3-8967D154AB66}" srcOrd="6" destOrd="0" presId="urn:microsoft.com/office/officeart/2016/7/layout/VerticalDownArrowProcess"/>
    <dgm:cxn modelId="{067AD11D-A5D0-47F1-9A0B-EDB762C1840C}" type="presParOf" srcId="{19656450-7908-4F7A-9BD3-8967D154AB66}" destId="{DEEB8846-960A-491C-81BB-F9CBB4614BCC}" srcOrd="0" destOrd="0" presId="urn:microsoft.com/office/officeart/2016/7/layout/VerticalDownArrowProcess"/>
    <dgm:cxn modelId="{1F06DCFD-356C-4E11-BA48-87E033D343EA}" type="presParOf" srcId="{19656450-7908-4F7A-9BD3-8967D154AB66}" destId="{0B75B926-AEB9-452A-A5C3-1430785AB7BD}" srcOrd="1" destOrd="0" presId="urn:microsoft.com/office/officeart/2016/7/layout/VerticalDownArrowProcess"/>
    <dgm:cxn modelId="{2FBC2D55-DFC0-447A-B0D7-8EB7B28F2FF5}" type="presParOf" srcId="{19656450-7908-4F7A-9BD3-8967D154AB66}" destId="{F9583325-3393-491C-A5EC-999D778BD71D}" srcOrd="2"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3FD050-825E-43F7-8C05-28ECBF7E8C2F}"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ED78FC63-D9B8-4464-9264-F701F47D38A1}">
      <dgm:prSet/>
      <dgm:spPr>
        <a:solidFill>
          <a:srgbClr val="AB5AB0"/>
        </a:solidFill>
      </dgm:spPr>
      <dgm:t>
        <a:bodyPr/>
        <a:lstStyle/>
        <a:p>
          <a:r>
            <a:rPr lang="en-US" dirty="0"/>
            <a:t>Review and Rate</a:t>
          </a:r>
        </a:p>
      </dgm:t>
    </dgm:pt>
    <dgm:pt modelId="{C6EDD3A3-5B13-41CA-B584-F93614A60A01}" type="parTrans" cxnId="{ED5642AC-59AB-4B2A-86AA-7BDA6354E983}">
      <dgm:prSet/>
      <dgm:spPr/>
      <dgm:t>
        <a:bodyPr/>
        <a:lstStyle/>
        <a:p>
          <a:endParaRPr lang="en-US"/>
        </a:p>
      </dgm:t>
    </dgm:pt>
    <dgm:pt modelId="{97628C34-2F0E-49D4-B14F-4A03410C3642}" type="sibTrans" cxnId="{ED5642AC-59AB-4B2A-86AA-7BDA6354E983}">
      <dgm:prSet/>
      <dgm:spPr/>
      <dgm:t>
        <a:bodyPr/>
        <a:lstStyle/>
        <a:p>
          <a:endParaRPr lang="en-US"/>
        </a:p>
      </dgm:t>
    </dgm:pt>
    <dgm:pt modelId="{9D82FAA4-4247-4A18-821A-8208385D2162}">
      <dgm:prSet/>
      <dgm:spPr/>
      <dgm:t>
        <a:bodyPr/>
        <a:lstStyle/>
        <a:p>
          <a:r>
            <a:rPr lang="en-IE" dirty="0"/>
            <a:t>Time to rate your places. Based on your notes, mark all of the places you observed with the </a:t>
          </a:r>
          <a:r>
            <a:rPr lang="en-IE" dirty="0" err="1"/>
            <a:t>colored</a:t>
          </a:r>
          <a:r>
            <a:rPr lang="en-IE" dirty="0"/>
            <a:t> markers or dots. </a:t>
          </a:r>
          <a:endParaRPr lang="en-US" dirty="0"/>
        </a:p>
      </dgm:t>
    </dgm:pt>
    <dgm:pt modelId="{FBD7687B-4C8B-4151-B609-582010DA31B3}" type="parTrans" cxnId="{A6F9A8CF-1F96-4926-8EE9-CF9E06462235}">
      <dgm:prSet/>
      <dgm:spPr/>
      <dgm:t>
        <a:bodyPr/>
        <a:lstStyle/>
        <a:p>
          <a:endParaRPr lang="en-US"/>
        </a:p>
      </dgm:t>
    </dgm:pt>
    <dgm:pt modelId="{6E6004F1-1558-4352-A663-01BED82CF307}" type="sibTrans" cxnId="{A6F9A8CF-1F96-4926-8EE9-CF9E06462235}">
      <dgm:prSet/>
      <dgm:spPr/>
      <dgm:t>
        <a:bodyPr/>
        <a:lstStyle/>
        <a:p>
          <a:endParaRPr lang="en-US"/>
        </a:p>
      </dgm:t>
    </dgm:pt>
    <dgm:pt modelId="{F7B22BB7-24E8-4537-8D28-E14FA63A06DF}">
      <dgm:prSet/>
      <dgm:spPr/>
      <dgm:t>
        <a:bodyPr/>
        <a:lstStyle/>
        <a:p>
          <a:r>
            <a:rPr lang="en-IE"/>
            <a:t>When you’ve finished, think about the results in the context of the Power of 10 - do you have a network of great places? </a:t>
          </a:r>
          <a:endParaRPr lang="en-IE" dirty="0"/>
        </a:p>
      </dgm:t>
    </dgm:pt>
    <dgm:pt modelId="{88A2E316-57C3-4CEC-8C62-32FB6CFD02FE}" type="parTrans" cxnId="{4FBD2FC8-E01B-4F9B-B867-2F32F8774F6B}">
      <dgm:prSet/>
      <dgm:spPr/>
      <dgm:t>
        <a:bodyPr/>
        <a:lstStyle/>
        <a:p>
          <a:endParaRPr lang="en-IE"/>
        </a:p>
      </dgm:t>
    </dgm:pt>
    <dgm:pt modelId="{F2582F68-2943-4CBA-9E96-379B703A6B3E}" type="sibTrans" cxnId="{4FBD2FC8-E01B-4F9B-B867-2F32F8774F6B}">
      <dgm:prSet/>
      <dgm:spPr/>
      <dgm:t>
        <a:bodyPr/>
        <a:lstStyle/>
        <a:p>
          <a:endParaRPr lang="en-IE"/>
        </a:p>
      </dgm:t>
    </dgm:pt>
    <dgm:pt modelId="{AECAC7A7-69CD-4E0A-A8E9-72C12D1AEEE9}">
      <dgm:prSet/>
      <dgm:spPr/>
      <dgm:t>
        <a:bodyPr/>
        <a:lstStyle/>
        <a:p>
          <a:r>
            <a:rPr lang="en-IE"/>
            <a:t>Were there more reds than greens or blues? </a:t>
          </a:r>
          <a:endParaRPr lang="en-IE" dirty="0"/>
        </a:p>
      </dgm:t>
    </dgm:pt>
    <dgm:pt modelId="{9C6CD4E5-C35A-4348-992E-54734DCCAECD}" type="parTrans" cxnId="{72170D2D-3C41-4D17-B79E-148E576E77CB}">
      <dgm:prSet/>
      <dgm:spPr/>
      <dgm:t>
        <a:bodyPr/>
        <a:lstStyle/>
        <a:p>
          <a:endParaRPr lang="en-IE"/>
        </a:p>
      </dgm:t>
    </dgm:pt>
    <dgm:pt modelId="{CE8C954F-0B8D-4103-8EA1-7B44EA988D8B}" type="sibTrans" cxnId="{72170D2D-3C41-4D17-B79E-148E576E77CB}">
      <dgm:prSet/>
      <dgm:spPr/>
      <dgm:t>
        <a:bodyPr/>
        <a:lstStyle/>
        <a:p>
          <a:endParaRPr lang="en-IE"/>
        </a:p>
      </dgm:t>
    </dgm:pt>
    <dgm:pt modelId="{17ABF770-148D-427D-B339-38D7B25D07E0}">
      <dgm:prSet/>
      <dgm:spPr/>
      <dgm:t>
        <a:bodyPr/>
        <a:lstStyle/>
        <a:p>
          <a:r>
            <a:rPr lang="en-IE" dirty="0"/>
            <a:t>Where is there room for improvement?</a:t>
          </a:r>
        </a:p>
      </dgm:t>
    </dgm:pt>
    <dgm:pt modelId="{D2D66981-2891-4BA1-97A3-3224883FF571}" type="parTrans" cxnId="{3FD87220-C475-493C-B780-A3057C8333CD}">
      <dgm:prSet/>
      <dgm:spPr/>
      <dgm:t>
        <a:bodyPr/>
        <a:lstStyle/>
        <a:p>
          <a:endParaRPr lang="en-IE"/>
        </a:p>
      </dgm:t>
    </dgm:pt>
    <dgm:pt modelId="{152B628C-4595-46CF-BDA8-CD2BD8F962A3}" type="sibTrans" cxnId="{3FD87220-C475-493C-B780-A3057C8333CD}">
      <dgm:prSet/>
      <dgm:spPr/>
      <dgm:t>
        <a:bodyPr/>
        <a:lstStyle/>
        <a:p>
          <a:endParaRPr lang="en-IE"/>
        </a:p>
      </dgm:t>
    </dgm:pt>
    <dgm:pt modelId="{D2496B4A-2D3C-4DEB-B0A5-4BEE364BF3B2}" type="pres">
      <dgm:prSet presAssocID="{113FD050-825E-43F7-8C05-28ECBF7E8C2F}" presName="Name0" presStyleCnt="0">
        <dgm:presLayoutVars>
          <dgm:dir/>
          <dgm:animLvl val="lvl"/>
          <dgm:resizeHandles val="exact"/>
        </dgm:presLayoutVars>
      </dgm:prSet>
      <dgm:spPr/>
    </dgm:pt>
    <dgm:pt modelId="{286BF808-83B8-495F-9265-080F5E5E698A}" type="pres">
      <dgm:prSet presAssocID="{ED78FC63-D9B8-4464-9264-F701F47D38A1}" presName="boxAndChildren" presStyleCnt="0"/>
      <dgm:spPr/>
    </dgm:pt>
    <dgm:pt modelId="{94271ECF-6A02-4C15-9506-102FC7E8061E}" type="pres">
      <dgm:prSet presAssocID="{ED78FC63-D9B8-4464-9264-F701F47D38A1}" presName="parentTextBox" presStyleLbl="alignNode1" presStyleIdx="0" presStyleCnt="1"/>
      <dgm:spPr/>
    </dgm:pt>
    <dgm:pt modelId="{4603A182-DEC2-4C87-BB29-696D70975BAF}" type="pres">
      <dgm:prSet presAssocID="{ED78FC63-D9B8-4464-9264-F701F47D38A1}" presName="descendantBox" presStyleLbl="bgAccFollowNode1" presStyleIdx="0" presStyleCnt="1"/>
      <dgm:spPr/>
    </dgm:pt>
  </dgm:ptLst>
  <dgm:cxnLst>
    <dgm:cxn modelId="{3FD87220-C475-493C-B780-A3057C8333CD}" srcId="{ED78FC63-D9B8-4464-9264-F701F47D38A1}" destId="{17ABF770-148D-427D-B339-38D7B25D07E0}" srcOrd="3" destOrd="0" parTransId="{D2D66981-2891-4BA1-97A3-3224883FF571}" sibTransId="{152B628C-4595-46CF-BDA8-CD2BD8F962A3}"/>
    <dgm:cxn modelId="{425EF028-147F-4B0A-A06D-6A5BB8632066}" type="presOf" srcId="{F7B22BB7-24E8-4537-8D28-E14FA63A06DF}" destId="{4603A182-DEC2-4C87-BB29-696D70975BAF}" srcOrd="0" destOrd="1" presId="urn:microsoft.com/office/officeart/2016/7/layout/VerticalDownArrowProcess"/>
    <dgm:cxn modelId="{72170D2D-3C41-4D17-B79E-148E576E77CB}" srcId="{ED78FC63-D9B8-4464-9264-F701F47D38A1}" destId="{AECAC7A7-69CD-4E0A-A8E9-72C12D1AEEE9}" srcOrd="2" destOrd="0" parTransId="{9C6CD4E5-C35A-4348-992E-54734DCCAECD}" sibTransId="{CE8C954F-0B8D-4103-8EA1-7B44EA988D8B}"/>
    <dgm:cxn modelId="{6274943D-CA07-419A-99D1-033334C78858}" type="presOf" srcId="{9D82FAA4-4247-4A18-821A-8208385D2162}" destId="{4603A182-DEC2-4C87-BB29-696D70975BAF}" srcOrd="0" destOrd="0" presId="urn:microsoft.com/office/officeart/2016/7/layout/VerticalDownArrowProcess"/>
    <dgm:cxn modelId="{FEA9B49A-06E7-4B59-8F5A-C77643D631C4}" type="presOf" srcId="{113FD050-825E-43F7-8C05-28ECBF7E8C2F}" destId="{D2496B4A-2D3C-4DEB-B0A5-4BEE364BF3B2}" srcOrd="0" destOrd="0" presId="urn:microsoft.com/office/officeart/2016/7/layout/VerticalDownArrowProcess"/>
    <dgm:cxn modelId="{ED5642AC-59AB-4B2A-86AA-7BDA6354E983}" srcId="{113FD050-825E-43F7-8C05-28ECBF7E8C2F}" destId="{ED78FC63-D9B8-4464-9264-F701F47D38A1}" srcOrd="0" destOrd="0" parTransId="{C6EDD3A3-5B13-41CA-B584-F93614A60A01}" sibTransId="{97628C34-2F0E-49D4-B14F-4A03410C3642}"/>
    <dgm:cxn modelId="{8F1120BF-166F-4A1D-AC06-2D3D97E49E32}" type="presOf" srcId="{17ABF770-148D-427D-B339-38D7B25D07E0}" destId="{4603A182-DEC2-4C87-BB29-696D70975BAF}" srcOrd="0" destOrd="3" presId="urn:microsoft.com/office/officeart/2016/7/layout/VerticalDownArrowProcess"/>
    <dgm:cxn modelId="{4FBD2FC8-E01B-4F9B-B867-2F32F8774F6B}" srcId="{ED78FC63-D9B8-4464-9264-F701F47D38A1}" destId="{F7B22BB7-24E8-4537-8D28-E14FA63A06DF}" srcOrd="1" destOrd="0" parTransId="{88A2E316-57C3-4CEC-8C62-32FB6CFD02FE}" sibTransId="{F2582F68-2943-4CBA-9E96-379B703A6B3E}"/>
    <dgm:cxn modelId="{A6F9A8CF-1F96-4926-8EE9-CF9E06462235}" srcId="{ED78FC63-D9B8-4464-9264-F701F47D38A1}" destId="{9D82FAA4-4247-4A18-821A-8208385D2162}" srcOrd="0" destOrd="0" parTransId="{FBD7687B-4C8B-4151-B609-582010DA31B3}" sibTransId="{6E6004F1-1558-4352-A663-01BED82CF307}"/>
    <dgm:cxn modelId="{8D7824D1-D2E7-4007-8303-53D79100DB6C}" type="presOf" srcId="{ED78FC63-D9B8-4464-9264-F701F47D38A1}" destId="{94271ECF-6A02-4C15-9506-102FC7E8061E}" srcOrd="0" destOrd="0" presId="urn:microsoft.com/office/officeart/2016/7/layout/VerticalDownArrowProcess"/>
    <dgm:cxn modelId="{EC4FD8F1-5160-422F-8206-00C1379CAFBA}" type="presOf" srcId="{AECAC7A7-69CD-4E0A-A8E9-72C12D1AEEE9}" destId="{4603A182-DEC2-4C87-BB29-696D70975BAF}" srcOrd="0" destOrd="2" presId="urn:microsoft.com/office/officeart/2016/7/layout/VerticalDownArrowProcess"/>
    <dgm:cxn modelId="{13FB56E9-46E9-42F6-9F43-D9C46F4CADC3}" type="presParOf" srcId="{D2496B4A-2D3C-4DEB-B0A5-4BEE364BF3B2}" destId="{286BF808-83B8-495F-9265-080F5E5E698A}" srcOrd="0" destOrd="0" presId="urn:microsoft.com/office/officeart/2016/7/layout/VerticalDownArrowProcess"/>
    <dgm:cxn modelId="{72429291-D8B1-4DD0-9B45-6731288BCFD6}" type="presParOf" srcId="{286BF808-83B8-495F-9265-080F5E5E698A}" destId="{94271ECF-6A02-4C15-9506-102FC7E8061E}" srcOrd="0" destOrd="0" presId="urn:microsoft.com/office/officeart/2016/7/layout/VerticalDownArrowProcess"/>
    <dgm:cxn modelId="{0348F693-624F-44EA-9093-BDD84F6D7E1B}" type="presParOf" srcId="{286BF808-83B8-495F-9265-080F5E5E698A}" destId="{4603A182-DEC2-4C87-BB29-696D70975BAF}" srcOrd="1"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C7796C-C60F-4F3E-976A-46677380DD51}"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IE"/>
        </a:p>
      </dgm:t>
    </dgm:pt>
    <dgm:pt modelId="{8571DB05-8A31-4ADC-A1CF-E5D7189240B5}">
      <dgm:prSet phldrT="[Text]"/>
      <dgm:spPr/>
      <dgm:t>
        <a:bodyPr/>
        <a:lstStyle/>
        <a:p>
          <a:r>
            <a:rPr lang="en-IE" dirty="0"/>
            <a:t>Community Participation</a:t>
          </a:r>
        </a:p>
      </dgm:t>
    </dgm:pt>
    <dgm:pt modelId="{FE94FB4F-3F5F-4A11-A325-1700E66CB73F}" type="parTrans" cxnId="{7A767967-8AE6-4AC7-A9C1-A948AE84B4B9}">
      <dgm:prSet/>
      <dgm:spPr/>
      <dgm:t>
        <a:bodyPr/>
        <a:lstStyle/>
        <a:p>
          <a:endParaRPr lang="en-IE"/>
        </a:p>
      </dgm:t>
    </dgm:pt>
    <dgm:pt modelId="{40DBADD8-59D2-43E9-A4D0-A9EB6E63A9B4}" type="sibTrans" cxnId="{7A767967-8AE6-4AC7-A9C1-A948AE84B4B9}">
      <dgm:prSet/>
      <dgm:spPr/>
      <dgm:t>
        <a:bodyPr/>
        <a:lstStyle/>
        <a:p>
          <a:endParaRPr lang="en-IE"/>
        </a:p>
      </dgm:t>
    </dgm:pt>
    <dgm:pt modelId="{F743786D-FB59-4A74-BBFE-4ED44D552BE8}">
      <dgm:prSet phldrT="[Text]"/>
      <dgm:spPr/>
      <dgm:t>
        <a:bodyPr/>
        <a:lstStyle/>
        <a:p>
          <a:r>
            <a:rPr lang="en-IE" dirty="0"/>
            <a:t>Place Analysis</a:t>
          </a:r>
        </a:p>
      </dgm:t>
    </dgm:pt>
    <dgm:pt modelId="{6382B835-F04A-40E6-8CC7-9A92CCC9E7AF}" type="parTrans" cxnId="{8F740CA0-5F18-417B-98B9-49C91C423C44}">
      <dgm:prSet/>
      <dgm:spPr/>
      <dgm:t>
        <a:bodyPr/>
        <a:lstStyle/>
        <a:p>
          <a:endParaRPr lang="en-IE"/>
        </a:p>
      </dgm:t>
    </dgm:pt>
    <dgm:pt modelId="{CF07C928-CCCD-4E13-ADCF-46FDFDA77032}" type="sibTrans" cxnId="{8F740CA0-5F18-417B-98B9-49C91C423C44}">
      <dgm:prSet/>
      <dgm:spPr/>
      <dgm:t>
        <a:bodyPr/>
        <a:lstStyle/>
        <a:p>
          <a:endParaRPr lang="en-IE"/>
        </a:p>
      </dgm:t>
    </dgm:pt>
    <dgm:pt modelId="{AD49D9D0-4780-449B-A85D-CA14979CF094}">
      <dgm:prSet phldrT="[Text]"/>
      <dgm:spPr/>
      <dgm:t>
        <a:bodyPr/>
        <a:lstStyle/>
        <a:p>
          <a:r>
            <a:rPr lang="en-IE" dirty="0"/>
            <a:t>Experimentation</a:t>
          </a:r>
        </a:p>
      </dgm:t>
    </dgm:pt>
    <dgm:pt modelId="{4AF7B77E-7446-469A-9D1E-3AB57AD25239}" type="parTrans" cxnId="{DE5B8F4B-FE3E-4619-AD6E-9FF6DACF091F}">
      <dgm:prSet/>
      <dgm:spPr/>
      <dgm:t>
        <a:bodyPr/>
        <a:lstStyle/>
        <a:p>
          <a:endParaRPr lang="en-IE"/>
        </a:p>
      </dgm:t>
    </dgm:pt>
    <dgm:pt modelId="{64146946-6AE0-44CB-BE32-09A7ADF02DA1}" type="sibTrans" cxnId="{DE5B8F4B-FE3E-4619-AD6E-9FF6DACF091F}">
      <dgm:prSet/>
      <dgm:spPr/>
      <dgm:t>
        <a:bodyPr/>
        <a:lstStyle/>
        <a:p>
          <a:endParaRPr lang="en-IE"/>
        </a:p>
      </dgm:t>
    </dgm:pt>
    <dgm:pt modelId="{167CB109-3411-4064-97D7-3CAD969829AC}">
      <dgm:prSet phldrT="[Text]"/>
      <dgm:spPr/>
      <dgm:t>
        <a:bodyPr/>
        <a:lstStyle/>
        <a:p>
          <a:r>
            <a:rPr lang="en-IE" dirty="0"/>
            <a:t>Animation of Place</a:t>
          </a:r>
        </a:p>
      </dgm:t>
    </dgm:pt>
    <dgm:pt modelId="{EDA45584-9D90-46B2-AF84-8022711A006F}" type="parTrans" cxnId="{338D64F8-D0C1-42CE-A01A-643561B42FFF}">
      <dgm:prSet/>
      <dgm:spPr/>
      <dgm:t>
        <a:bodyPr/>
        <a:lstStyle/>
        <a:p>
          <a:endParaRPr lang="en-IE"/>
        </a:p>
      </dgm:t>
    </dgm:pt>
    <dgm:pt modelId="{6DA2EB15-AAD0-465C-8EF9-CECEDE64F4C6}" type="sibTrans" cxnId="{338D64F8-D0C1-42CE-A01A-643561B42FFF}">
      <dgm:prSet/>
      <dgm:spPr/>
      <dgm:t>
        <a:bodyPr/>
        <a:lstStyle/>
        <a:p>
          <a:endParaRPr lang="en-IE"/>
        </a:p>
      </dgm:t>
    </dgm:pt>
    <dgm:pt modelId="{3E144E7A-FC5D-41E5-8213-71BE80630806}">
      <dgm:prSet phldrT="[Text]"/>
      <dgm:spPr/>
      <dgm:t>
        <a:bodyPr/>
        <a:lstStyle/>
        <a:p>
          <a:r>
            <a:rPr lang="en-IE" dirty="0"/>
            <a:t>Evaluating the process</a:t>
          </a:r>
        </a:p>
      </dgm:t>
    </dgm:pt>
    <dgm:pt modelId="{1BCE6987-EA3C-4AAE-A0F8-DEE257D54694}" type="parTrans" cxnId="{6AB72D99-5D23-42A9-B723-E79F7E59872F}">
      <dgm:prSet/>
      <dgm:spPr/>
      <dgm:t>
        <a:bodyPr/>
        <a:lstStyle/>
        <a:p>
          <a:endParaRPr lang="en-IE"/>
        </a:p>
      </dgm:t>
    </dgm:pt>
    <dgm:pt modelId="{BC9B8D40-55BF-4C22-9115-7E447158C9CC}" type="sibTrans" cxnId="{6AB72D99-5D23-42A9-B723-E79F7E59872F}">
      <dgm:prSet/>
      <dgm:spPr/>
      <dgm:t>
        <a:bodyPr/>
        <a:lstStyle/>
        <a:p>
          <a:endParaRPr lang="en-IE"/>
        </a:p>
      </dgm:t>
    </dgm:pt>
    <dgm:pt modelId="{7D76F25B-7937-459B-A13F-167363DF8D15}" type="pres">
      <dgm:prSet presAssocID="{79C7796C-C60F-4F3E-976A-46677380DD51}" presName="diagram" presStyleCnt="0">
        <dgm:presLayoutVars>
          <dgm:dir/>
          <dgm:resizeHandles val="exact"/>
        </dgm:presLayoutVars>
      </dgm:prSet>
      <dgm:spPr/>
    </dgm:pt>
    <dgm:pt modelId="{59841038-46E9-45E3-AF20-78CBADF8D063}" type="pres">
      <dgm:prSet presAssocID="{8571DB05-8A31-4ADC-A1CF-E5D7189240B5}" presName="node" presStyleLbl="node1" presStyleIdx="0" presStyleCnt="5">
        <dgm:presLayoutVars>
          <dgm:bulletEnabled val="1"/>
        </dgm:presLayoutVars>
      </dgm:prSet>
      <dgm:spPr/>
    </dgm:pt>
    <dgm:pt modelId="{340559FB-4F8C-48FA-B12C-62FFE20C9FD6}" type="pres">
      <dgm:prSet presAssocID="{40DBADD8-59D2-43E9-A4D0-A9EB6E63A9B4}" presName="sibTrans" presStyleLbl="sibTrans2D1" presStyleIdx="0" presStyleCnt="4"/>
      <dgm:spPr/>
    </dgm:pt>
    <dgm:pt modelId="{1F4C3CD0-E05E-4BF1-956D-6BE1DE53B606}" type="pres">
      <dgm:prSet presAssocID="{40DBADD8-59D2-43E9-A4D0-A9EB6E63A9B4}" presName="connectorText" presStyleLbl="sibTrans2D1" presStyleIdx="0" presStyleCnt="4"/>
      <dgm:spPr/>
    </dgm:pt>
    <dgm:pt modelId="{872AD027-1633-43FF-A4A8-C912543BB0E9}" type="pres">
      <dgm:prSet presAssocID="{F743786D-FB59-4A74-BBFE-4ED44D552BE8}" presName="node" presStyleLbl="node1" presStyleIdx="1" presStyleCnt="5">
        <dgm:presLayoutVars>
          <dgm:bulletEnabled val="1"/>
        </dgm:presLayoutVars>
      </dgm:prSet>
      <dgm:spPr/>
    </dgm:pt>
    <dgm:pt modelId="{495A3E46-C61B-4E80-9057-320CE3D3FEA9}" type="pres">
      <dgm:prSet presAssocID="{CF07C928-CCCD-4E13-ADCF-46FDFDA77032}" presName="sibTrans" presStyleLbl="sibTrans2D1" presStyleIdx="1" presStyleCnt="4"/>
      <dgm:spPr/>
    </dgm:pt>
    <dgm:pt modelId="{3FD48938-76C1-4001-906F-C072B7B646AE}" type="pres">
      <dgm:prSet presAssocID="{CF07C928-CCCD-4E13-ADCF-46FDFDA77032}" presName="connectorText" presStyleLbl="sibTrans2D1" presStyleIdx="1" presStyleCnt="4"/>
      <dgm:spPr/>
    </dgm:pt>
    <dgm:pt modelId="{8212EF18-AA10-4F7F-9028-C831AAF4C442}" type="pres">
      <dgm:prSet presAssocID="{AD49D9D0-4780-449B-A85D-CA14979CF094}" presName="node" presStyleLbl="node1" presStyleIdx="2" presStyleCnt="5">
        <dgm:presLayoutVars>
          <dgm:bulletEnabled val="1"/>
        </dgm:presLayoutVars>
      </dgm:prSet>
      <dgm:spPr/>
    </dgm:pt>
    <dgm:pt modelId="{6E24D643-DF89-4F52-A38C-02CBFCB17F81}" type="pres">
      <dgm:prSet presAssocID="{64146946-6AE0-44CB-BE32-09A7ADF02DA1}" presName="sibTrans" presStyleLbl="sibTrans2D1" presStyleIdx="2" presStyleCnt="4"/>
      <dgm:spPr/>
    </dgm:pt>
    <dgm:pt modelId="{1C73E402-9123-4EA8-8046-8B62C5DF9D78}" type="pres">
      <dgm:prSet presAssocID="{64146946-6AE0-44CB-BE32-09A7ADF02DA1}" presName="connectorText" presStyleLbl="sibTrans2D1" presStyleIdx="2" presStyleCnt="4"/>
      <dgm:spPr/>
    </dgm:pt>
    <dgm:pt modelId="{F9C4FCB8-59E7-452F-B7E1-911895A5612A}" type="pres">
      <dgm:prSet presAssocID="{167CB109-3411-4064-97D7-3CAD969829AC}" presName="node" presStyleLbl="node1" presStyleIdx="3" presStyleCnt="5">
        <dgm:presLayoutVars>
          <dgm:bulletEnabled val="1"/>
        </dgm:presLayoutVars>
      </dgm:prSet>
      <dgm:spPr/>
    </dgm:pt>
    <dgm:pt modelId="{B65D0819-1360-44F0-8DAA-96B90A56CE53}" type="pres">
      <dgm:prSet presAssocID="{6DA2EB15-AAD0-465C-8EF9-CECEDE64F4C6}" presName="sibTrans" presStyleLbl="sibTrans2D1" presStyleIdx="3" presStyleCnt="4"/>
      <dgm:spPr/>
    </dgm:pt>
    <dgm:pt modelId="{DE92676F-5E11-4D43-8F39-FA4E141A4E17}" type="pres">
      <dgm:prSet presAssocID="{6DA2EB15-AAD0-465C-8EF9-CECEDE64F4C6}" presName="connectorText" presStyleLbl="sibTrans2D1" presStyleIdx="3" presStyleCnt="4"/>
      <dgm:spPr/>
    </dgm:pt>
    <dgm:pt modelId="{DE1976E1-222A-4DED-BBB6-66808CF86B0A}" type="pres">
      <dgm:prSet presAssocID="{3E144E7A-FC5D-41E5-8213-71BE80630806}" presName="node" presStyleLbl="node1" presStyleIdx="4" presStyleCnt="5">
        <dgm:presLayoutVars>
          <dgm:bulletEnabled val="1"/>
        </dgm:presLayoutVars>
      </dgm:prSet>
      <dgm:spPr/>
    </dgm:pt>
  </dgm:ptLst>
  <dgm:cxnLst>
    <dgm:cxn modelId="{C21F1B23-C2AB-4DDE-9DA1-8AEA0395C834}" type="presOf" srcId="{CF07C928-CCCD-4E13-ADCF-46FDFDA77032}" destId="{495A3E46-C61B-4E80-9057-320CE3D3FEA9}" srcOrd="0" destOrd="0" presId="urn:microsoft.com/office/officeart/2005/8/layout/process5"/>
    <dgm:cxn modelId="{FFB4CB2A-684E-4768-944B-A40A19EC0F4C}" type="presOf" srcId="{40DBADD8-59D2-43E9-A4D0-A9EB6E63A9B4}" destId="{340559FB-4F8C-48FA-B12C-62FFE20C9FD6}" srcOrd="0" destOrd="0" presId="urn:microsoft.com/office/officeart/2005/8/layout/process5"/>
    <dgm:cxn modelId="{89DFB037-51FA-4822-B27E-281C221738E0}" type="presOf" srcId="{6DA2EB15-AAD0-465C-8EF9-CECEDE64F4C6}" destId="{DE92676F-5E11-4D43-8F39-FA4E141A4E17}" srcOrd="1" destOrd="0" presId="urn:microsoft.com/office/officeart/2005/8/layout/process5"/>
    <dgm:cxn modelId="{14A4AF3B-CF90-49FB-9945-26D0A4F9A147}" type="presOf" srcId="{3E144E7A-FC5D-41E5-8213-71BE80630806}" destId="{DE1976E1-222A-4DED-BBB6-66808CF86B0A}" srcOrd="0" destOrd="0" presId="urn:microsoft.com/office/officeart/2005/8/layout/process5"/>
    <dgm:cxn modelId="{7A767967-8AE6-4AC7-A9C1-A948AE84B4B9}" srcId="{79C7796C-C60F-4F3E-976A-46677380DD51}" destId="{8571DB05-8A31-4ADC-A1CF-E5D7189240B5}" srcOrd="0" destOrd="0" parTransId="{FE94FB4F-3F5F-4A11-A325-1700E66CB73F}" sibTransId="{40DBADD8-59D2-43E9-A4D0-A9EB6E63A9B4}"/>
    <dgm:cxn modelId="{DE5B8F4B-FE3E-4619-AD6E-9FF6DACF091F}" srcId="{79C7796C-C60F-4F3E-976A-46677380DD51}" destId="{AD49D9D0-4780-449B-A85D-CA14979CF094}" srcOrd="2" destOrd="0" parTransId="{4AF7B77E-7446-469A-9D1E-3AB57AD25239}" sibTransId="{64146946-6AE0-44CB-BE32-09A7ADF02DA1}"/>
    <dgm:cxn modelId="{57BEE84E-EDC7-4A3D-B613-CC2D3AB87666}" type="presOf" srcId="{64146946-6AE0-44CB-BE32-09A7ADF02DA1}" destId="{1C73E402-9123-4EA8-8046-8B62C5DF9D78}" srcOrd="1" destOrd="0" presId="urn:microsoft.com/office/officeart/2005/8/layout/process5"/>
    <dgm:cxn modelId="{B12C9970-4326-48EE-ADA8-4D6042E1C4E3}" type="presOf" srcId="{79C7796C-C60F-4F3E-976A-46677380DD51}" destId="{7D76F25B-7937-459B-A13F-167363DF8D15}" srcOrd="0" destOrd="0" presId="urn:microsoft.com/office/officeart/2005/8/layout/process5"/>
    <dgm:cxn modelId="{9433EB84-429D-4718-AC20-FB00299B658A}" type="presOf" srcId="{64146946-6AE0-44CB-BE32-09A7ADF02DA1}" destId="{6E24D643-DF89-4F52-A38C-02CBFCB17F81}" srcOrd="0" destOrd="0" presId="urn:microsoft.com/office/officeart/2005/8/layout/process5"/>
    <dgm:cxn modelId="{AEA0A687-8EC0-42A0-B8D1-D47AF6FC13F8}" type="presOf" srcId="{F743786D-FB59-4A74-BBFE-4ED44D552BE8}" destId="{872AD027-1633-43FF-A4A8-C912543BB0E9}" srcOrd="0" destOrd="0" presId="urn:microsoft.com/office/officeart/2005/8/layout/process5"/>
    <dgm:cxn modelId="{D4FC568E-8412-46C3-A798-DA394D802BF9}" type="presOf" srcId="{8571DB05-8A31-4ADC-A1CF-E5D7189240B5}" destId="{59841038-46E9-45E3-AF20-78CBADF8D063}" srcOrd="0" destOrd="0" presId="urn:microsoft.com/office/officeart/2005/8/layout/process5"/>
    <dgm:cxn modelId="{87AC858E-3640-475F-AB47-9C619C34C951}" type="presOf" srcId="{AD49D9D0-4780-449B-A85D-CA14979CF094}" destId="{8212EF18-AA10-4F7F-9028-C831AAF4C442}" srcOrd="0" destOrd="0" presId="urn:microsoft.com/office/officeart/2005/8/layout/process5"/>
    <dgm:cxn modelId="{660EF192-AB16-444D-B04C-685F1EB8865E}" type="presOf" srcId="{167CB109-3411-4064-97D7-3CAD969829AC}" destId="{F9C4FCB8-59E7-452F-B7E1-911895A5612A}" srcOrd="0" destOrd="0" presId="urn:microsoft.com/office/officeart/2005/8/layout/process5"/>
    <dgm:cxn modelId="{6AB72D99-5D23-42A9-B723-E79F7E59872F}" srcId="{79C7796C-C60F-4F3E-976A-46677380DD51}" destId="{3E144E7A-FC5D-41E5-8213-71BE80630806}" srcOrd="4" destOrd="0" parTransId="{1BCE6987-EA3C-4AAE-A0F8-DEE257D54694}" sibTransId="{BC9B8D40-55BF-4C22-9115-7E447158C9CC}"/>
    <dgm:cxn modelId="{8F740CA0-5F18-417B-98B9-49C91C423C44}" srcId="{79C7796C-C60F-4F3E-976A-46677380DD51}" destId="{F743786D-FB59-4A74-BBFE-4ED44D552BE8}" srcOrd="1" destOrd="0" parTransId="{6382B835-F04A-40E6-8CC7-9A92CCC9E7AF}" sibTransId="{CF07C928-CCCD-4E13-ADCF-46FDFDA77032}"/>
    <dgm:cxn modelId="{6AADBAD5-48FB-435F-B8C0-5C69720E1B11}" type="presOf" srcId="{40DBADD8-59D2-43E9-A4D0-A9EB6E63A9B4}" destId="{1F4C3CD0-E05E-4BF1-956D-6BE1DE53B606}" srcOrd="1" destOrd="0" presId="urn:microsoft.com/office/officeart/2005/8/layout/process5"/>
    <dgm:cxn modelId="{114774E9-11CB-4052-A7E7-C2CCB644091E}" type="presOf" srcId="{6DA2EB15-AAD0-465C-8EF9-CECEDE64F4C6}" destId="{B65D0819-1360-44F0-8DAA-96B90A56CE53}" srcOrd="0" destOrd="0" presId="urn:microsoft.com/office/officeart/2005/8/layout/process5"/>
    <dgm:cxn modelId="{338D64F8-D0C1-42CE-A01A-643561B42FFF}" srcId="{79C7796C-C60F-4F3E-976A-46677380DD51}" destId="{167CB109-3411-4064-97D7-3CAD969829AC}" srcOrd="3" destOrd="0" parTransId="{EDA45584-9D90-46B2-AF84-8022711A006F}" sibTransId="{6DA2EB15-AAD0-465C-8EF9-CECEDE64F4C6}"/>
    <dgm:cxn modelId="{C76C6BF9-086E-48A8-B5FF-8A864E4140C2}" type="presOf" srcId="{CF07C928-CCCD-4E13-ADCF-46FDFDA77032}" destId="{3FD48938-76C1-4001-906F-C072B7B646AE}" srcOrd="1" destOrd="0" presId="urn:microsoft.com/office/officeart/2005/8/layout/process5"/>
    <dgm:cxn modelId="{C367AB08-31F7-4A86-A47C-A2A5CBD48F7D}" type="presParOf" srcId="{7D76F25B-7937-459B-A13F-167363DF8D15}" destId="{59841038-46E9-45E3-AF20-78CBADF8D063}" srcOrd="0" destOrd="0" presId="urn:microsoft.com/office/officeart/2005/8/layout/process5"/>
    <dgm:cxn modelId="{621DA3E6-A1BC-4E08-AF57-209CBF62F001}" type="presParOf" srcId="{7D76F25B-7937-459B-A13F-167363DF8D15}" destId="{340559FB-4F8C-48FA-B12C-62FFE20C9FD6}" srcOrd="1" destOrd="0" presId="urn:microsoft.com/office/officeart/2005/8/layout/process5"/>
    <dgm:cxn modelId="{5DEE9402-3A88-4A28-B229-00F7F2B380A6}" type="presParOf" srcId="{340559FB-4F8C-48FA-B12C-62FFE20C9FD6}" destId="{1F4C3CD0-E05E-4BF1-956D-6BE1DE53B606}" srcOrd="0" destOrd="0" presId="urn:microsoft.com/office/officeart/2005/8/layout/process5"/>
    <dgm:cxn modelId="{EF2E7BBF-42A2-471C-BCCE-09A73FADDD5B}" type="presParOf" srcId="{7D76F25B-7937-459B-A13F-167363DF8D15}" destId="{872AD027-1633-43FF-A4A8-C912543BB0E9}" srcOrd="2" destOrd="0" presId="urn:microsoft.com/office/officeart/2005/8/layout/process5"/>
    <dgm:cxn modelId="{0DF64125-D738-4C65-8355-55C07B4DE550}" type="presParOf" srcId="{7D76F25B-7937-459B-A13F-167363DF8D15}" destId="{495A3E46-C61B-4E80-9057-320CE3D3FEA9}" srcOrd="3" destOrd="0" presId="urn:microsoft.com/office/officeart/2005/8/layout/process5"/>
    <dgm:cxn modelId="{26D0D994-8F8E-460C-87A9-AB3BB924F6A5}" type="presParOf" srcId="{495A3E46-C61B-4E80-9057-320CE3D3FEA9}" destId="{3FD48938-76C1-4001-906F-C072B7B646AE}" srcOrd="0" destOrd="0" presId="urn:microsoft.com/office/officeart/2005/8/layout/process5"/>
    <dgm:cxn modelId="{8421DE3C-DE00-425B-A7AF-588FAC1DE1A7}" type="presParOf" srcId="{7D76F25B-7937-459B-A13F-167363DF8D15}" destId="{8212EF18-AA10-4F7F-9028-C831AAF4C442}" srcOrd="4" destOrd="0" presId="urn:microsoft.com/office/officeart/2005/8/layout/process5"/>
    <dgm:cxn modelId="{E3349CB7-C1AB-4D3A-AE3C-E4F5F6D016E9}" type="presParOf" srcId="{7D76F25B-7937-459B-A13F-167363DF8D15}" destId="{6E24D643-DF89-4F52-A38C-02CBFCB17F81}" srcOrd="5" destOrd="0" presId="urn:microsoft.com/office/officeart/2005/8/layout/process5"/>
    <dgm:cxn modelId="{EA970594-73C8-4005-8297-97A74A37E75B}" type="presParOf" srcId="{6E24D643-DF89-4F52-A38C-02CBFCB17F81}" destId="{1C73E402-9123-4EA8-8046-8B62C5DF9D78}" srcOrd="0" destOrd="0" presId="urn:microsoft.com/office/officeart/2005/8/layout/process5"/>
    <dgm:cxn modelId="{3BD8CA37-F54F-43F2-A7D1-D71D63A48334}" type="presParOf" srcId="{7D76F25B-7937-459B-A13F-167363DF8D15}" destId="{F9C4FCB8-59E7-452F-B7E1-911895A5612A}" srcOrd="6" destOrd="0" presId="urn:microsoft.com/office/officeart/2005/8/layout/process5"/>
    <dgm:cxn modelId="{79F0C8E0-9C10-43C6-AA16-BE01CE7384E0}" type="presParOf" srcId="{7D76F25B-7937-459B-A13F-167363DF8D15}" destId="{B65D0819-1360-44F0-8DAA-96B90A56CE53}" srcOrd="7" destOrd="0" presId="urn:microsoft.com/office/officeart/2005/8/layout/process5"/>
    <dgm:cxn modelId="{872C32ED-2147-4700-929D-1F19ED8631D2}" type="presParOf" srcId="{B65D0819-1360-44F0-8DAA-96B90A56CE53}" destId="{DE92676F-5E11-4D43-8F39-FA4E141A4E17}" srcOrd="0" destOrd="0" presId="urn:microsoft.com/office/officeart/2005/8/layout/process5"/>
    <dgm:cxn modelId="{CA5A88FC-B5D2-4C4D-BE13-A1B4F84480F3}" type="presParOf" srcId="{7D76F25B-7937-459B-A13F-167363DF8D15}" destId="{DE1976E1-222A-4DED-BBB6-66808CF86B0A}"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71ECF-6A02-4C15-9506-102FC7E8061E}">
      <dsp:nvSpPr>
        <dsp:cNvPr id="0" name=""/>
        <dsp:cNvSpPr/>
      </dsp:nvSpPr>
      <dsp:spPr>
        <a:xfrm>
          <a:off x="0" y="4029983"/>
          <a:ext cx="1778876" cy="881661"/>
        </a:xfrm>
        <a:prstGeom prst="rect">
          <a:avLst/>
        </a:prstGeom>
        <a:solidFill>
          <a:srgbClr val="AB5AB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514" tIns="177800" rIns="126514" bIns="177800" numCol="1" spcCol="1270" anchor="ctr" anchorCtr="0">
          <a:noAutofit/>
        </a:bodyPr>
        <a:lstStyle/>
        <a:p>
          <a:pPr marL="0" lvl="0" indent="0" algn="ctr" defTabSz="1111250">
            <a:lnSpc>
              <a:spcPct val="90000"/>
            </a:lnSpc>
            <a:spcBef>
              <a:spcPct val="0"/>
            </a:spcBef>
            <a:spcAft>
              <a:spcPct val="35000"/>
            </a:spcAft>
            <a:buNone/>
          </a:pPr>
          <a:r>
            <a:rPr lang="en-US" sz="2500" kern="1200"/>
            <a:t>Grab</a:t>
          </a:r>
        </a:p>
      </dsp:txBody>
      <dsp:txXfrm>
        <a:off x="0" y="4029983"/>
        <a:ext cx="1778876" cy="881661"/>
      </dsp:txXfrm>
    </dsp:sp>
    <dsp:sp modelId="{4603A182-DEC2-4C87-BB29-696D70975BAF}">
      <dsp:nvSpPr>
        <dsp:cNvPr id="0" name=""/>
        <dsp:cNvSpPr/>
      </dsp:nvSpPr>
      <dsp:spPr>
        <a:xfrm>
          <a:off x="1778875" y="4029983"/>
          <a:ext cx="5336628" cy="88166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252" tIns="165100" rIns="108252" bIns="165100" numCol="1" spcCol="1270" anchor="ctr" anchorCtr="0">
          <a:noAutofit/>
        </a:bodyPr>
        <a:lstStyle/>
        <a:p>
          <a:pPr marL="0" lvl="0" indent="0" algn="l" defTabSz="577850">
            <a:lnSpc>
              <a:spcPct val="90000"/>
            </a:lnSpc>
            <a:spcBef>
              <a:spcPct val="0"/>
            </a:spcBef>
            <a:spcAft>
              <a:spcPct val="35000"/>
            </a:spcAft>
            <a:buNone/>
          </a:pPr>
          <a:r>
            <a:rPr lang="en-US" sz="1300" kern="1200"/>
            <a:t>Grab three different colors of markers, pens, or sticky dots e.g green or blue for great places, red for unsuccessful ones, and yellow for those that have the opportunity to improve.</a:t>
          </a:r>
        </a:p>
      </dsp:txBody>
      <dsp:txXfrm>
        <a:off x="1778875" y="4029983"/>
        <a:ext cx="5336628" cy="881661"/>
      </dsp:txXfrm>
    </dsp:sp>
    <dsp:sp modelId="{BC532C92-602E-43DC-86BF-7DB1226EA980}">
      <dsp:nvSpPr>
        <dsp:cNvPr id="0" name=""/>
        <dsp:cNvSpPr/>
      </dsp:nvSpPr>
      <dsp:spPr>
        <a:xfrm rot="10800000">
          <a:off x="0" y="2687212"/>
          <a:ext cx="1778876" cy="1355996"/>
        </a:xfrm>
        <a:prstGeom prst="upArrowCallout">
          <a:avLst>
            <a:gd name="adj1" fmla="val 5000"/>
            <a:gd name="adj2" fmla="val 10000"/>
            <a:gd name="adj3" fmla="val 15000"/>
            <a:gd name="adj4" fmla="val 64977"/>
          </a:avLst>
        </a:prstGeom>
        <a:solidFill>
          <a:srgbClr val="AB5AB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514" tIns="177800" rIns="126514" bIns="177800" numCol="1" spcCol="1270" anchor="ctr" anchorCtr="0">
          <a:noAutofit/>
        </a:bodyPr>
        <a:lstStyle/>
        <a:p>
          <a:pPr marL="0" lvl="0" indent="0" algn="ctr" defTabSz="1111250">
            <a:lnSpc>
              <a:spcPct val="90000"/>
            </a:lnSpc>
            <a:spcBef>
              <a:spcPct val="0"/>
            </a:spcBef>
            <a:spcAft>
              <a:spcPct val="35000"/>
            </a:spcAft>
            <a:buNone/>
          </a:pPr>
          <a:r>
            <a:rPr lang="en-US" sz="2500" kern="1200"/>
            <a:t>Print out</a:t>
          </a:r>
        </a:p>
      </dsp:txBody>
      <dsp:txXfrm rot="-10800000">
        <a:off x="0" y="2687212"/>
        <a:ext cx="1778876" cy="881397"/>
      </dsp:txXfrm>
    </dsp:sp>
    <dsp:sp modelId="{A8B497AB-E792-43B8-898C-FD083CE0306B}">
      <dsp:nvSpPr>
        <dsp:cNvPr id="0" name=""/>
        <dsp:cNvSpPr/>
      </dsp:nvSpPr>
      <dsp:spPr>
        <a:xfrm>
          <a:off x="1778875" y="2687212"/>
          <a:ext cx="5336628" cy="8813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252" tIns="165100" rIns="108252" bIns="165100" numCol="1" spcCol="1270" anchor="ctr" anchorCtr="0">
          <a:noAutofit/>
        </a:bodyPr>
        <a:lstStyle/>
        <a:p>
          <a:pPr marL="0" lvl="0" indent="0" algn="l" defTabSz="577850">
            <a:lnSpc>
              <a:spcPct val="90000"/>
            </a:lnSpc>
            <a:spcBef>
              <a:spcPct val="0"/>
            </a:spcBef>
            <a:spcAft>
              <a:spcPct val="35000"/>
            </a:spcAft>
            <a:buNone/>
          </a:pPr>
          <a:r>
            <a:rPr lang="en-US" sz="1300" kern="1200"/>
            <a:t>Once you return home, print out a Google map of your study area </a:t>
          </a:r>
        </a:p>
      </dsp:txBody>
      <dsp:txXfrm>
        <a:off x="1778875" y="2687212"/>
        <a:ext cx="5336628" cy="881397"/>
      </dsp:txXfrm>
    </dsp:sp>
    <dsp:sp modelId="{421BD2D9-F2A5-4CF1-9F8C-45E90C4915C3}">
      <dsp:nvSpPr>
        <dsp:cNvPr id="0" name=""/>
        <dsp:cNvSpPr/>
      </dsp:nvSpPr>
      <dsp:spPr>
        <a:xfrm rot="10800000">
          <a:off x="0" y="1344441"/>
          <a:ext cx="1778876" cy="1355996"/>
        </a:xfrm>
        <a:prstGeom prst="upArrowCallout">
          <a:avLst>
            <a:gd name="adj1" fmla="val 5000"/>
            <a:gd name="adj2" fmla="val 10000"/>
            <a:gd name="adj3" fmla="val 15000"/>
            <a:gd name="adj4" fmla="val 64977"/>
          </a:avLst>
        </a:prstGeom>
        <a:solidFill>
          <a:srgbClr val="AB5AB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514" tIns="177800" rIns="126514"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Write down</a:t>
          </a:r>
        </a:p>
      </dsp:txBody>
      <dsp:txXfrm rot="-10800000">
        <a:off x="0" y="1344441"/>
        <a:ext cx="1778876" cy="881397"/>
      </dsp:txXfrm>
    </dsp:sp>
    <dsp:sp modelId="{93A43946-44B9-4F14-A0F2-247D859A962B}">
      <dsp:nvSpPr>
        <dsp:cNvPr id="0" name=""/>
        <dsp:cNvSpPr/>
      </dsp:nvSpPr>
      <dsp:spPr>
        <a:xfrm>
          <a:off x="1778875" y="1344441"/>
          <a:ext cx="5336628" cy="8813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252" tIns="165100" rIns="108252" bIns="165100" numCol="1" spcCol="1270" anchor="ctr" anchorCtr="0">
          <a:noAutofit/>
        </a:bodyPr>
        <a:lstStyle/>
        <a:p>
          <a:pPr marL="0" lvl="0" indent="0" algn="l" defTabSz="577850">
            <a:lnSpc>
              <a:spcPct val="90000"/>
            </a:lnSpc>
            <a:spcBef>
              <a:spcPct val="0"/>
            </a:spcBef>
            <a:spcAft>
              <a:spcPct val="35000"/>
            </a:spcAft>
            <a:buNone/>
          </a:pPr>
          <a:r>
            <a:rPr lang="en-US" sz="1300" kern="1200"/>
            <a:t>Write down as many places or things to do as you notice (playgrounds, cafes, shops, market, and so on). Be creative! Then, note whether these places are great or have room for improvement.</a:t>
          </a:r>
        </a:p>
      </dsp:txBody>
      <dsp:txXfrm>
        <a:off x="1778875" y="1344441"/>
        <a:ext cx="5336628" cy="881397"/>
      </dsp:txXfrm>
    </dsp:sp>
    <dsp:sp modelId="{0B75B926-AEB9-452A-A5C3-1430785AB7BD}">
      <dsp:nvSpPr>
        <dsp:cNvPr id="0" name=""/>
        <dsp:cNvSpPr/>
      </dsp:nvSpPr>
      <dsp:spPr>
        <a:xfrm rot="10800000">
          <a:off x="0" y="1670"/>
          <a:ext cx="1778876" cy="1355996"/>
        </a:xfrm>
        <a:prstGeom prst="upArrowCallout">
          <a:avLst>
            <a:gd name="adj1" fmla="val 5000"/>
            <a:gd name="adj2" fmla="val 10000"/>
            <a:gd name="adj3" fmla="val 15000"/>
            <a:gd name="adj4" fmla="val 64977"/>
          </a:avLst>
        </a:prstGeom>
        <a:solidFill>
          <a:srgbClr val="AB5AB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514" tIns="177800" rIns="126514"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Pick</a:t>
          </a:r>
        </a:p>
      </dsp:txBody>
      <dsp:txXfrm rot="-10800000">
        <a:off x="0" y="1670"/>
        <a:ext cx="1778876" cy="881397"/>
      </dsp:txXfrm>
    </dsp:sp>
    <dsp:sp modelId="{F9583325-3393-491C-A5EC-999D778BD71D}">
      <dsp:nvSpPr>
        <dsp:cNvPr id="0" name=""/>
        <dsp:cNvSpPr/>
      </dsp:nvSpPr>
      <dsp:spPr>
        <a:xfrm>
          <a:off x="1778875" y="1670"/>
          <a:ext cx="5336628" cy="8813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252" tIns="165100" rIns="108252" bIns="165100" numCol="1" spcCol="1270" anchor="ctr" anchorCtr="0">
          <a:noAutofit/>
        </a:bodyPr>
        <a:lstStyle/>
        <a:p>
          <a:pPr marL="0" lvl="0" indent="0" algn="l" defTabSz="577850">
            <a:lnSpc>
              <a:spcPct val="90000"/>
            </a:lnSpc>
            <a:spcBef>
              <a:spcPct val="0"/>
            </a:spcBef>
            <a:spcAft>
              <a:spcPct val="35000"/>
            </a:spcAft>
            <a:buNone/>
          </a:pPr>
          <a:r>
            <a:rPr lang="en-US" sz="1300" kern="1200" dirty="0"/>
            <a:t>Pick the area you want to study - it can be a single street, entire community (or even an entire city!). Now take a walk!</a:t>
          </a:r>
        </a:p>
      </dsp:txBody>
      <dsp:txXfrm>
        <a:off x="1778875" y="1670"/>
        <a:ext cx="5336628" cy="881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71ECF-6A02-4C15-9506-102FC7E8061E}">
      <dsp:nvSpPr>
        <dsp:cNvPr id="0" name=""/>
        <dsp:cNvSpPr/>
      </dsp:nvSpPr>
      <dsp:spPr>
        <a:xfrm>
          <a:off x="0" y="0"/>
          <a:ext cx="1778876" cy="4913316"/>
        </a:xfrm>
        <a:prstGeom prst="rect">
          <a:avLst/>
        </a:prstGeom>
        <a:solidFill>
          <a:srgbClr val="AB5AB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514" tIns="256032" rIns="126514"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Review and Rate</a:t>
          </a:r>
        </a:p>
      </dsp:txBody>
      <dsp:txXfrm>
        <a:off x="0" y="0"/>
        <a:ext cx="1778876" cy="4913316"/>
      </dsp:txXfrm>
    </dsp:sp>
    <dsp:sp modelId="{4603A182-DEC2-4C87-BB29-696D70975BAF}">
      <dsp:nvSpPr>
        <dsp:cNvPr id="0" name=""/>
        <dsp:cNvSpPr/>
      </dsp:nvSpPr>
      <dsp:spPr>
        <a:xfrm>
          <a:off x="1778875" y="0"/>
          <a:ext cx="5336628" cy="49133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252" tIns="304800" rIns="108252" bIns="304800" numCol="1" spcCol="1270" anchor="ctr" anchorCtr="0">
          <a:noAutofit/>
        </a:bodyPr>
        <a:lstStyle/>
        <a:p>
          <a:pPr marL="0" lvl="0" indent="0" algn="l" defTabSz="1066800">
            <a:lnSpc>
              <a:spcPct val="90000"/>
            </a:lnSpc>
            <a:spcBef>
              <a:spcPct val="0"/>
            </a:spcBef>
            <a:spcAft>
              <a:spcPct val="35000"/>
            </a:spcAft>
            <a:buNone/>
          </a:pPr>
          <a:r>
            <a:rPr lang="en-IE" sz="2400" kern="1200" dirty="0"/>
            <a:t>Time to rate your places. Based on your notes, mark all of the places you observed with the </a:t>
          </a:r>
          <a:r>
            <a:rPr lang="en-IE" sz="2400" kern="1200" dirty="0" err="1"/>
            <a:t>colored</a:t>
          </a:r>
          <a:r>
            <a:rPr lang="en-IE" sz="2400" kern="1200" dirty="0"/>
            <a:t> markers or dots. </a:t>
          </a:r>
          <a:endParaRPr lang="en-US" sz="2400" kern="1200" dirty="0"/>
        </a:p>
        <a:p>
          <a:pPr marL="0" lvl="0" indent="0" algn="l" defTabSz="1066800">
            <a:lnSpc>
              <a:spcPct val="90000"/>
            </a:lnSpc>
            <a:spcBef>
              <a:spcPct val="0"/>
            </a:spcBef>
            <a:spcAft>
              <a:spcPct val="35000"/>
            </a:spcAft>
            <a:buNone/>
          </a:pPr>
          <a:r>
            <a:rPr lang="en-IE" sz="2400" kern="1200"/>
            <a:t>When you’ve finished, think about the results in the context of the Power of 10 - do you have a network of great places? </a:t>
          </a:r>
          <a:endParaRPr lang="en-IE" sz="2400" kern="1200" dirty="0"/>
        </a:p>
        <a:p>
          <a:pPr marL="0" lvl="0" indent="0" algn="l" defTabSz="1066800">
            <a:lnSpc>
              <a:spcPct val="90000"/>
            </a:lnSpc>
            <a:spcBef>
              <a:spcPct val="0"/>
            </a:spcBef>
            <a:spcAft>
              <a:spcPct val="35000"/>
            </a:spcAft>
            <a:buNone/>
          </a:pPr>
          <a:r>
            <a:rPr lang="en-IE" sz="2400" kern="1200"/>
            <a:t>Were there more reds than greens or blues? </a:t>
          </a:r>
          <a:endParaRPr lang="en-IE" sz="2400" kern="1200" dirty="0"/>
        </a:p>
        <a:p>
          <a:pPr marL="0" lvl="0" indent="0" algn="l" defTabSz="1066800">
            <a:lnSpc>
              <a:spcPct val="90000"/>
            </a:lnSpc>
            <a:spcBef>
              <a:spcPct val="0"/>
            </a:spcBef>
            <a:spcAft>
              <a:spcPct val="35000"/>
            </a:spcAft>
            <a:buNone/>
          </a:pPr>
          <a:r>
            <a:rPr lang="en-IE" sz="2400" kern="1200" dirty="0"/>
            <a:t>Where is there room for improvement?</a:t>
          </a:r>
        </a:p>
      </dsp:txBody>
      <dsp:txXfrm>
        <a:off x="1778875" y="0"/>
        <a:ext cx="5336628" cy="4913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41038-46E9-45E3-AF20-78CBADF8D063}">
      <dsp:nvSpPr>
        <dsp:cNvPr id="0" name=""/>
        <dsp:cNvSpPr/>
      </dsp:nvSpPr>
      <dsp:spPr>
        <a:xfrm>
          <a:off x="8181" y="1133768"/>
          <a:ext cx="2445341" cy="146720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t>Community Participation</a:t>
          </a:r>
        </a:p>
      </dsp:txBody>
      <dsp:txXfrm>
        <a:off x="51154" y="1176741"/>
        <a:ext cx="2359395" cy="1381259"/>
      </dsp:txXfrm>
    </dsp:sp>
    <dsp:sp modelId="{340559FB-4F8C-48FA-B12C-62FFE20C9FD6}">
      <dsp:nvSpPr>
        <dsp:cNvPr id="0" name=""/>
        <dsp:cNvSpPr/>
      </dsp:nvSpPr>
      <dsp:spPr>
        <a:xfrm>
          <a:off x="2668713" y="1564148"/>
          <a:ext cx="518412" cy="6064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E" sz="2000" kern="1200"/>
        </a:p>
      </dsp:txBody>
      <dsp:txXfrm>
        <a:off x="2668713" y="1685437"/>
        <a:ext cx="362888" cy="363866"/>
      </dsp:txXfrm>
    </dsp:sp>
    <dsp:sp modelId="{872AD027-1633-43FF-A4A8-C912543BB0E9}">
      <dsp:nvSpPr>
        <dsp:cNvPr id="0" name=""/>
        <dsp:cNvSpPr/>
      </dsp:nvSpPr>
      <dsp:spPr>
        <a:xfrm>
          <a:off x="3431660" y="1133768"/>
          <a:ext cx="2445341" cy="1467205"/>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t>Place Analysis</a:t>
          </a:r>
        </a:p>
      </dsp:txBody>
      <dsp:txXfrm>
        <a:off x="3474633" y="1176741"/>
        <a:ext cx="2359395" cy="1381259"/>
      </dsp:txXfrm>
    </dsp:sp>
    <dsp:sp modelId="{495A3E46-C61B-4E80-9057-320CE3D3FEA9}">
      <dsp:nvSpPr>
        <dsp:cNvPr id="0" name=""/>
        <dsp:cNvSpPr/>
      </dsp:nvSpPr>
      <dsp:spPr>
        <a:xfrm>
          <a:off x="6092192" y="1564148"/>
          <a:ext cx="518412" cy="606444"/>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E" sz="2000" kern="1200"/>
        </a:p>
      </dsp:txBody>
      <dsp:txXfrm>
        <a:off x="6092192" y="1685437"/>
        <a:ext cx="362888" cy="363866"/>
      </dsp:txXfrm>
    </dsp:sp>
    <dsp:sp modelId="{8212EF18-AA10-4F7F-9028-C831AAF4C442}">
      <dsp:nvSpPr>
        <dsp:cNvPr id="0" name=""/>
        <dsp:cNvSpPr/>
      </dsp:nvSpPr>
      <dsp:spPr>
        <a:xfrm>
          <a:off x="6855138" y="1133768"/>
          <a:ext cx="2445341" cy="1467205"/>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t>Experimentation</a:t>
          </a:r>
        </a:p>
      </dsp:txBody>
      <dsp:txXfrm>
        <a:off x="6898111" y="1176741"/>
        <a:ext cx="2359395" cy="1381259"/>
      </dsp:txXfrm>
    </dsp:sp>
    <dsp:sp modelId="{6E24D643-DF89-4F52-A38C-02CBFCB17F81}">
      <dsp:nvSpPr>
        <dsp:cNvPr id="0" name=""/>
        <dsp:cNvSpPr/>
      </dsp:nvSpPr>
      <dsp:spPr>
        <a:xfrm rot="5400000">
          <a:off x="7818603" y="2772147"/>
          <a:ext cx="518412" cy="606444"/>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E" sz="2000" kern="1200"/>
        </a:p>
      </dsp:txBody>
      <dsp:txXfrm rot="-5400000">
        <a:off x="7895876" y="2816163"/>
        <a:ext cx="363866" cy="362888"/>
      </dsp:txXfrm>
    </dsp:sp>
    <dsp:sp modelId="{F9C4FCB8-59E7-452F-B7E1-911895A5612A}">
      <dsp:nvSpPr>
        <dsp:cNvPr id="0" name=""/>
        <dsp:cNvSpPr/>
      </dsp:nvSpPr>
      <dsp:spPr>
        <a:xfrm>
          <a:off x="6855138" y="3579109"/>
          <a:ext cx="2445341" cy="1467205"/>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t>Animation of Place</a:t>
          </a:r>
        </a:p>
      </dsp:txBody>
      <dsp:txXfrm>
        <a:off x="6898111" y="3622082"/>
        <a:ext cx="2359395" cy="1381259"/>
      </dsp:txXfrm>
    </dsp:sp>
    <dsp:sp modelId="{B65D0819-1360-44F0-8DAA-96B90A56CE53}">
      <dsp:nvSpPr>
        <dsp:cNvPr id="0" name=""/>
        <dsp:cNvSpPr/>
      </dsp:nvSpPr>
      <dsp:spPr>
        <a:xfrm rot="10800000">
          <a:off x="6121536" y="4009490"/>
          <a:ext cx="518412" cy="606444"/>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IE" sz="2000" kern="1200"/>
        </a:p>
      </dsp:txBody>
      <dsp:txXfrm rot="10800000">
        <a:off x="6277060" y="4130779"/>
        <a:ext cx="362888" cy="363866"/>
      </dsp:txXfrm>
    </dsp:sp>
    <dsp:sp modelId="{DE1976E1-222A-4DED-BBB6-66808CF86B0A}">
      <dsp:nvSpPr>
        <dsp:cNvPr id="0" name=""/>
        <dsp:cNvSpPr/>
      </dsp:nvSpPr>
      <dsp:spPr>
        <a:xfrm>
          <a:off x="3431660" y="3579109"/>
          <a:ext cx="2445341" cy="1467205"/>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t>Evaluating the process</a:t>
          </a:r>
        </a:p>
      </dsp:txBody>
      <dsp:txXfrm>
        <a:off x="3474633" y="3622082"/>
        <a:ext cx="2359395" cy="138125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74B3AB-1076-3847-9704-2735AAE6E6FB}" type="datetimeFigureOut">
              <a:rPr lang="en-US" smtClean="0"/>
              <a:t>12/1/2020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00C95-E645-9447-A3F8-A17F92449908}" type="slidenum">
              <a:rPr lang="en-US" smtClean="0"/>
              <a:t>‹#›</a:t>
            </a:fld>
            <a:endParaRPr lang="en-US"/>
          </a:p>
        </p:txBody>
      </p:sp>
    </p:spTree>
    <p:extLst>
      <p:ext uri="{BB962C8B-B14F-4D97-AF65-F5344CB8AC3E}">
        <p14:creationId xmlns:p14="http://schemas.microsoft.com/office/powerpoint/2010/main" val="1494390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7370B-66A1-AB42-84E0-A4E6FD88C2A5}" type="datetimeFigureOut">
              <a:rPr lang="en-US" smtClean="0"/>
              <a:t>12/1/2020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AC054-D004-974A-8D8E-E228282ED491}" type="slidenum">
              <a:rPr lang="en-US" smtClean="0"/>
              <a:t>‹#›</a:t>
            </a:fld>
            <a:endParaRPr lang="en-US" dirty="0"/>
          </a:p>
        </p:txBody>
      </p:sp>
    </p:spTree>
    <p:extLst>
      <p:ext uri="{BB962C8B-B14F-4D97-AF65-F5344CB8AC3E}">
        <p14:creationId xmlns:p14="http://schemas.microsoft.com/office/powerpoint/2010/main" val="381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
    <p:spTree>
      <p:nvGrpSpPr>
        <p:cNvPr id="1" name=""/>
        <p:cNvGrpSpPr/>
        <p:nvPr/>
      </p:nvGrpSpPr>
      <p:grpSpPr>
        <a:xfrm>
          <a:off x="0" y="0"/>
          <a:ext cx="0" cy="0"/>
          <a:chOff x="0" y="0"/>
          <a:chExt cx="0" cy="0"/>
        </a:xfrm>
      </p:grpSpPr>
      <p:sp>
        <p:nvSpPr>
          <p:cNvPr id="4" name="Rectangle 3"/>
          <p:cNvSpPr/>
          <p:nvPr userDrawn="1"/>
        </p:nvSpPr>
        <p:spPr>
          <a:xfrm>
            <a:off x="0" y="-1"/>
            <a:ext cx="12192000" cy="6858001"/>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424669" y="528535"/>
            <a:ext cx="5987561" cy="1446550"/>
          </a:xfrm>
          <a:prstGeom prst="rect">
            <a:avLst/>
          </a:prstGeom>
        </p:spPr>
        <p:txBody>
          <a:bodyPr wrap="square">
            <a:spAutoFit/>
          </a:bodyPr>
          <a:lstStyle/>
          <a:p>
            <a:pPr fontAlgn="base"/>
            <a:r>
              <a:rPr lang="en-IE" sz="4400" b="0" i="0" u="none" strike="noStrike" kern="1200">
                <a:solidFill>
                  <a:schemeClr val="bg1"/>
                </a:solidFill>
                <a:effectLst/>
                <a:latin typeface="+mn-lt"/>
                <a:ea typeface="+mn-ea"/>
                <a:cs typeface="+mn-cs"/>
              </a:rPr>
              <a:t>WELCOME TO</a:t>
            </a:r>
            <a:r>
              <a:rPr lang="en-IE" sz="4400" b="0" i="0" u="none" strike="noStrike" kern="1200" baseline="0">
                <a:solidFill>
                  <a:schemeClr val="bg1"/>
                </a:solidFill>
                <a:effectLst/>
                <a:latin typeface="+mn-lt"/>
                <a:ea typeface="+mn-ea"/>
                <a:cs typeface="+mn-cs"/>
              </a:rPr>
              <a:t> </a:t>
            </a:r>
            <a:r>
              <a:rPr lang="en-IE" sz="4400" b="0" i="0" u="none" strike="noStrike" kern="1200">
                <a:solidFill>
                  <a:schemeClr val="bg1"/>
                </a:solidFill>
                <a:effectLst/>
                <a:latin typeface="+mn-lt"/>
                <a:ea typeface="+mn-ea"/>
                <a:cs typeface="+mn-cs"/>
              </a:rPr>
              <a:t>THE </a:t>
            </a:r>
            <a:r>
              <a:rPr lang="en-IE" sz="4400" b="1" i="0" u="none" strike="noStrike" kern="1200">
                <a:solidFill>
                  <a:schemeClr val="bg1"/>
                </a:solidFill>
                <a:effectLst/>
                <a:latin typeface="+mn-lt"/>
                <a:ea typeface="+mn-ea"/>
                <a:cs typeface="+mn-cs"/>
              </a:rPr>
              <a:t>RESTART+</a:t>
            </a:r>
            <a:r>
              <a:rPr lang="en-IE" sz="4400" b="1" i="0" u="none" strike="noStrike" kern="1200" baseline="0">
                <a:solidFill>
                  <a:schemeClr val="bg1"/>
                </a:solidFill>
                <a:effectLst/>
                <a:latin typeface="+mn-lt"/>
                <a:ea typeface="+mn-ea"/>
                <a:cs typeface="+mn-cs"/>
              </a:rPr>
              <a:t> </a:t>
            </a:r>
            <a:r>
              <a:rPr lang="en-IE" sz="4400" b="0" i="0" u="none" strike="noStrike" kern="1200">
                <a:solidFill>
                  <a:schemeClr val="bg1"/>
                </a:solidFill>
                <a:effectLst/>
                <a:latin typeface="+mn-lt"/>
                <a:ea typeface="+mn-ea"/>
                <a:cs typeface="+mn-cs"/>
              </a:rPr>
              <a:t>POWERPOINT</a:t>
            </a:r>
            <a:endParaRPr lang="en-IE" sz="3600" baseline="0" dirty="0">
              <a:solidFill>
                <a:schemeClr val="bg1"/>
              </a:solidFill>
              <a:latin typeface="+mn-lt"/>
              <a:ea typeface="Quattrocento Sans"/>
              <a:cs typeface="Quattrocento Sans"/>
              <a:sym typeface="Quattrocento Sans"/>
            </a:endParaRPr>
          </a:p>
        </p:txBody>
      </p:sp>
      <p:sp>
        <p:nvSpPr>
          <p:cNvPr id="6" name="Rectangle 5"/>
          <p:cNvSpPr/>
          <p:nvPr userDrawn="1"/>
        </p:nvSpPr>
        <p:spPr>
          <a:xfrm>
            <a:off x="6660924" y="1251810"/>
            <a:ext cx="5282381" cy="4616648"/>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FEATURES OF THE</a:t>
            </a:r>
          </a:p>
          <a:p>
            <a:pPr fontAlgn="base"/>
            <a:r>
              <a:rPr lang="en-IE" sz="3000" b="1" i="0" u="none" strike="noStrike" kern="1200" dirty="0">
                <a:solidFill>
                  <a:schemeClr val="bg1"/>
                </a:solidFill>
                <a:effectLst/>
                <a:latin typeface="+mn-lt"/>
                <a:ea typeface="+mn-ea"/>
                <a:cs typeface="+mn-cs"/>
              </a:rPr>
              <a:t>RESTART+ </a:t>
            </a:r>
            <a:r>
              <a:rPr lang="en-IE" sz="3000" b="0" i="0" u="none" strike="noStrike" kern="1200" dirty="0">
                <a:solidFill>
                  <a:schemeClr val="bg1"/>
                </a:solidFill>
                <a:effectLst/>
                <a:latin typeface="+mn-lt"/>
                <a:ea typeface="+mn-ea"/>
                <a:cs typeface="+mn-cs"/>
              </a:rPr>
              <a:t>POWERPOINT:</a:t>
            </a:r>
          </a:p>
          <a:p>
            <a:pPr fontAlgn="base"/>
            <a:endParaRPr lang="en-IE" sz="3000" b="0" i="0" u="none" strike="noStrike" kern="1200" dirty="0">
              <a:solidFill>
                <a:schemeClr val="bg1"/>
              </a:solidFill>
              <a:effectLst/>
              <a:latin typeface="+mn-lt"/>
              <a:ea typeface="+mn-ea"/>
              <a:cs typeface="+mn-cs"/>
            </a:endParaRPr>
          </a:p>
          <a:p>
            <a:pPr marL="342900" indent="-342900" fontAlgn="base">
              <a:buFont typeface="Arial" charset="0"/>
              <a:buChar char="•"/>
            </a:pPr>
            <a:r>
              <a:rPr lang="en-IE"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25 slide layouts to choose from</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Using the </a:t>
            </a:r>
            <a:r>
              <a:rPr lang="en-IE" sz="2400" b="1" i="0" u="none" strike="noStrike" kern="1200" dirty="0">
                <a:solidFill>
                  <a:schemeClr val="bg1"/>
                </a:solidFill>
                <a:effectLst/>
                <a:latin typeface="+mn-lt"/>
                <a:ea typeface="+mn-ea"/>
                <a:cs typeface="+mn-cs"/>
              </a:rPr>
              <a:t>RESTART+ </a:t>
            </a:r>
            <a:r>
              <a:rPr lang="en-IE"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0" i="0" u="none" strike="noStrike" kern="1200" dirty="0">
                <a:solidFill>
                  <a:schemeClr val="bg1"/>
                </a:solidFill>
                <a:effectLst/>
                <a:latin typeface="+mn-lt"/>
                <a:ea typeface="+mn-ea"/>
                <a:cs typeface="+mn-cs"/>
              </a:rPr>
              <a:t>		</a:t>
            </a:r>
            <a:endParaRPr lang="en-IE" sz="3600" baseline="0" dirty="0">
              <a:solidFill>
                <a:schemeClr val="bg1"/>
              </a:solidFill>
              <a:latin typeface="+mn-lt"/>
              <a:ea typeface="Quattrocento Sans"/>
              <a:cs typeface="Quattrocento Sans"/>
              <a:sym typeface="Quattrocento Sans"/>
            </a:endParaRPr>
          </a:p>
        </p:txBody>
      </p:sp>
      <p:sp>
        <p:nvSpPr>
          <p:cNvPr id="7" name="Rectangle 6"/>
          <p:cNvSpPr/>
          <p:nvPr userDrawn="1"/>
        </p:nvSpPr>
        <p:spPr>
          <a:xfrm>
            <a:off x="424669" y="2614038"/>
            <a:ext cx="5327201" cy="2677656"/>
          </a:xfrm>
          <a:prstGeom prst="rect">
            <a:avLst/>
          </a:prstGeom>
        </p:spPr>
        <p:txBody>
          <a:bodyPr wrap="square">
            <a:spAutoFit/>
          </a:bodyPr>
          <a:lstStyle/>
          <a:p>
            <a:pPr fontAlgn="base"/>
            <a:r>
              <a:rPr lang="en-IE"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IE" sz="2400" b="0" i="0" u="none" strike="noStrike" kern="1200" baseline="0" dirty="0">
                <a:solidFill>
                  <a:schemeClr val="bg1"/>
                </a:solidFill>
                <a:effectLst/>
                <a:latin typeface="+mn-lt"/>
                <a:ea typeface="+mn-ea"/>
                <a:cs typeface="+mn-cs"/>
              </a:rPr>
              <a:t> </a:t>
            </a:r>
          </a:p>
          <a:p>
            <a:pPr fontAlgn="base"/>
            <a:endParaRPr lang="en-IE" sz="2400" b="0" i="0" u="none" strike="noStrike" kern="1200" baseline="0" dirty="0">
              <a:solidFill>
                <a:schemeClr val="bg1"/>
              </a:solidFill>
              <a:effectLst/>
              <a:latin typeface="+mn-lt"/>
              <a:ea typeface="+mn-ea"/>
              <a:cs typeface="+mn-cs"/>
            </a:endParaRPr>
          </a:p>
          <a:p>
            <a:pPr fontAlgn="base"/>
            <a:r>
              <a:rPr lang="en-IE" sz="2400" b="0" i="0" u="none" strike="noStrike" kern="1200" dirty="0">
                <a:solidFill>
                  <a:schemeClr val="bg1"/>
                </a:solidFill>
                <a:effectLst/>
                <a:latin typeface="+mn-lt"/>
                <a:ea typeface="+mn-ea"/>
                <a:cs typeface="+mn-cs"/>
              </a:rPr>
              <a:t>The slide layouts within this PowerPoint  will give you a great deal of creative </a:t>
            </a:r>
            <a:r>
              <a:rPr lang="en-IE" sz="2400" b="0" i="0" u="none" strike="noStrike" kern="1200" dirty="0" err="1">
                <a:solidFill>
                  <a:schemeClr val="bg1"/>
                </a:solidFill>
                <a:effectLst/>
                <a:latin typeface="+mn-lt"/>
                <a:ea typeface="+mn-ea"/>
                <a:cs typeface="+mn-cs"/>
              </a:rPr>
              <a:t>flexibily</a:t>
            </a:r>
            <a:r>
              <a:rPr lang="en-IE" sz="2400" b="0" i="0" u="none" strike="noStrike" kern="1200" dirty="0">
                <a:solidFill>
                  <a:schemeClr val="bg1"/>
                </a:solidFill>
                <a:effectLst/>
                <a:latin typeface="+mn-lt"/>
                <a:ea typeface="+mn-ea"/>
                <a:cs typeface="+mn-cs"/>
              </a:rPr>
              <a:t> when creating your Presentation.</a:t>
            </a:r>
            <a:endParaRPr lang="en-IE" sz="3600" baseline="0" dirty="0">
              <a:solidFill>
                <a:schemeClr val="bg1"/>
              </a:solidFill>
              <a:latin typeface="+mn-lt"/>
              <a:ea typeface="Quattrocento Sans"/>
              <a:cs typeface="Quattrocento Sans"/>
              <a:sym typeface="Quattrocento Sans"/>
            </a:endParaRPr>
          </a:p>
        </p:txBody>
      </p:sp>
      <p:cxnSp>
        <p:nvCxnSpPr>
          <p:cNvPr id="8" name="Straight Connector 7"/>
          <p:cNvCxnSpPr/>
          <p:nvPr userDrawn="1"/>
        </p:nvCxnSpPr>
        <p:spPr>
          <a:xfrm>
            <a:off x="6399849"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1" y="2261959"/>
            <a:ext cx="63998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8" name="Straight Connector 1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with 3 colums - LEFT">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7" name="Text Placeholder 25"/>
          <p:cNvSpPr>
            <a:spLocks noGrp="1"/>
          </p:cNvSpPr>
          <p:nvPr>
            <p:ph type="body" sz="quarter" idx="17" hasCustomPrompt="1"/>
          </p:nvPr>
        </p:nvSpPr>
        <p:spPr>
          <a:xfrm>
            <a:off x="876300" y="2113005"/>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p:cNvSpPr>
            <a:spLocks noGrp="1"/>
          </p:cNvSpPr>
          <p:nvPr>
            <p:ph type="body" sz="quarter" idx="18" hasCustomPrompt="1"/>
          </p:nvPr>
        </p:nvSpPr>
        <p:spPr>
          <a:xfrm>
            <a:off x="5929097"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9" name="Text Placeholder 25"/>
          <p:cNvSpPr>
            <a:spLocks noGrp="1"/>
          </p:cNvSpPr>
          <p:nvPr>
            <p:ph type="body" sz="quarter" idx="19" hasCustomPrompt="1"/>
          </p:nvPr>
        </p:nvSpPr>
        <p:spPr>
          <a:xfrm>
            <a:off x="3424130"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4" name="Straight Connector 13"/>
          <p:cNvCxnSpPr/>
          <p:nvPr userDrawn="1"/>
        </p:nvCxnSpPr>
        <p:spPr>
          <a:xfrm flipH="1">
            <a:off x="478388" y="1901510"/>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b="-4010"/>
          <a:stretch/>
        </p:blipFill>
        <p:spPr>
          <a:xfrm rot="10800000" flipH="1">
            <a:off x="8892209" y="-187430"/>
            <a:ext cx="3299791" cy="50907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quote box on left ">
    <p:spTree>
      <p:nvGrpSpPr>
        <p:cNvPr id="1" name=""/>
        <p:cNvGrpSpPr/>
        <p:nvPr/>
      </p:nvGrpSpPr>
      <p:grpSpPr>
        <a:xfrm>
          <a:off x="0" y="0"/>
          <a:ext cx="0" cy="0"/>
          <a:chOff x="0" y="0"/>
          <a:chExt cx="0" cy="0"/>
        </a:xfrm>
      </p:grpSpPr>
      <p:sp>
        <p:nvSpPr>
          <p:cNvPr id="20" name="Rectangle 3"/>
          <p:cNvSpPr/>
          <p:nvPr userDrawn="1"/>
        </p:nvSpPr>
        <p:spPr>
          <a:xfrm flipH="1">
            <a:off x="-13253" y="-16075"/>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4"/>
          <p:cNvSpPr/>
          <p:nvPr userDrawn="1"/>
        </p:nvSpPr>
        <p:spPr>
          <a:xfrm flipH="1">
            <a:off x="3501543" y="-16075"/>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89208" y="-433076"/>
            <a:ext cx="3299791" cy="5090734"/>
          </a:xfrm>
          <a:prstGeom prst="rect">
            <a:avLst/>
          </a:prstGeom>
        </p:spPr>
      </p:pic>
      <p:cxnSp>
        <p:nvCxnSpPr>
          <p:cNvPr id="27" name="Straight Connector 26"/>
          <p:cNvCxnSpPr/>
          <p:nvPr userDrawn="1"/>
        </p:nvCxnSpPr>
        <p:spPr>
          <a:xfrm flipH="1">
            <a:off x="6275355" y="1725078"/>
            <a:ext cx="5569265"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29" name="Text Placeholder 23"/>
          <p:cNvSpPr>
            <a:spLocks noGrp="1"/>
          </p:cNvSpPr>
          <p:nvPr userDrawn="1">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0" name="Text Placeholder 25"/>
          <p:cNvSpPr>
            <a:spLocks noGrp="1"/>
          </p:cNvSpPr>
          <p:nvPr userDrawn="1">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3"/>
          <p:cNvSpPr>
            <a:spLocks noGrp="1"/>
          </p:cNvSpPr>
          <p:nvPr userDrawn="1">
            <p:ph type="body" sz="quarter" idx="14" hasCustomPrompt="1"/>
          </p:nvPr>
        </p:nvSpPr>
        <p:spPr>
          <a:xfrm>
            <a:off x="3990197" y="5158502"/>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3" name="Text Placeholder 23"/>
          <p:cNvSpPr>
            <a:spLocks noGrp="1"/>
          </p:cNvSpPr>
          <p:nvPr userDrawn="1">
            <p:ph type="body" sz="quarter" idx="15" hasCustomPrompt="1"/>
          </p:nvPr>
        </p:nvSpPr>
        <p:spPr>
          <a:xfrm>
            <a:off x="397379" y="2544123"/>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Text Placeholder 23"/>
          <p:cNvSpPr>
            <a:spLocks noGrp="1"/>
          </p:cNvSpPr>
          <p:nvPr userDrawn="1">
            <p:ph type="body" sz="quarter" idx="13" hasCustomPrompt="1"/>
          </p:nvPr>
        </p:nvSpPr>
        <p:spPr>
          <a:xfrm>
            <a:off x="410631" y="3189657"/>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4"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25" name="Picture 2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quote box on right ">
    <p:spTree>
      <p:nvGrpSpPr>
        <p:cNvPr id="1" name=""/>
        <p:cNvGrpSpPr/>
        <p:nvPr/>
      </p:nvGrpSpPr>
      <p:grpSpPr>
        <a:xfrm>
          <a:off x="0" y="0"/>
          <a:ext cx="0" cy="0"/>
          <a:chOff x="0" y="0"/>
          <a:chExt cx="0" cy="0"/>
        </a:xfrm>
      </p:grpSpPr>
      <p:grpSp>
        <p:nvGrpSpPr>
          <p:cNvPr id="2" name="Group 1"/>
          <p:cNvGrpSpPr/>
          <p:nvPr userDrawn="1"/>
        </p:nvGrpSpPr>
        <p:grpSpPr>
          <a:xfrm flipH="1">
            <a:off x="6124844" y="-446328"/>
            <a:ext cx="6371956" cy="7304328"/>
            <a:chOff x="-289208" y="-433076"/>
            <a:chExt cx="6371956" cy="7304328"/>
          </a:xfrm>
        </p:grpSpPr>
        <p:sp>
          <p:nvSpPr>
            <p:cNvPr id="16" name="Rectangle 3"/>
            <p:cNvSpPr/>
            <p:nvPr userDrawn="1"/>
          </p:nvSpPr>
          <p:spPr>
            <a:xfrm flipH="1">
              <a:off x="-13253" y="-16075"/>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4"/>
            <p:cNvSpPr/>
            <p:nvPr userDrawn="1"/>
          </p:nvSpPr>
          <p:spPr>
            <a:xfrm flipH="1">
              <a:off x="3501543" y="-16075"/>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89208" y="-433076"/>
              <a:ext cx="3299791" cy="5090734"/>
            </a:xfrm>
            <a:prstGeom prst="rect">
              <a:avLst/>
            </a:prstGeom>
          </p:spPr>
        </p:pic>
      </p:grpSp>
      <p:sp>
        <p:nvSpPr>
          <p:cNvPr id="17" name="Text Placeholder 23"/>
          <p:cNvSpPr>
            <a:spLocks noGrp="1"/>
          </p:cNvSpPr>
          <p:nvPr>
            <p:ph type="body" sz="quarter" idx="16" hasCustomPrompt="1"/>
          </p:nvPr>
        </p:nvSpPr>
        <p:spPr>
          <a:xfrm>
            <a:off x="554879" y="633132"/>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18" name="Text Placeholder 25"/>
          <p:cNvSpPr>
            <a:spLocks noGrp="1"/>
          </p:cNvSpPr>
          <p:nvPr>
            <p:ph type="body" sz="quarter" idx="17" hasCustomPrompt="1"/>
          </p:nvPr>
        </p:nvSpPr>
        <p:spPr>
          <a:xfrm>
            <a:off x="561827" y="1766611"/>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ext Placeholder 23"/>
          <p:cNvSpPr>
            <a:spLocks noGrp="1"/>
          </p:cNvSpPr>
          <p:nvPr>
            <p:ph type="body" sz="quarter" idx="14" hasCustomPrompt="1"/>
          </p:nvPr>
        </p:nvSpPr>
        <p:spPr>
          <a:xfrm>
            <a:off x="11231503" y="555035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9" name="Text Placeholder 23"/>
          <p:cNvSpPr>
            <a:spLocks noGrp="1"/>
          </p:cNvSpPr>
          <p:nvPr>
            <p:ph type="body" sz="quarter" idx="15" hasCustomPrompt="1"/>
          </p:nvPr>
        </p:nvSpPr>
        <p:spPr>
          <a:xfrm>
            <a:off x="7619279" y="293597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0" name="Text Placeholder 23"/>
          <p:cNvSpPr>
            <a:spLocks noGrp="1"/>
          </p:cNvSpPr>
          <p:nvPr>
            <p:ph type="body" sz="quarter" idx="13" hasCustomPrompt="1"/>
          </p:nvPr>
        </p:nvSpPr>
        <p:spPr>
          <a:xfrm>
            <a:off x="7651937" y="358150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31" name="Straight Connector 30"/>
          <p:cNvCxnSpPr/>
          <p:nvPr userDrawn="1"/>
        </p:nvCxnSpPr>
        <p:spPr>
          <a:xfrm flipH="1">
            <a:off x="362914" y="1525359"/>
            <a:ext cx="5569265"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33"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34" name="Picture 3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68BBAF"/>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7F4182"/>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7F4182"/>
                </a:solidFill>
                <a:latin typeface="Calibri" charset="0"/>
              </a:rPr>
              <a:t>communities in action</a:t>
            </a:r>
            <a:endParaRPr kumimoji="1" lang="ja-JP" altLang="en-US" sz="1100" b="0" dirty="0">
              <a:solidFill>
                <a:srgbClr val="7F4182"/>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1278395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7F4182"/>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40721" y="229567"/>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92640" y="1081641"/>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7F4182"/>
                </a:solidFill>
                <a:latin typeface="Calibri" charset="0"/>
              </a:rPr>
              <a:t>communities in action</a:t>
            </a:r>
            <a:endParaRPr kumimoji="1" lang="ja-JP" altLang="en-US" sz="1100" b="0" dirty="0">
              <a:solidFill>
                <a:srgbClr val="7F4182"/>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375497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AB5AB0"/>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2235355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ext left - right photo">
    <p:spTree>
      <p:nvGrpSpPr>
        <p:cNvPr id="1" name=""/>
        <p:cNvGrpSpPr/>
        <p:nvPr/>
      </p:nvGrpSpPr>
      <p:grpSpPr>
        <a:xfrm>
          <a:off x="0" y="0"/>
          <a:ext cx="0" cy="0"/>
          <a:chOff x="0" y="0"/>
          <a:chExt cx="0" cy="0"/>
        </a:xfrm>
      </p:grpSpPr>
      <p:sp>
        <p:nvSpPr>
          <p:cNvPr id="18" name="Rectangle 3"/>
          <p:cNvSpPr/>
          <p:nvPr userDrawn="1"/>
        </p:nvSpPr>
        <p:spPr>
          <a:xfrm flipH="1">
            <a:off x="-26505" y="-16075"/>
            <a:ext cx="9492216"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BA0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5788087" y="-24706"/>
            <a:ext cx="6479257"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1485633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68BBAF"/>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1784092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68BBAF"/>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133764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nt Typeface &amp; Size">
    <p:spTree>
      <p:nvGrpSpPr>
        <p:cNvPr id="1" name=""/>
        <p:cNvGrpSpPr/>
        <p:nvPr/>
      </p:nvGrpSpPr>
      <p:grpSpPr>
        <a:xfrm>
          <a:off x="0" y="0"/>
          <a:ext cx="0" cy="0"/>
          <a:chOff x="0" y="0"/>
          <a:chExt cx="0" cy="0"/>
        </a:xfrm>
      </p:grpSpPr>
      <p:sp>
        <p:nvSpPr>
          <p:cNvPr id="16" name="Rectangle 15"/>
          <p:cNvSpPr/>
          <p:nvPr userDrawn="1"/>
        </p:nvSpPr>
        <p:spPr>
          <a:xfrm>
            <a:off x="0" y="-1"/>
            <a:ext cx="12192000" cy="6858001"/>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RESTART+                           </a:t>
            </a:r>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18" name="Rectangle 17"/>
          <p:cNvSpPr/>
          <p:nvPr userDrawn="1"/>
        </p:nvSpPr>
        <p:spPr>
          <a:xfrm>
            <a:off x="7523385" y="528535"/>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19" name="Rectangle 18"/>
          <p:cNvSpPr/>
          <p:nvPr userDrawn="1"/>
        </p:nvSpPr>
        <p:spPr>
          <a:xfrm>
            <a:off x="424669" y="3172202"/>
            <a:ext cx="5489434" cy="2677656"/>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RESTART+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p>
          <a:p>
            <a:pPr fontAlgn="base"/>
            <a:endParaRPr lang="en-IE" sz="3600" b="1" i="1" baseline="0" dirty="0">
              <a:solidFill>
                <a:schemeClr val="bg1"/>
              </a:solidFill>
              <a:latin typeface="+mn-lt"/>
              <a:ea typeface="Quattrocento Sans"/>
              <a:cs typeface="Quattrocento Sans"/>
              <a:sym typeface="Quattrocento Sans"/>
            </a:endParaRPr>
          </a:p>
        </p:txBody>
      </p:sp>
      <p:cxnSp>
        <p:nvCxnSpPr>
          <p:cNvPr id="20" name="Straight Connector 1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Photo - Right Text">
    <p:spTree>
      <p:nvGrpSpPr>
        <p:cNvPr id="1" name=""/>
        <p:cNvGrpSpPr/>
        <p:nvPr/>
      </p:nvGrpSpPr>
      <p:grpSpPr>
        <a:xfrm>
          <a:off x="0" y="0"/>
          <a:ext cx="0" cy="0"/>
          <a:chOff x="0" y="0"/>
          <a:chExt cx="0" cy="0"/>
        </a:xfrm>
      </p:grpSpPr>
      <p:sp>
        <p:nvSpPr>
          <p:cNvPr id="18" name="Rectangle 3"/>
          <p:cNvSpPr/>
          <p:nvPr userDrawn="1"/>
        </p:nvSpPr>
        <p:spPr>
          <a:xfrm>
            <a:off x="2757243" y="-16075"/>
            <a:ext cx="9492216"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a:off x="2681389" y="-16075"/>
            <a:ext cx="4051369"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flipH="1">
            <a:off x="9316278" y="-438891"/>
            <a:ext cx="3299791" cy="5090734"/>
          </a:xfrm>
          <a:prstGeom prst="rect">
            <a:avLst/>
          </a:prstGeom>
        </p:spPr>
      </p:pic>
      <p:sp>
        <p:nvSpPr>
          <p:cNvPr id="27" name="Text Placeholder 23"/>
          <p:cNvSpPr>
            <a:spLocks noGrp="1"/>
          </p:cNvSpPr>
          <p:nvPr userDrawn="1">
            <p:ph type="body" sz="quarter" idx="16" hasCustomPrompt="1"/>
          </p:nvPr>
        </p:nvSpPr>
        <p:spPr>
          <a:xfrm>
            <a:off x="6213053" y="1057202"/>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220001" y="2190681"/>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9" name="Straight Connector 28"/>
          <p:cNvCxnSpPr/>
          <p:nvPr userDrawn="1"/>
        </p:nvCxnSpPr>
        <p:spPr>
          <a:xfrm flipH="1">
            <a:off x="6021088" y="1949429"/>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sp>
        <p:nvSpPr>
          <p:cNvPr id="3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4" name="Picture 3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sp>
        <p:nvSpPr>
          <p:cNvPr id="4" name="Picture Placeholder 3"/>
          <p:cNvSpPr>
            <a:spLocks noGrp="1"/>
          </p:cNvSpPr>
          <p:nvPr userDrawn="1">
            <p:ph type="pic" sz="quarter" idx="18"/>
          </p:nvPr>
        </p:nvSpPr>
        <p:spPr>
          <a:xfrm>
            <a:off x="0" y="0"/>
            <a:ext cx="6080953" cy="6875463"/>
          </a:xfrm>
          <a:custGeom>
            <a:avLst/>
            <a:gdLst>
              <a:gd name="connsiteX0" fmla="*/ 0 w 6213475"/>
              <a:gd name="connsiteY0" fmla="*/ 0 h 6875463"/>
              <a:gd name="connsiteX1" fmla="*/ 6213475 w 6213475"/>
              <a:gd name="connsiteY1" fmla="*/ 0 h 6875463"/>
              <a:gd name="connsiteX2" fmla="*/ 6213475 w 6213475"/>
              <a:gd name="connsiteY2" fmla="*/ 6875463 h 6875463"/>
              <a:gd name="connsiteX3" fmla="*/ 0 w 6213475"/>
              <a:gd name="connsiteY3" fmla="*/ 6875463 h 6875463"/>
              <a:gd name="connsiteX4" fmla="*/ 0 w 6213475"/>
              <a:gd name="connsiteY4" fmla="*/ 0 h 6875463"/>
              <a:gd name="connsiteX0" fmla="*/ 0 w 6213475"/>
              <a:gd name="connsiteY0" fmla="*/ 0 h 6875463"/>
              <a:gd name="connsiteX1" fmla="*/ 6080953 w 6213475"/>
              <a:gd name="connsiteY1" fmla="*/ 0 h 6875463"/>
              <a:gd name="connsiteX2" fmla="*/ 6213475 w 6213475"/>
              <a:gd name="connsiteY2" fmla="*/ 6875463 h 6875463"/>
              <a:gd name="connsiteX3" fmla="*/ 0 w 6213475"/>
              <a:gd name="connsiteY3" fmla="*/ 6875463 h 6875463"/>
              <a:gd name="connsiteX4" fmla="*/ 0 w 6213475"/>
              <a:gd name="connsiteY4" fmla="*/ 0 h 6875463"/>
              <a:gd name="connsiteX0" fmla="*/ 0 w 6080953"/>
              <a:gd name="connsiteY0" fmla="*/ 0 h 6875463"/>
              <a:gd name="connsiteX1" fmla="*/ 6080953 w 6080953"/>
              <a:gd name="connsiteY1" fmla="*/ 0 h 6875463"/>
              <a:gd name="connsiteX2" fmla="*/ 2688397 w 6080953"/>
              <a:gd name="connsiteY2" fmla="*/ 6862211 h 6875463"/>
              <a:gd name="connsiteX3" fmla="*/ 0 w 6080953"/>
              <a:gd name="connsiteY3" fmla="*/ 6875463 h 6875463"/>
              <a:gd name="connsiteX4" fmla="*/ 0 w 6080953"/>
              <a:gd name="connsiteY4" fmla="*/ 0 h 687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0953" h="6875463">
                <a:moveTo>
                  <a:pt x="0" y="0"/>
                </a:moveTo>
                <a:lnTo>
                  <a:pt x="6080953" y="0"/>
                </a:lnTo>
                <a:lnTo>
                  <a:pt x="2688397" y="6862211"/>
                </a:lnTo>
                <a:lnTo>
                  <a:pt x="0" y="6875463"/>
                </a:lnTo>
                <a:lnTo>
                  <a:pt x="0" y="0"/>
                </a:lnTo>
                <a:close/>
              </a:path>
            </a:pathLst>
          </a:custGeom>
        </p:spPr>
        <p:txBody>
          <a:bodyPr>
            <a:normAutofit/>
          </a:bodyPr>
          <a:lstStyle>
            <a:lvl1pPr algn="ctr">
              <a:defRPr sz="2400" baseline="0">
                <a:solidFill>
                  <a:schemeClr val="bg1">
                    <a:lumMod val="50000"/>
                  </a:schemeClr>
                </a:solidFill>
              </a:defRPr>
            </a:lvl1pPr>
          </a:lstStyle>
          <a:p>
            <a:endParaRPr lang="en-US" dirty="0"/>
          </a:p>
          <a:p>
            <a:endParaRPr lang="en-US" dirty="0"/>
          </a:p>
          <a:p>
            <a:endParaRPr lang="en-US" dirty="0"/>
          </a:p>
          <a:p>
            <a:r>
              <a:rPr lang="en-US" dirty="0"/>
              <a:t>Click here to add photo</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7F4182"/>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517684"/>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11298735" y="5444234"/>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BA0A94"/>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extLst>
      <p:ext uri="{BB962C8B-B14F-4D97-AF65-F5344CB8AC3E}">
        <p14:creationId xmlns:p14="http://schemas.microsoft.com/office/powerpoint/2010/main" val="4066433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AB5AB0"/>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extLst>
      <p:ext uri="{BB962C8B-B14F-4D97-AF65-F5344CB8AC3E}">
        <p14:creationId xmlns:p14="http://schemas.microsoft.com/office/powerpoint/2010/main" val="2285437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68BBAF"/>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extLst>
      <p:ext uri="{BB962C8B-B14F-4D97-AF65-F5344CB8AC3E}">
        <p14:creationId xmlns:p14="http://schemas.microsoft.com/office/powerpoint/2010/main" val="39113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RPLE ICON CIRCLE - with text">
    <p:spTree>
      <p:nvGrpSpPr>
        <p:cNvPr id="1" name=""/>
        <p:cNvGrpSpPr/>
        <p:nvPr/>
      </p:nvGrpSpPr>
      <p:grpSpPr>
        <a:xfrm>
          <a:off x="0" y="0"/>
          <a:ext cx="0" cy="0"/>
          <a:chOff x="0" y="0"/>
          <a:chExt cx="0" cy="0"/>
        </a:xfrm>
      </p:grpSpPr>
      <p:sp>
        <p:nvSpPr>
          <p:cNvPr id="16"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68BBAF"/>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7" name="Straight Connector 16"/>
          <p:cNvCxnSpPr/>
          <p:nvPr userDrawn="1"/>
        </p:nvCxnSpPr>
        <p:spPr>
          <a:xfrm flipH="1">
            <a:off x="0" y="1150377"/>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19"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6D6E6C"/>
                </a:solidFill>
                <a:latin typeface="+mn-lt"/>
              </a:defRPr>
            </a:lvl1pPr>
          </a:lstStyle>
          <a:p>
            <a:pPr lvl="0"/>
            <a:r>
              <a:rPr lang="en-US" dirty="0"/>
              <a:t>TITLE</a:t>
            </a:r>
          </a:p>
        </p:txBody>
      </p:sp>
      <p:sp>
        <p:nvSpPr>
          <p:cNvPr id="10" name="Oval 9"/>
          <p:cNvSpPr/>
          <p:nvPr userDrawn="1"/>
        </p:nvSpPr>
        <p:spPr>
          <a:xfrm>
            <a:off x="965473" y="641886"/>
            <a:ext cx="1025560" cy="1025560"/>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テキスト プレースホルダー 36"/>
          <p:cNvSpPr txBox="1">
            <a:spLocks/>
          </p:cNvSpPr>
          <p:nvPr userDrawn="1"/>
        </p:nvSpPr>
        <p:spPr bwMode="auto">
          <a:xfrm>
            <a:off x="-363473" y="6433070"/>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t="-6096" r="-13398"/>
          <a:stretch/>
        </p:blipFill>
        <p:spPr>
          <a:xfrm rot="10800000" flipH="1" flipV="1">
            <a:off x="-98027" y="3125920"/>
            <a:ext cx="2430901" cy="3750259"/>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ICON CIRCLE - with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68BBAF"/>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0" y="1150377"/>
            <a:ext cx="12192000" cy="0"/>
          </a:xfrm>
          <a:prstGeom prst="line">
            <a:avLst/>
          </a:prstGeom>
          <a:ln>
            <a:solidFill>
              <a:srgbClr val="68BBAF"/>
            </a:solidFill>
          </a:ln>
        </p:spPr>
        <p:style>
          <a:lnRef idx="1">
            <a:schemeClr val="accent1"/>
          </a:lnRef>
          <a:fillRef idx="0">
            <a:schemeClr val="accent1"/>
          </a:fillRef>
          <a:effectRef idx="0">
            <a:schemeClr val="accent1"/>
          </a:effectRef>
          <a:fontRef idx="minor">
            <a:schemeClr val="tx1"/>
          </a:fontRef>
        </p:style>
      </p:cxnSp>
      <p:sp>
        <p:nvSpPr>
          <p:cNvPr id="20" name="Oval 19"/>
          <p:cNvSpPr/>
          <p:nvPr userDrawn="1"/>
        </p:nvSpPr>
        <p:spPr>
          <a:xfrm>
            <a:off x="965473" y="641886"/>
            <a:ext cx="1025560" cy="1025560"/>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6D6E6C"/>
                </a:solidFill>
                <a:latin typeface="+mn-lt"/>
              </a:defRPr>
            </a:lvl1pPr>
          </a:lstStyle>
          <a:p>
            <a:pPr lvl="0"/>
            <a:r>
              <a:rPr lang="en-US" dirty="0"/>
              <a:t>TITLE</a:t>
            </a:r>
          </a:p>
        </p:txBody>
      </p:sp>
      <p:sp>
        <p:nvSpPr>
          <p:cNvPr id="10"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t="-6096" r="-13398"/>
          <a:stretch/>
        </p:blipFill>
        <p:spPr>
          <a:xfrm rot="10800000" flipH="1" flipV="1">
            <a:off x="-98027" y="3125920"/>
            <a:ext cx="2430901" cy="3750259"/>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RPL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29"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0"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68BBAF"/>
                </a:solidFill>
                <a:latin typeface="+mn-lt"/>
              </a:defRPr>
            </a:lvl1pPr>
          </a:lstStyle>
          <a:p>
            <a:pPr lvl="0"/>
            <a:r>
              <a:rPr lang="en-US" dirty="0"/>
              <a:t>TITLE</a:t>
            </a:r>
          </a:p>
        </p:txBody>
      </p:sp>
      <p:sp>
        <p:nvSpPr>
          <p:cNvPr id="9" name="Oval 8"/>
          <p:cNvSpPr/>
          <p:nvPr userDrawn="1"/>
        </p:nvSpPr>
        <p:spPr>
          <a:xfrm>
            <a:off x="881389" y="1278097"/>
            <a:ext cx="1115575" cy="104502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16200000" flipH="1" flipV="1">
            <a:off x="656603" y="-660422"/>
            <a:ext cx="2430901" cy="3750259"/>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URPL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30"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68BBAF"/>
                </a:solidFill>
                <a:latin typeface="+mn-lt"/>
              </a:defRPr>
            </a:lvl1pPr>
          </a:lstStyle>
          <a:p>
            <a:pPr lvl="0"/>
            <a:r>
              <a:rPr lang="en-US" dirty="0"/>
              <a:t>TITLE</a:t>
            </a:r>
          </a:p>
        </p:txBody>
      </p:sp>
      <p:sp>
        <p:nvSpPr>
          <p:cNvPr id="1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16200000" flipH="1" flipV="1">
            <a:off x="2177003" y="-2180823"/>
            <a:ext cx="8033550" cy="12393711"/>
          </a:xfrm>
          <a:prstGeom prst="rect">
            <a:avLst/>
          </a:prstGeom>
        </p:spPr>
      </p:pic>
    </p:spTree>
    <p:extLst>
      <p:ext uri="{BB962C8B-B14F-4D97-AF65-F5344CB8AC3E}">
        <p14:creationId xmlns:p14="http://schemas.microsoft.com/office/powerpoint/2010/main" val="2188843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PURPL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437631"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30" name="Text Placeholder 23"/>
          <p:cNvSpPr>
            <a:spLocks noGrp="1"/>
          </p:cNvSpPr>
          <p:nvPr>
            <p:ph type="body" sz="quarter" idx="22" hasCustomPrompt="1"/>
          </p:nvPr>
        </p:nvSpPr>
        <p:spPr>
          <a:xfrm>
            <a:off x="409126" y="767883"/>
            <a:ext cx="5579898" cy="857158"/>
          </a:xfrm>
          <a:noFill/>
        </p:spPr>
        <p:txBody>
          <a:bodyPr anchor="t">
            <a:normAutofit/>
          </a:bodyPr>
          <a:lstStyle>
            <a:lvl1pPr marL="0" indent="0" algn="l">
              <a:buNone/>
              <a:defRPr sz="3600" i="0">
                <a:solidFill>
                  <a:srgbClr val="68BBAF"/>
                </a:solidFill>
                <a:latin typeface="+mn-lt"/>
              </a:defRPr>
            </a:lvl1pPr>
          </a:lstStyle>
          <a:p>
            <a:pPr lvl="0"/>
            <a:r>
              <a:rPr lang="en-US" dirty="0"/>
              <a:t>TITLE</a:t>
            </a:r>
          </a:p>
        </p:txBody>
      </p:sp>
      <p:sp>
        <p:nvSpPr>
          <p:cNvPr id="1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5400000" flipV="1">
            <a:off x="3425670" y="-1870501"/>
            <a:ext cx="6892753" cy="10633754"/>
          </a:xfrm>
          <a:prstGeom prst="rect">
            <a:avLst/>
          </a:prstGeom>
        </p:spPr>
      </p:pic>
    </p:spTree>
    <p:extLst>
      <p:ext uri="{BB962C8B-B14F-4D97-AF65-F5344CB8AC3E}">
        <p14:creationId xmlns:p14="http://schemas.microsoft.com/office/powerpoint/2010/main" val="402299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Rectangle 1"/>
          <p:cNvSpPr/>
          <p:nvPr userDrawn="1"/>
        </p:nvSpPr>
        <p:spPr>
          <a:xfrm>
            <a:off x="0" y="1"/>
            <a:ext cx="12192000" cy="6858000"/>
          </a:xfrm>
          <a:prstGeom prst="rect">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01176" y="505425"/>
            <a:ext cx="3740169" cy="4893647"/>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RESTART + </a:t>
            </a: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Clr>
                <a:schemeClr val="dk1"/>
              </a:buClr>
              <a:buSzPts val="1100"/>
              <a:buFont typeface="Arial"/>
              <a:buNone/>
            </a:pPr>
            <a:endParaRPr lang="en" sz="36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 sz="2400" dirty="0">
                <a:solidFill>
                  <a:schemeClr val="bg1"/>
                </a:solidFill>
                <a:latin typeface="+mn-lt"/>
                <a:ea typeface="Quattrocento Sans"/>
                <a:cs typeface="Quattrocento Sans"/>
                <a:sym typeface="Quattrocento Sans"/>
              </a:rPr>
              <a:t>Isn’t that nice? :)</a:t>
            </a:r>
          </a:p>
        </p:txBody>
      </p:sp>
      <p:cxnSp>
        <p:nvCxnSpPr>
          <p:cNvPr id="5" name="Straight Connector 4"/>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49267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EN ICON CIRCLE - with photo &amp; text">
    <p:spTree>
      <p:nvGrpSpPr>
        <p:cNvPr id="1" name=""/>
        <p:cNvGrpSpPr/>
        <p:nvPr/>
      </p:nvGrpSpPr>
      <p:grpSpPr>
        <a:xfrm>
          <a:off x="0" y="0"/>
          <a:ext cx="0" cy="0"/>
          <a:chOff x="0" y="0"/>
          <a:chExt cx="0" cy="0"/>
        </a:xfrm>
      </p:grpSpPr>
      <p:sp>
        <p:nvSpPr>
          <p:cNvPr id="27"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0" name="Straight Connector 29"/>
          <p:cNvCxnSpPr/>
          <p:nvPr userDrawn="1"/>
        </p:nvCxnSpPr>
        <p:spPr>
          <a:xfrm flipH="1">
            <a:off x="-3076" y="1779018"/>
            <a:ext cx="12192000" cy="0"/>
          </a:xfrm>
          <a:prstGeom prst="line">
            <a:avLst/>
          </a:prstGeom>
          <a:ln>
            <a:solidFill>
              <a:srgbClr val="68BBAF"/>
            </a:solidFill>
          </a:ln>
        </p:spPr>
        <p:style>
          <a:lnRef idx="1">
            <a:schemeClr val="accent1"/>
          </a:lnRef>
          <a:fillRef idx="0">
            <a:schemeClr val="accent1"/>
          </a:fillRef>
          <a:effectRef idx="0">
            <a:schemeClr val="accent1"/>
          </a:effectRef>
          <a:fontRef idx="minor">
            <a:schemeClr val="tx1"/>
          </a:fontRef>
        </p:style>
      </p:cxnSp>
      <p:sp>
        <p:nvSpPr>
          <p:cNvPr id="34" name="Oval 33"/>
          <p:cNvSpPr/>
          <p:nvPr userDrawn="1"/>
        </p:nvSpPr>
        <p:spPr>
          <a:xfrm>
            <a:off x="881389" y="1278097"/>
            <a:ext cx="1115575" cy="104502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6"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7F4182"/>
                </a:solidFill>
                <a:latin typeface="+mn-lt"/>
              </a:defRPr>
            </a:lvl1pPr>
          </a:lstStyle>
          <a:p>
            <a:pPr lvl="0"/>
            <a:r>
              <a:rPr lang="en-US" dirty="0"/>
              <a:t>TITLE</a:t>
            </a:r>
          </a:p>
        </p:txBody>
      </p:sp>
      <p:sp>
        <p:nvSpPr>
          <p:cNvPr id="10"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16200000" flipH="1" flipV="1">
            <a:off x="656603" y="-660422"/>
            <a:ext cx="2430901" cy="3750259"/>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lain Quote Slide - PURPLE">
    <p:spTree>
      <p:nvGrpSpPr>
        <p:cNvPr id="1" name=""/>
        <p:cNvGrpSpPr/>
        <p:nvPr/>
      </p:nvGrpSpPr>
      <p:grpSpPr>
        <a:xfrm>
          <a:off x="0" y="0"/>
          <a:ext cx="0" cy="0"/>
          <a:chOff x="0" y="0"/>
          <a:chExt cx="0" cy="0"/>
        </a:xfrm>
      </p:grpSpPr>
      <p:cxnSp>
        <p:nvCxnSpPr>
          <p:cNvPr id="11" name="Straight Connector 10"/>
          <p:cNvCxnSpPr/>
          <p:nvPr userDrawn="1"/>
        </p:nvCxnSpPr>
        <p:spPr>
          <a:xfrm flipV="1">
            <a:off x="6099983" y="-14288"/>
            <a:ext cx="0" cy="1008418"/>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12" name="Oval 11"/>
          <p:cNvSpPr/>
          <p:nvPr userDrawn="1"/>
        </p:nvSpPr>
        <p:spPr>
          <a:xfrm>
            <a:off x="5570770" y="994130"/>
            <a:ext cx="1115575" cy="104502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lain Quote Slide - GREEN">
    <p:spTree>
      <p:nvGrpSpPr>
        <p:cNvPr id="1" name=""/>
        <p:cNvGrpSpPr/>
        <p:nvPr/>
      </p:nvGrpSpPr>
      <p:grpSpPr>
        <a:xfrm>
          <a:off x="0" y="0"/>
          <a:ext cx="0" cy="0"/>
          <a:chOff x="0" y="0"/>
          <a:chExt cx="0" cy="0"/>
        </a:xfrm>
      </p:grpSpPr>
      <p:cxnSp>
        <p:nvCxnSpPr>
          <p:cNvPr id="17" name="Straight Connector 16"/>
          <p:cNvCxnSpPr/>
          <p:nvPr userDrawn="1"/>
        </p:nvCxnSpPr>
        <p:spPr>
          <a:xfrm flipV="1">
            <a:off x="6099983" y="-14288"/>
            <a:ext cx="0" cy="1008418"/>
          </a:xfrm>
          <a:prstGeom prst="line">
            <a:avLst/>
          </a:prstGeom>
          <a:ln>
            <a:solidFill>
              <a:srgbClr val="68BBAF"/>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5570770" y="994130"/>
            <a:ext cx="1115575" cy="104502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1"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0"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1">
    <p:spTree>
      <p:nvGrpSpPr>
        <p:cNvPr id="1" name=""/>
        <p:cNvGrpSpPr/>
        <p:nvPr/>
      </p:nvGrpSpPr>
      <p:grpSpPr>
        <a:xfrm>
          <a:off x="0" y="0"/>
          <a:ext cx="0" cy="0"/>
          <a:chOff x="0" y="0"/>
          <a:chExt cx="0" cy="0"/>
        </a:xfrm>
      </p:grpSpPr>
      <p:cxnSp>
        <p:nvCxnSpPr>
          <p:cNvPr id="21" name="Straight Connector 20"/>
          <p:cNvCxnSpPr/>
          <p:nvPr userDrawn="1"/>
        </p:nvCxnSpPr>
        <p:spPr>
          <a:xfrm>
            <a:off x="-36415" y="299701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03467" y="3845751"/>
            <a:ext cx="2672815" cy="1878334"/>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2" name="Text Placeholder 2"/>
          <p:cNvSpPr>
            <a:spLocks noGrp="1"/>
          </p:cNvSpPr>
          <p:nvPr>
            <p:ph type="body" sz="quarter" idx="11" hasCustomPrompt="1"/>
          </p:nvPr>
        </p:nvSpPr>
        <p:spPr>
          <a:xfrm>
            <a:off x="3243611" y="383455"/>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4" name="Text Placeholder 2"/>
          <p:cNvSpPr>
            <a:spLocks noGrp="1"/>
          </p:cNvSpPr>
          <p:nvPr>
            <p:ph type="body" sz="quarter" idx="12" hasCustomPrompt="1"/>
          </p:nvPr>
        </p:nvSpPr>
        <p:spPr>
          <a:xfrm>
            <a:off x="6115112" y="3845751"/>
            <a:ext cx="2672815" cy="192257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6" name="Text Placeholder 2"/>
          <p:cNvSpPr>
            <a:spLocks noGrp="1"/>
          </p:cNvSpPr>
          <p:nvPr>
            <p:ph type="body" sz="quarter" idx="13" hasCustomPrompt="1"/>
          </p:nvPr>
        </p:nvSpPr>
        <p:spPr>
          <a:xfrm>
            <a:off x="9068395" y="383458"/>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 name="Oval 1"/>
          <p:cNvSpPr/>
          <p:nvPr userDrawn="1"/>
        </p:nvSpPr>
        <p:spPr>
          <a:xfrm>
            <a:off x="985917" y="2341774"/>
            <a:ext cx="1327355" cy="132735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3936550" y="2357577"/>
            <a:ext cx="1327355" cy="132735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6751909" y="2313333"/>
            <a:ext cx="1327355" cy="1327355"/>
          </a:xfrm>
          <a:prstGeom prst="ellipse">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9765418" y="2342845"/>
            <a:ext cx="1327355" cy="1327355"/>
          </a:xfrm>
          <a:prstGeom prst="ellipse">
            <a:avLst/>
          </a:prstGeom>
          <a:solidFill>
            <a:srgbClr val="A3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2">
    <p:spTree>
      <p:nvGrpSpPr>
        <p:cNvPr id="1" name=""/>
        <p:cNvGrpSpPr/>
        <p:nvPr/>
      </p:nvGrpSpPr>
      <p:grpSpPr>
        <a:xfrm>
          <a:off x="0" y="0"/>
          <a:ext cx="0" cy="0"/>
          <a:chOff x="0" y="0"/>
          <a:chExt cx="0" cy="0"/>
        </a:xfrm>
      </p:grpSpPr>
      <p:cxnSp>
        <p:nvCxnSpPr>
          <p:cNvPr id="18" name="Straight Connector 17"/>
          <p:cNvCxnSpPr/>
          <p:nvPr userDrawn="1"/>
        </p:nvCxnSpPr>
        <p:spPr>
          <a:xfrm>
            <a:off x="-6261" y="1227211"/>
            <a:ext cx="12192000" cy="0"/>
          </a:xfrm>
          <a:prstGeom prst="line">
            <a:avLst/>
          </a:prstGeom>
          <a:ln>
            <a:solidFill>
              <a:srgbClr val="353E47"/>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hasCustomPrompt="1"/>
          </p:nvPr>
        </p:nvSpPr>
        <p:spPr>
          <a:xfrm>
            <a:off x="333621"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Text Placeholder 2"/>
          <p:cNvSpPr>
            <a:spLocks noGrp="1"/>
          </p:cNvSpPr>
          <p:nvPr>
            <p:ph type="body" sz="quarter" idx="11" hasCustomPrompt="1"/>
          </p:nvPr>
        </p:nvSpPr>
        <p:spPr>
          <a:xfrm>
            <a:off x="3273765"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1" name="Text Placeholder 2"/>
          <p:cNvSpPr>
            <a:spLocks noGrp="1"/>
          </p:cNvSpPr>
          <p:nvPr>
            <p:ph type="body" sz="quarter" idx="12" hasCustomPrompt="1"/>
          </p:nvPr>
        </p:nvSpPr>
        <p:spPr>
          <a:xfrm>
            <a:off x="6145266"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2" name="Text Placeholder 2"/>
          <p:cNvSpPr>
            <a:spLocks noGrp="1"/>
          </p:cNvSpPr>
          <p:nvPr>
            <p:ph type="body" sz="quarter" idx="13" hasCustomPrompt="1"/>
          </p:nvPr>
        </p:nvSpPr>
        <p:spPr>
          <a:xfrm>
            <a:off x="9098549"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3" name="Oval 22"/>
          <p:cNvSpPr/>
          <p:nvPr userDrawn="1"/>
        </p:nvSpPr>
        <p:spPr>
          <a:xfrm>
            <a:off x="1016071" y="571968"/>
            <a:ext cx="1327355" cy="132735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a:off x="3966704" y="587771"/>
            <a:ext cx="1327355" cy="132735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6782063" y="543527"/>
            <a:ext cx="1327355" cy="1327355"/>
          </a:xfrm>
          <a:prstGeom prst="ellipse">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9795572" y="573039"/>
            <a:ext cx="1327355" cy="1327355"/>
          </a:xfrm>
          <a:prstGeom prst="ellipse">
            <a:avLst/>
          </a:prstGeom>
          <a:solidFill>
            <a:srgbClr val="A3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903304" y="2749824"/>
            <a:ext cx="7288696" cy="1302295"/>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4373215"/>
            <a:ext cx="7288696" cy="1302295"/>
          </a:xfrm>
          <a:prstGeom prst="rect">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3 bullets slide">
    <p:spTree>
      <p:nvGrpSpPr>
        <p:cNvPr id="1" name=""/>
        <p:cNvGrpSpPr/>
        <p:nvPr/>
      </p:nvGrpSpPr>
      <p:grpSpPr>
        <a:xfrm>
          <a:off x="0" y="0"/>
          <a:ext cx="0" cy="0"/>
          <a:chOff x="0" y="0"/>
          <a:chExt cx="0" cy="0"/>
        </a:xfrm>
      </p:grpSpPr>
      <p:sp>
        <p:nvSpPr>
          <p:cNvPr id="34" name="Rectangle 33"/>
          <p:cNvSpPr/>
          <p:nvPr userDrawn="1"/>
        </p:nvSpPr>
        <p:spPr>
          <a:xfrm>
            <a:off x="4903304" y="119570"/>
            <a:ext cx="7288696" cy="1042579"/>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897248" y="1269239"/>
            <a:ext cx="7288696" cy="1042578"/>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2451950"/>
            <a:ext cx="7288696" cy="1126602"/>
          </a:xfrm>
          <a:prstGeom prst="rect">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a:cxnSpLocks/>
          </p:cNvCxnSpPr>
          <p:nvPr userDrawn="1"/>
        </p:nvCxnSpPr>
        <p:spPr>
          <a:xfrm>
            <a:off x="6206334" y="206405"/>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91068" y="392046"/>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51073" y="151759"/>
            <a:ext cx="1176670" cy="927495"/>
          </a:xfrm>
        </p:spPr>
        <p:txBody>
          <a:bodyPr anchor="ctr">
            <a:normAutofit/>
          </a:bodyPr>
          <a:lstStyle>
            <a:lvl1pPr marL="0" indent="0" algn="ctr">
              <a:buNone/>
              <a:defRPr sz="36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81215"/>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2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21" name="Text Placeholder 23">
            <a:extLst>
              <a:ext uri="{FF2B5EF4-FFF2-40B4-BE49-F238E27FC236}">
                <a16:creationId xmlns:a16="http://schemas.microsoft.com/office/drawing/2014/main" id="{21DCCF5C-63BA-4991-A642-D39E2A02978B}"/>
              </a:ext>
            </a:extLst>
          </p:cNvPr>
          <p:cNvSpPr>
            <a:spLocks noGrp="1"/>
          </p:cNvSpPr>
          <p:nvPr>
            <p:ph type="body" sz="quarter" idx="16" hasCustomPrompt="1"/>
          </p:nvPr>
        </p:nvSpPr>
        <p:spPr>
          <a:xfrm>
            <a:off x="4981618" y="1321589"/>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22" name="Text Placeholder 2">
            <a:extLst>
              <a:ext uri="{FF2B5EF4-FFF2-40B4-BE49-F238E27FC236}">
                <a16:creationId xmlns:a16="http://schemas.microsoft.com/office/drawing/2014/main" id="{79265CAB-35CA-4BAD-A378-7CAE426D02B5}"/>
              </a:ext>
            </a:extLst>
          </p:cNvPr>
          <p:cNvSpPr>
            <a:spLocks noGrp="1"/>
          </p:cNvSpPr>
          <p:nvPr>
            <p:ph type="body" sz="quarter" idx="17" hasCustomPrompt="1"/>
          </p:nvPr>
        </p:nvSpPr>
        <p:spPr>
          <a:xfrm>
            <a:off x="6320711" y="1340479"/>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25" name="Straight Connector 24">
            <a:extLst>
              <a:ext uri="{FF2B5EF4-FFF2-40B4-BE49-F238E27FC236}">
                <a16:creationId xmlns:a16="http://schemas.microsoft.com/office/drawing/2014/main" id="{25D98BAD-EADE-49DD-9C58-2868C51C7CE6}"/>
              </a:ext>
            </a:extLst>
          </p:cNvPr>
          <p:cNvCxnSpPr>
            <a:cxnSpLocks/>
          </p:cNvCxnSpPr>
          <p:nvPr userDrawn="1"/>
        </p:nvCxnSpPr>
        <p:spPr>
          <a:xfrm>
            <a:off x="6235446" y="1314299"/>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3">
            <a:extLst>
              <a:ext uri="{FF2B5EF4-FFF2-40B4-BE49-F238E27FC236}">
                <a16:creationId xmlns:a16="http://schemas.microsoft.com/office/drawing/2014/main" id="{B11D4F74-E1AA-425A-B258-8C2BDCABC673}"/>
              </a:ext>
            </a:extLst>
          </p:cNvPr>
          <p:cNvSpPr>
            <a:spLocks noGrp="1"/>
          </p:cNvSpPr>
          <p:nvPr>
            <p:ph type="body" sz="quarter" idx="18" hasCustomPrompt="1"/>
          </p:nvPr>
        </p:nvSpPr>
        <p:spPr>
          <a:xfrm>
            <a:off x="5000456" y="2532224"/>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3" name="Rectangle 2">
            <a:extLst>
              <a:ext uri="{FF2B5EF4-FFF2-40B4-BE49-F238E27FC236}">
                <a16:creationId xmlns:a16="http://schemas.microsoft.com/office/drawing/2014/main" id="{E630EDDD-0739-418B-B7AD-920C1269C69F}"/>
              </a:ext>
            </a:extLst>
          </p:cNvPr>
          <p:cNvSpPr/>
          <p:nvPr userDrawn="1"/>
        </p:nvSpPr>
        <p:spPr>
          <a:xfrm>
            <a:off x="4922142" y="3796156"/>
            <a:ext cx="7288696" cy="1042578"/>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CD62D4D-32E7-4098-87F9-1B0F0192DC77}"/>
              </a:ext>
            </a:extLst>
          </p:cNvPr>
          <p:cNvSpPr/>
          <p:nvPr userDrawn="1"/>
        </p:nvSpPr>
        <p:spPr>
          <a:xfrm>
            <a:off x="4897248" y="5140361"/>
            <a:ext cx="7288696" cy="1409973"/>
          </a:xfrm>
          <a:prstGeom prst="rect">
            <a:avLst/>
          </a:prstGeom>
          <a:solidFill>
            <a:srgbClr val="BA0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542970D8-4011-4EC9-87EE-7B689C6412E6}"/>
              </a:ext>
            </a:extLst>
          </p:cNvPr>
          <p:cNvSpPr>
            <a:spLocks noGrp="1"/>
          </p:cNvSpPr>
          <p:nvPr>
            <p:ph type="body" sz="quarter" idx="19" hasCustomPrompt="1"/>
          </p:nvPr>
        </p:nvSpPr>
        <p:spPr>
          <a:xfrm>
            <a:off x="4979908" y="3837045"/>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31" name="Text Placeholder 23">
            <a:extLst>
              <a:ext uri="{FF2B5EF4-FFF2-40B4-BE49-F238E27FC236}">
                <a16:creationId xmlns:a16="http://schemas.microsoft.com/office/drawing/2014/main" id="{97B788DA-19A1-48FB-B9CE-F2AE5EDBA985}"/>
              </a:ext>
            </a:extLst>
          </p:cNvPr>
          <p:cNvSpPr>
            <a:spLocks noGrp="1"/>
          </p:cNvSpPr>
          <p:nvPr>
            <p:ph type="body" sz="quarter" idx="20" hasCustomPrompt="1"/>
          </p:nvPr>
        </p:nvSpPr>
        <p:spPr>
          <a:xfrm>
            <a:off x="4929960" y="5167631"/>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cxnSp>
        <p:nvCxnSpPr>
          <p:cNvPr id="32" name="Straight Connector 31">
            <a:extLst>
              <a:ext uri="{FF2B5EF4-FFF2-40B4-BE49-F238E27FC236}">
                <a16:creationId xmlns:a16="http://schemas.microsoft.com/office/drawing/2014/main" id="{FF8CDD4B-6732-40D6-9EC0-B990490D5468}"/>
              </a:ext>
            </a:extLst>
          </p:cNvPr>
          <p:cNvCxnSpPr>
            <a:cxnSpLocks/>
          </p:cNvCxnSpPr>
          <p:nvPr userDrawn="1"/>
        </p:nvCxnSpPr>
        <p:spPr>
          <a:xfrm>
            <a:off x="6254284" y="2596851"/>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1E292A3-3D27-42B2-B2A2-4F8115C013B4}"/>
              </a:ext>
            </a:extLst>
          </p:cNvPr>
          <p:cNvCxnSpPr>
            <a:cxnSpLocks/>
          </p:cNvCxnSpPr>
          <p:nvPr userDrawn="1"/>
        </p:nvCxnSpPr>
        <p:spPr>
          <a:xfrm>
            <a:off x="6244010" y="3901671"/>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9BACB23-8394-4EFE-A7E6-BF718750A66C}"/>
              </a:ext>
            </a:extLst>
          </p:cNvPr>
          <p:cNvCxnSpPr>
            <a:cxnSpLocks/>
          </p:cNvCxnSpPr>
          <p:nvPr userDrawn="1"/>
        </p:nvCxnSpPr>
        <p:spPr>
          <a:xfrm>
            <a:off x="6244010" y="5257865"/>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2">
            <a:extLst>
              <a:ext uri="{FF2B5EF4-FFF2-40B4-BE49-F238E27FC236}">
                <a16:creationId xmlns:a16="http://schemas.microsoft.com/office/drawing/2014/main" id="{50750CC2-47E8-4E6C-A51C-2CF99A3B9462}"/>
              </a:ext>
            </a:extLst>
          </p:cNvPr>
          <p:cNvSpPr>
            <a:spLocks noGrp="1"/>
          </p:cNvSpPr>
          <p:nvPr>
            <p:ph type="body" sz="quarter" idx="21" hasCustomPrompt="1"/>
          </p:nvPr>
        </p:nvSpPr>
        <p:spPr>
          <a:xfrm>
            <a:off x="6360097" y="2561390"/>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8" name="Text Placeholder 2">
            <a:extLst>
              <a:ext uri="{FF2B5EF4-FFF2-40B4-BE49-F238E27FC236}">
                <a16:creationId xmlns:a16="http://schemas.microsoft.com/office/drawing/2014/main" id="{651E6DC5-C539-40B8-BBF1-0E859882700E}"/>
              </a:ext>
            </a:extLst>
          </p:cNvPr>
          <p:cNvSpPr>
            <a:spLocks noGrp="1"/>
          </p:cNvSpPr>
          <p:nvPr>
            <p:ph type="body" sz="quarter" idx="22" hasCustomPrompt="1"/>
          </p:nvPr>
        </p:nvSpPr>
        <p:spPr>
          <a:xfrm>
            <a:off x="6339549" y="3845663"/>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9" name="Text Placeholder 2">
            <a:extLst>
              <a:ext uri="{FF2B5EF4-FFF2-40B4-BE49-F238E27FC236}">
                <a16:creationId xmlns:a16="http://schemas.microsoft.com/office/drawing/2014/main" id="{3632AB8E-FDC0-4922-8B1A-6843FAF84EB6}"/>
              </a:ext>
            </a:extLst>
          </p:cNvPr>
          <p:cNvSpPr>
            <a:spLocks noGrp="1"/>
          </p:cNvSpPr>
          <p:nvPr>
            <p:ph type="body" sz="quarter" idx="23" hasCustomPrompt="1"/>
          </p:nvPr>
        </p:nvSpPr>
        <p:spPr>
          <a:xfrm>
            <a:off x="6370371" y="5191581"/>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Tree>
    <p:extLst>
      <p:ext uri="{BB962C8B-B14F-4D97-AF65-F5344CB8AC3E}">
        <p14:creationId xmlns:p14="http://schemas.microsoft.com/office/powerpoint/2010/main" val="31900781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27" name="Straight Connector 26"/>
          <p:cNvCxnSpPr/>
          <p:nvPr userDrawn="1"/>
        </p:nvCxnSpPr>
        <p:spPr>
          <a:xfrm flipH="1">
            <a:off x="280404" y="945173"/>
            <a:ext cx="116231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1"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cxnSp>
        <p:nvCxnSpPr>
          <p:cNvPr id="27" name="Straight Connector 26"/>
          <p:cNvCxnSpPr/>
          <p:nvPr userDrawn="1"/>
        </p:nvCxnSpPr>
        <p:spPr>
          <a:xfrm flipH="1">
            <a:off x="378379" y="1908558"/>
            <a:ext cx="6789867"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9" name="Text Placeholder 23"/>
          <p:cNvSpPr>
            <a:spLocks noGrp="1"/>
          </p:cNvSpPr>
          <p:nvPr>
            <p:ph type="body" sz="quarter" idx="16" hasCustomPrompt="1"/>
          </p:nvPr>
        </p:nvSpPr>
        <p:spPr>
          <a:xfrm>
            <a:off x="643223" y="1079254"/>
            <a:ext cx="6361734"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0" name="Text Placeholder 25"/>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3"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4"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cxnSp>
        <p:nvCxnSpPr>
          <p:cNvPr id="15" name="Straight Connector 14"/>
          <p:cNvCxnSpPr/>
          <p:nvPr userDrawn="1"/>
        </p:nvCxnSpPr>
        <p:spPr>
          <a:xfrm flipH="1">
            <a:off x="280404" y="945173"/>
            <a:ext cx="116231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page">
    <p:spTree>
      <p:nvGrpSpPr>
        <p:cNvPr id="1" name=""/>
        <p:cNvGrpSpPr/>
        <p:nvPr/>
      </p:nvGrpSpPr>
      <p:grpSpPr>
        <a:xfrm>
          <a:off x="0" y="0"/>
          <a:ext cx="0" cy="0"/>
          <a:chOff x="0" y="0"/>
          <a:chExt cx="0" cy="0"/>
        </a:xfrm>
      </p:grpSpPr>
      <p:sp>
        <p:nvSpPr>
          <p:cNvPr id="4" name="Rectangle 3"/>
          <p:cNvSpPr/>
          <p:nvPr userDrawn="1"/>
        </p:nvSpPr>
        <p:spPr>
          <a:xfrm>
            <a:off x="3600176" y="0"/>
            <a:ext cx="8627166" cy="6858000"/>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3366050" y="-13254"/>
            <a:ext cx="3644349"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349" h="5107143">
                <a:moveTo>
                  <a:pt x="3101010" y="0"/>
                </a:moveTo>
                <a:lnTo>
                  <a:pt x="3644349" y="13252"/>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rotWithShape="1">
          <a:blip r:embed="rId2" cstate="screen">
            <a:alphaModFix amt="11000"/>
            <a:extLst>
              <a:ext uri="{28A0092B-C50C-407E-A947-70E740481C1C}">
                <a14:useLocalDpi xmlns:a14="http://schemas.microsoft.com/office/drawing/2010/main"/>
              </a:ext>
            </a:extLst>
          </a:blip>
          <a:srcRect b="-4010"/>
          <a:stretch/>
        </p:blipFill>
        <p:spPr>
          <a:xfrm rot="10800000">
            <a:off x="-15032" y="-269520"/>
            <a:ext cx="3299791" cy="5090734"/>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0790" y="685529"/>
            <a:ext cx="4049163" cy="1476370"/>
          </a:xfrm>
          <a:prstGeom prst="rect">
            <a:avLst/>
          </a:prstGeom>
        </p:spPr>
      </p:pic>
      <p:sp>
        <p:nvSpPr>
          <p:cNvPr id="10" name="Oval 9"/>
          <p:cNvSpPr/>
          <p:nvPr userDrawn="1"/>
        </p:nvSpPr>
        <p:spPr>
          <a:xfrm>
            <a:off x="5597626" y="740090"/>
            <a:ext cx="1166683" cy="1166683"/>
          </a:xfrm>
          <a:prstGeom prst="ellipse">
            <a:avLst/>
          </a:prstGeom>
          <a:solidFill>
            <a:schemeClr val="bg1"/>
          </a:solidFill>
          <a:ln w="38100">
            <a:solidFill>
              <a:srgbClr val="68B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702064" y="945481"/>
            <a:ext cx="885435" cy="786561"/>
          </a:xfrm>
          <a:prstGeom prst="rect">
            <a:avLst/>
          </a:prstGeom>
        </p:spPr>
      </p:pic>
      <p:sp>
        <p:nvSpPr>
          <p:cNvPr id="27" name="Oval 26"/>
          <p:cNvSpPr/>
          <p:nvPr userDrawn="1"/>
        </p:nvSpPr>
        <p:spPr>
          <a:xfrm>
            <a:off x="3600176" y="4942083"/>
            <a:ext cx="1166683" cy="1166683"/>
          </a:xfrm>
          <a:prstGeom prst="ellipse">
            <a:avLst/>
          </a:prstGeom>
          <a:solidFill>
            <a:schemeClr val="bg1"/>
          </a:solidFill>
          <a:ln w="38100">
            <a:solidFill>
              <a:srgbClr val="68B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userDrawn="1"/>
        </p:nvPicPr>
        <p:blipFill rotWithShape="1">
          <a:blip r:embed="rId5" cstate="screen">
            <a:extLst>
              <a:ext uri="{28A0092B-C50C-407E-A947-70E740481C1C}">
                <a14:useLocalDpi xmlns:a14="http://schemas.microsoft.com/office/drawing/2010/main"/>
              </a:ext>
            </a:extLst>
          </a:blip>
          <a:srcRect l="-9165" b="-62"/>
          <a:stretch/>
        </p:blipFill>
        <p:spPr>
          <a:xfrm>
            <a:off x="3765028" y="5155653"/>
            <a:ext cx="885435" cy="786561"/>
          </a:xfrm>
          <a:prstGeom prst="rect">
            <a:avLst/>
          </a:prstGeom>
        </p:spPr>
      </p:pic>
      <p:sp>
        <p:nvSpPr>
          <p:cNvPr id="29" name="Oval 28"/>
          <p:cNvSpPr/>
          <p:nvPr userDrawn="1"/>
        </p:nvSpPr>
        <p:spPr>
          <a:xfrm>
            <a:off x="4600769" y="2867809"/>
            <a:ext cx="1166683" cy="1166683"/>
          </a:xfrm>
          <a:prstGeom prst="ellipse">
            <a:avLst/>
          </a:prstGeom>
          <a:solidFill>
            <a:schemeClr val="bg1"/>
          </a:solidFill>
          <a:ln w="38100">
            <a:solidFill>
              <a:srgbClr val="68B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userDrawn="1"/>
        </p:nvPicPr>
        <p:blipFill rotWithShape="1">
          <a:blip r:embed="rId6" cstate="screen">
            <a:extLst>
              <a:ext uri="{28A0092B-C50C-407E-A947-70E740481C1C}">
                <a14:useLocalDpi xmlns:a14="http://schemas.microsoft.com/office/drawing/2010/main"/>
              </a:ext>
            </a:extLst>
          </a:blip>
          <a:srcRect b="-5561"/>
          <a:stretch/>
        </p:blipFill>
        <p:spPr>
          <a:xfrm>
            <a:off x="4756212" y="3103241"/>
            <a:ext cx="885435" cy="786561"/>
          </a:xfrm>
          <a:prstGeom prst="rect">
            <a:avLst/>
          </a:prstGeom>
        </p:spPr>
      </p:pic>
      <p:sp>
        <p:nvSpPr>
          <p:cNvPr id="39" name="Text Placeholder 13"/>
          <p:cNvSpPr>
            <a:spLocks noGrp="1"/>
          </p:cNvSpPr>
          <p:nvPr>
            <p:ph type="body" sz="quarter" idx="13" hasCustomPrompt="1"/>
          </p:nvPr>
        </p:nvSpPr>
        <p:spPr>
          <a:xfrm>
            <a:off x="6019935" y="3281247"/>
            <a:ext cx="4903787" cy="1273175"/>
          </a:xfrm>
        </p:spPr>
        <p:txBody>
          <a:bodyPr/>
          <a:lstStyle>
            <a:lvl1pPr>
              <a:defRPr sz="3600" b="1">
                <a:solidFill>
                  <a:schemeClr val="bg1"/>
                </a:solidFill>
              </a:defRPr>
            </a:lvl1pPr>
          </a:lstStyle>
          <a:p>
            <a:pPr lvl="0"/>
            <a:r>
              <a:rPr lang="en-US" dirty="0"/>
              <a:t>WE TRAIN</a:t>
            </a:r>
          </a:p>
        </p:txBody>
      </p:sp>
      <p:sp>
        <p:nvSpPr>
          <p:cNvPr id="40" name="Text Placeholder 13"/>
          <p:cNvSpPr>
            <a:spLocks noGrp="1"/>
          </p:cNvSpPr>
          <p:nvPr>
            <p:ph type="body" sz="quarter" idx="14" hasCustomPrompt="1"/>
          </p:nvPr>
        </p:nvSpPr>
        <p:spPr>
          <a:xfrm>
            <a:off x="8261062" y="3322052"/>
            <a:ext cx="3636830" cy="1167491"/>
          </a:xfrm>
        </p:spPr>
        <p:txBody>
          <a:bodyPr>
            <a:noAutofit/>
          </a:bodyPr>
          <a:lstStyle>
            <a:lvl1pPr>
              <a:lnSpc>
                <a:spcPts val="2200"/>
              </a:lnSpc>
              <a:spcBef>
                <a:spcPts val="200"/>
              </a:spcBef>
              <a:defRPr sz="2400" baseline="0">
                <a:solidFill>
                  <a:schemeClr val="bg1"/>
                </a:solidFill>
              </a:defRPr>
            </a:lvl1pPr>
          </a:lstStyle>
          <a:p>
            <a:pPr lvl="0"/>
            <a:r>
              <a:rPr lang="en-US" dirty="0"/>
              <a:t>the facilitators of transformative community regeneration</a:t>
            </a:r>
          </a:p>
        </p:txBody>
      </p:sp>
      <p:sp>
        <p:nvSpPr>
          <p:cNvPr id="41" name="Text Placeholder 13"/>
          <p:cNvSpPr>
            <a:spLocks noGrp="1"/>
          </p:cNvSpPr>
          <p:nvPr>
            <p:ph type="body" sz="quarter" idx="15" hasCustomPrompt="1"/>
          </p:nvPr>
        </p:nvSpPr>
        <p:spPr>
          <a:xfrm>
            <a:off x="5017408" y="5374964"/>
            <a:ext cx="4903787" cy="1273175"/>
          </a:xfrm>
        </p:spPr>
        <p:txBody>
          <a:bodyPr/>
          <a:lstStyle>
            <a:lvl1pPr>
              <a:defRPr sz="3600" b="1">
                <a:solidFill>
                  <a:schemeClr val="bg1"/>
                </a:solidFill>
              </a:defRPr>
            </a:lvl1pPr>
          </a:lstStyle>
          <a:p>
            <a:pPr lvl="0"/>
            <a:r>
              <a:rPr lang="en-US" dirty="0"/>
              <a:t>WE PROMOTE</a:t>
            </a:r>
          </a:p>
        </p:txBody>
      </p:sp>
      <p:sp>
        <p:nvSpPr>
          <p:cNvPr id="42" name="Text Placeholder 13"/>
          <p:cNvSpPr>
            <a:spLocks noGrp="1"/>
          </p:cNvSpPr>
          <p:nvPr>
            <p:ph type="body" sz="quarter" idx="16" hasCustomPrompt="1"/>
          </p:nvPr>
        </p:nvSpPr>
        <p:spPr>
          <a:xfrm>
            <a:off x="7968313" y="5417199"/>
            <a:ext cx="3780345" cy="1167491"/>
          </a:xfrm>
        </p:spPr>
        <p:txBody>
          <a:bodyPr>
            <a:noAutofit/>
          </a:bodyPr>
          <a:lstStyle>
            <a:lvl1pPr>
              <a:lnSpc>
                <a:spcPts val="2200"/>
              </a:lnSpc>
              <a:spcBef>
                <a:spcPts val="200"/>
              </a:spcBef>
              <a:defRPr sz="2400">
                <a:solidFill>
                  <a:schemeClr val="bg1"/>
                </a:solidFill>
              </a:defRPr>
            </a:lvl1pPr>
          </a:lstStyle>
          <a:p>
            <a:pPr lvl="0"/>
            <a:r>
              <a:rPr lang="en-US" dirty="0"/>
              <a:t>self-learning through open </a:t>
            </a:r>
          </a:p>
          <a:p>
            <a:pPr lvl="0"/>
            <a:r>
              <a:rPr lang="en-US" dirty="0"/>
              <a:t>education resources</a:t>
            </a:r>
          </a:p>
        </p:txBody>
      </p:sp>
      <p:sp>
        <p:nvSpPr>
          <p:cNvPr id="44"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46" name="Picture 4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pic>
        <p:nvPicPr>
          <p:cNvPr id="47" name="Picture 46"/>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flipH="1">
            <a:off x="8983917" y="-168905"/>
            <a:ext cx="3299791" cy="5090734"/>
          </a:xfrm>
          <a:prstGeom prst="rect">
            <a:avLst/>
          </a:prstGeom>
        </p:spPr>
      </p:pic>
      <p:sp>
        <p:nvSpPr>
          <p:cNvPr id="48" name="Text Placeholder 13"/>
          <p:cNvSpPr>
            <a:spLocks noGrp="1"/>
          </p:cNvSpPr>
          <p:nvPr>
            <p:ph type="body" sz="quarter" idx="11" hasCustomPrompt="1"/>
          </p:nvPr>
        </p:nvSpPr>
        <p:spPr>
          <a:xfrm>
            <a:off x="6945886" y="1103286"/>
            <a:ext cx="4903787" cy="1273175"/>
          </a:xfrm>
        </p:spPr>
        <p:txBody>
          <a:bodyPr/>
          <a:lstStyle>
            <a:lvl1pPr>
              <a:defRPr sz="3600" b="1">
                <a:solidFill>
                  <a:schemeClr val="bg1"/>
                </a:solidFill>
              </a:defRPr>
            </a:lvl1pPr>
          </a:lstStyle>
          <a:p>
            <a:pPr lvl="0"/>
            <a:r>
              <a:rPr lang="en-US" dirty="0"/>
              <a:t>WE BUILD</a:t>
            </a:r>
          </a:p>
        </p:txBody>
      </p:sp>
      <p:sp>
        <p:nvSpPr>
          <p:cNvPr id="49" name="Text Placeholder 13"/>
          <p:cNvSpPr>
            <a:spLocks noGrp="1"/>
          </p:cNvSpPr>
          <p:nvPr>
            <p:ph type="body" sz="quarter" idx="12" hasCustomPrompt="1"/>
          </p:nvPr>
        </p:nvSpPr>
        <p:spPr>
          <a:xfrm>
            <a:off x="9072359" y="1118209"/>
            <a:ext cx="2890047" cy="1167491"/>
          </a:xfrm>
        </p:spPr>
        <p:txBody>
          <a:bodyPr>
            <a:noAutofit/>
          </a:bodyPr>
          <a:lstStyle>
            <a:lvl1pPr>
              <a:lnSpc>
                <a:spcPts val="2200"/>
              </a:lnSpc>
              <a:spcBef>
                <a:spcPts val="200"/>
              </a:spcBef>
              <a:defRPr sz="2400">
                <a:solidFill>
                  <a:schemeClr val="bg1"/>
                </a:solidFill>
              </a:defRPr>
            </a:lvl1pPr>
          </a:lstStyle>
          <a:p>
            <a:pPr lvl="0"/>
            <a:r>
              <a:rPr lang="en-US" dirty="0"/>
              <a:t>regional alliances for community growth</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ne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90657" y="550299"/>
            <a:ext cx="5479143" cy="6292294"/>
          </a:xfrm>
          <a:prstGeom prst="rect">
            <a:avLst/>
          </a:prstGeom>
        </p:spPr>
      </p:pic>
      <p:sp>
        <p:nvSpPr>
          <p:cNvPr id="7" name="Picture Placeholder 6"/>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cxnSp>
        <p:nvCxnSpPr>
          <p:cNvPr id="11" name="Straight Connector 10"/>
          <p:cNvCxnSpPr/>
          <p:nvPr userDrawn="1"/>
        </p:nvCxnSpPr>
        <p:spPr>
          <a:xfrm flipH="1">
            <a:off x="378380" y="1908558"/>
            <a:ext cx="6348991" cy="0"/>
          </a:xfrm>
          <a:prstGeom prst="line">
            <a:avLst/>
          </a:prstGeom>
          <a:ln>
            <a:solidFill>
              <a:srgbClr val="392E85"/>
            </a:solidFill>
          </a:ln>
        </p:spPr>
        <p:style>
          <a:lnRef idx="1">
            <a:schemeClr val="accent1"/>
          </a:lnRef>
          <a:fillRef idx="0">
            <a:schemeClr val="accent1"/>
          </a:fillRef>
          <a:effectRef idx="0">
            <a:schemeClr val="accent1"/>
          </a:effectRef>
          <a:fontRef idx="minor">
            <a:schemeClr val="tx1"/>
          </a:fontRef>
        </p:style>
      </p:cxnSp>
      <p:sp>
        <p:nvSpPr>
          <p:cNvPr id="12" name="Text Placeholder 23"/>
          <p:cNvSpPr>
            <a:spLocks noGrp="1"/>
          </p:cNvSpPr>
          <p:nvPr>
            <p:ph type="body" sz="quarter" idx="16" hasCustomPrompt="1"/>
          </p:nvPr>
        </p:nvSpPr>
        <p:spPr>
          <a:xfrm>
            <a:off x="643223" y="1079254"/>
            <a:ext cx="5839220"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3" name="Text Placeholder 25"/>
          <p:cNvSpPr>
            <a:spLocks noGrp="1"/>
          </p:cNvSpPr>
          <p:nvPr>
            <p:ph type="body" sz="quarter" idx="17" hasCustomPrompt="1"/>
          </p:nvPr>
        </p:nvSpPr>
        <p:spPr>
          <a:xfrm>
            <a:off x="643223" y="2087287"/>
            <a:ext cx="5839220"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9"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alphaModFix amt="14000"/>
            <a:extLst>
              <a:ext uri="{28A0092B-C50C-407E-A947-70E740481C1C}">
                <a14:useLocalDpi xmlns:a14="http://schemas.microsoft.com/office/drawing/2010/main"/>
              </a:ext>
            </a:extLst>
          </a:blip>
          <a:srcRect l="-5005" t="-25453" r="-31029"/>
          <a:stretch/>
        </p:blipFill>
        <p:spPr>
          <a:xfrm rot="3005780" flipH="1" flipV="1">
            <a:off x="2845620" y="351349"/>
            <a:ext cx="6044601" cy="7455177"/>
          </a:xfrm>
          <a:prstGeom prst="rect">
            <a:avLst/>
          </a:prstGeom>
        </p:spPr>
      </p:pic>
      <p:sp>
        <p:nvSpPr>
          <p:cNvPr id="23" name="Freeform 22"/>
          <p:cNvSpPr/>
          <p:nvPr userDrawn="1"/>
        </p:nvSpPr>
        <p:spPr>
          <a:xfrm flipV="1">
            <a:off x="-3863" y="5101881"/>
            <a:ext cx="12195863" cy="1763770"/>
          </a:xfrm>
          <a:custGeom>
            <a:avLst/>
            <a:gdLst>
              <a:gd name="connsiteX0" fmla="*/ 12228395 w 12255690"/>
              <a:gd name="connsiteY0" fmla="*/ 1337481 h 2088107"/>
              <a:gd name="connsiteX1" fmla="*/ 0 w 12255690"/>
              <a:gd name="connsiteY1" fmla="*/ 2088107 h 2088107"/>
              <a:gd name="connsiteX2" fmla="*/ 0 w 12255690"/>
              <a:gd name="connsiteY2" fmla="*/ 0 h 2088107"/>
              <a:gd name="connsiteX3" fmla="*/ 12255690 w 12255690"/>
              <a:gd name="connsiteY3" fmla="*/ 0 h 2088107"/>
              <a:gd name="connsiteX4" fmla="*/ 12228395 w 12255690"/>
              <a:gd name="connsiteY4" fmla="*/ 1337481 h 208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690" h="2088107">
                <a:moveTo>
                  <a:pt x="12228395" y="1337481"/>
                </a:moveTo>
                <a:lnTo>
                  <a:pt x="0" y="2088107"/>
                </a:lnTo>
                <a:lnTo>
                  <a:pt x="0" y="0"/>
                </a:lnTo>
                <a:lnTo>
                  <a:pt x="12255690" y="0"/>
                </a:lnTo>
                <a:lnTo>
                  <a:pt x="12228395" y="1337481"/>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userDrawn="1"/>
        </p:nvSpPr>
        <p:spPr>
          <a:xfrm>
            <a:off x="7634502" y="0"/>
            <a:ext cx="4656309" cy="6858000"/>
          </a:xfrm>
          <a:custGeom>
            <a:avLst/>
            <a:gdLst>
              <a:gd name="connsiteX0" fmla="*/ 1167619 w 4262511"/>
              <a:gd name="connsiteY0" fmla="*/ 0 h 6963508"/>
              <a:gd name="connsiteX1" fmla="*/ 4262511 w 4262511"/>
              <a:gd name="connsiteY1" fmla="*/ 0 h 6963508"/>
              <a:gd name="connsiteX2" fmla="*/ 4262511 w 4262511"/>
              <a:gd name="connsiteY2" fmla="*/ 6963508 h 6963508"/>
              <a:gd name="connsiteX3" fmla="*/ 0 w 4262511"/>
              <a:gd name="connsiteY3" fmla="*/ 6963508 h 6963508"/>
              <a:gd name="connsiteX4" fmla="*/ 1167619 w 4262511"/>
              <a:gd name="connsiteY4" fmla="*/ 0 h 696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511" h="6963508">
                <a:moveTo>
                  <a:pt x="1167619" y="0"/>
                </a:moveTo>
                <a:lnTo>
                  <a:pt x="4262511" y="0"/>
                </a:lnTo>
                <a:lnTo>
                  <a:pt x="4262511" y="6963508"/>
                </a:lnTo>
                <a:lnTo>
                  <a:pt x="0" y="6963508"/>
                </a:lnTo>
                <a:lnTo>
                  <a:pt x="1167619"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8340348" y="1437862"/>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26" name="Oval 25"/>
          <p:cNvSpPr/>
          <p:nvPr userDrawn="1"/>
        </p:nvSpPr>
        <p:spPr>
          <a:xfrm>
            <a:off x="7948463" y="3538204"/>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28" name="Oval 27"/>
          <p:cNvSpPr/>
          <p:nvPr userDrawn="1"/>
        </p:nvSpPr>
        <p:spPr>
          <a:xfrm>
            <a:off x="8149323" y="2583419"/>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12" name="Text Placeholder 23"/>
          <p:cNvSpPr>
            <a:spLocks noGrp="1"/>
          </p:cNvSpPr>
          <p:nvPr userDrawn="1">
            <p:ph type="body" sz="quarter" idx="13" hasCustomPrompt="1"/>
          </p:nvPr>
        </p:nvSpPr>
        <p:spPr>
          <a:xfrm>
            <a:off x="343865" y="5627165"/>
            <a:ext cx="3104978" cy="697353"/>
          </a:xfrm>
        </p:spPr>
        <p:txBody>
          <a:bodyPr anchor="ctr">
            <a:noAutofit/>
          </a:bodyPr>
          <a:lstStyle>
            <a:lvl1pPr marL="0" indent="0" algn="l">
              <a:buNone/>
              <a:defRPr sz="5400" baseline="0">
                <a:solidFill>
                  <a:schemeClr val="bg1"/>
                </a:solidFill>
                <a:latin typeface="+mn-lt"/>
              </a:defRPr>
            </a:lvl1pPr>
          </a:lstStyle>
          <a:p>
            <a:pPr lvl="0"/>
            <a:r>
              <a:rPr lang="en-US" dirty="0"/>
              <a:t>Thank You</a:t>
            </a:r>
          </a:p>
        </p:txBody>
      </p:sp>
      <p:sp>
        <p:nvSpPr>
          <p:cNvPr id="13" name="Text Placeholder 25"/>
          <p:cNvSpPr>
            <a:spLocks noGrp="1"/>
          </p:cNvSpPr>
          <p:nvPr userDrawn="1">
            <p:ph type="body" sz="quarter" idx="14" hasCustomPrompt="1"/>
          </p:nvPr>
        </p:nvSpPr>
        <p:spPr>
          <a:xfrm>
            <a:off x="3779980" y="5632776"/>
            <a:ext cx="3854522" cy="697353"/>
          </a:xfrm>
        </p:spPr>
        <p:txBody>
          <a:bodyPr anchor="ctr">
            <a:noAutofit/>
          </a:bodyPr>
          <a:lstStyle>
            <a:lvl1pPr marL="0" indent="0" algn="l">
              <a:buNone/>
              <a:defRPr sz="2800" i="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cxnSp>
        <p:nvCxnSpPr>
          <p:cNvPr id="19" name="Straight Connector 18"/>
          <p:cNvCxnSpPr/>
          <p:nvPr userDrawn="1"/>
        </p:nvCxnSpPr>
        <p:spPr>
          <a:xfrm>
            <a:off x="3623161" y="5539408"/>
            <a:ext cx="0" cy="804289"/>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8656967" y="3682823"/>
            <a:ext cx="2812464" cy="323455"/>
          </a:xfrm>
        </p:spPr>
        <p:txBody>
          <a:bodyPr anchor="t">
            <a:normAutofit/>
          </a:bodyPr>
          <a:lstStyle>
            <a:lvl1pPr marL="0" indent="0">
              <a:buNone/>
              <a:defRPr sz="1600">
                <a:solidFill>
                  <a:schemeClr val="bg1"/>
                </a:solidFill>
              </a:defRPr>
            </a:lvl1pPr>
          </a:lstStyle>
          <a:p>
            <a:pPr lvl="0"/>
            <a:r>
              <a:rPr lang="en-US" dirty="0"/>
              <a:t>@</a:t>
            </a:r>
            <a:r>
              <a:rPr lang="en-US" dirty="0" err="1"/>
              <a:t>RestartEntrepreneurship</a:t>
            </a:r>
            <a:endParaRPr lang="en-US" dirty="0"/>
          </a:p>
        </p:txBody>
      </p:sp>
      <p:sp>
        <p:nvSpPr>
          <p:cNvPr id="20" name="Text Placeholder 2"/>
          <p:cNvSpPr>
            <a:spLocks noGrp="1"/>
          </p:cNvSpPr>
          <p:nvPr userDrawn="1">
            <p:ph type="body" sz="quarter" idx="16" hasCustomPrompt="1"/>
          </p:nvPr>
        </p:nvSpPr>
        <p:spPr>
          <a:xfrm>
            <a:off x="9070793" y="1542835"/>
            <a:ext cx="1932766" cy="382588"/>
          </a:xfrm>
        </p:spPr>
        <p:txBody>
          <a:bodyPr anchor="t">
            <a:normAutofit/>
          </a:bodyPr>
          <a:lstStyle>
            <a:lvl1pPr marL="0" indent="0">
              <a:buNone/>
              <a:defRPr sz="1600">
                <a:solidFill>
                  <a:schemeClr val="bg1"/>
                </a:solidFill>
              </a:defRPr>
            </a:lvl1pPr>
          </a:lstStyle>
          <a:p>
            <a:pPr lvl="0"/>
            <a:r>
              <a:rPr lang="en-US" dirty="0"/>
              <a:t>@</a:t>
            </a:r>
            <a:r>
              <a:rPr lang="en-US" dirty="0" err="1"/>
              <a:t>RESTART_europe</a:t>
            </a:r>
            <a:r>
              <a:rPr lang="en-US" dirty="0"/>
              <a:t> </a:t>
            </a:r>
          </a:p>
        </p:txBody>
      </p:sp>
      <p:sp>
        <p:nvSpPr>
          <p:cNvPr id="21" name="Text Placeholder 2"/>
          <p:cNvSpPr>
            <a:spLocks noGrp="1"/>
          </p:cNvSpPr>
          <p:nvPr userDrawn="1">
            <p:ph type="body" sz="quarter" idx="17" hasCustomPrompt="1"/>
          </p:nvPr>
        </p:nvSpPr>
        <p:spPr>
          <a:xfrm>
            <a:off x="8873139" y="2645407"/>
            <a:ext cx="2757540" cy="416755"/>
          </a:xfrm>
        </p:spPr>
        <p:txBody>
          <a:bodyPr anchor="t">
            <a:normAutofit/>
          </a:bodyPr>
          <a:lstStyle>
            <a:lvl1pPr marL="0" indent="0">
              <a:buNone/>
              <a:defRPr sz="1600">
                <a:solidFill>
                  <a:schemeClr val="bg1"/>
                </a:solidFill>
              </a:defRPr>
            </a:lvl1pPr>
          </a:lstStyle>
          <a:p>
            <a:pPr lvl="0"/>
            <a:r>
              <a:rPr lang="en-US" dirty="0"/>
              <a:t>RESTART Entrepreneurship</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8744" y="492099"/>
            <a:ext cx="3375286" cy="1230667"/>
          </a:xfrm>
          <a:prstGeom prst="rect">
            <a:avLst/>
          </a:prstGeom>
        </p:spPr>
      </p:pic>
      <p:sp>
        <p:nvSpPr>
          <p:cNvPr id="5" name="Rectangle 4"/>
          <p:cNvSpPr/>
          <p:nvPr userDrawn="1"/>
        </p:nvSpPr>
        <p:spPr>
          <a:xfrm>
            <a:off x="8141526" y="5640417"/>
            <a:ext cx="4142135" cy="677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oter Placeholder 6"/>
          <p:cNvSpPr txBox="1">
            <a:spLocks noGrp="1"/>
          </p:cNvSpPr>
          <p:nvPr userDrawn="1"/>
        </p:nvSpPr>
        <p:spPr bwMode="auto">
          <a:xfrm>
            <a:off x="10010672" y="5842695"/>
            <a:ext cx="205123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900" dirty="0">
                <a:solidFill>
                  <a:schemeClr val="tx1">
                    <a:lumMod val="50000"/>
                    <a:lumOff val="50000"/>
                  </a:schemeClr>
                </a:solidFill>
                <a:latin typeface="Calibri" charset="0"/>
              </a:rPr>
              <a:t> This programme has been funded with support from the European Commission </a:t>
            </a:r>
          </a:p>
        </p:txBody>
      </p:sp>
      <p:pic>
        <p:nvPicPr>
          <p:cNvPr id="38" name="Picture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411576" y="5763754"/>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p:cNvSpPr/>
          <p:nvPr userDrawn="1"/>
        </p:nvSpPr>
        <p:spPr>
          <a:xfrm>
            <a:off x="7795228" y="4585526"/>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29" name="Text Placeholder 2"/>
          <p:cNvSpPr>
            <a:spLocks noGrp="1"/>
          </p:cNvSpPr>
          <p:nvPr>
            <p:ph type="body" sz="quarter" idx="18" hasCustomPrompt="1"/>
          </p:nvPr>
        </p:nvSpPr>
        <p:spPr>
          <a:xfrm>
            <a:off x="8503732" y="4730145"/>
            <a:ext cx="2812464" cy="323455"/>
          </a:xfrm>
        </p:spPr>
        <p:txBody>
          <a:bodyPr anchor="t">
            <a:normAutofit/>
          </a:bodyPr>
          <a:lstStyle>
            <a:lvl1pPr marL="0" indent="0">
              <a:buNone/>
              <a:defRPr sz="1600">
                <a:solidFill>
                  <a:schemeClr val="bg1"/>
                </a:solidFill>
              </a:defRPr>
            </a:lvl1pPr>
          </a:lstStyle>
          <a:p>
            <a:pPr lvl="0"/>
            <a:r>
              <a:rPr lang="en-US" dirty="0" err="1"/>
              <a:t>www.restart.how</a:t>
            </a:r>
            <a:endParaRPr lang="en-US" dirty="0"/>
          </a:p>
        </p:txBody>
      </p:sp>
      <p:grpSp>
        <p:nvGrpSpPr>
          <p:cNvPr id="39" name="Google Shape;664;p39"/>
          <p:cNvGrpSpPr/>
          <p:nvPr userDrawn="1"/>
        </p:nvGrpSpPr>
        <p:grpSpPr>
          <a:xfrm>
            <a:off x="7917788" y="4694282"/>
            <a:ext cx="301041" cy="301041"/>
            <a:chOff x="5941025" y="3634400"/>
            <a:chExt cx="467650" cy="467650"/>
          </a:xfrm>
        </p:grpSpPr>
        <p:sp>
          <p:nvSpPr>
            <p:cNvPr id="40"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0;p3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7"/>
          <p:cNvPicPr>
            <a:picLocks noChangeAspect="1"/>
          </p:cNvPicPr>
          <p:nvPr userDrawn="1"/>
        </p:nvPicPr>
        <p:blipFill rotWithShape="1">
          <a:blip r:embed="rId5" cstate="screen">
            <a:extLst>
              <a:ext uri="{28A0092B-C50C-407E-A947-70E740481C1C}">
                <a14:useLocalDpi xmlns:a14="http://schemas.microsoft.com/office/drawing/2010/main"/>
              </a:ext>
            </a:extLst>
          </a:blip>
          <a:srcRect l="-34744" t="-1" b="-33623"/>
          <a:stretch/>
        </p:blipFill>
        <p:spPr>
          <a:xfrm>
            <a:off x="8340348" y="1521013"/>
            <a:ext cx="540733" cy="457582"/>
          </a:xfrm>
          <a:prstGeom prst="rect">
            <a:avLst/>
          </a:prstGeom>
        </p:spPr>
      </p:pic>
      <p:pic>
        <p:nvPicPr>
          <p:cNvPr id="46" name="Picture 45"/>
          <p:cNvPicPr>
            <a:picLocks noChangeAspect="1"/>
          </p:cNvPicPr>
          <p:nvPr userDrawn="1"/>
        </p:nvPicPr>
        <p:blipFill rotWithShape="1">
          <a:blip r:embed="rId6" cstate="screen">
            <a:extLst>
              <a:ext uri="{28A0092B-C50C-407E-A947-70E740481C1C}">
                <a14:useLocalDpi xmlns:a14="http://schemas.microsoft.com/office/drawing/2010/main"/>
              </a:ext>
            </a:extLst>
          </a:blip>
          <a:srcRect b="-40549"/>
          <a:stretch/>
        </p:blipFill>
        <p:spPr>
          <a:xfrm>
            <a:off x="8116234" y="2666570"/>
            <a:ext cx="540733" cy="457582"/>
          </a:xfrm>
          <a:prstGeom prst="rect">
            <a:avLst/>
          </a:prstGeom>
        </p:spPr>
      </p:pic>
      <p:pic>
        <p:nvPicPr>
          <p:cNvPr id="47" name="Picture 46"/>
          <p:cNvPicPr>
            <a:picLocks noChangeAspect="1"/>
          </p:cNvPicPr>
          <p:nvPr userDrawn="1"/>
        </p:nvPicPr>
        <p:blipFill rotWithShape="1">
          <a:blip r:embed="rId7" cstate="screen">
            <a:extLst>
              <a:ext uri="{28A0092B-C50C-407E-A947-70E740481C1C}">
                <a14:useLocalDpi xmlns:a14="http://schemas.microsoft.com/office/drawing/2010/main"/>
              </a:ext>
            </a:extLst>
          </a:blip>
          <a:srcRect t="-9981" r="-44768" b="-23643"/>
          <a:stretch/>
        </p:blipFill>
        <p:spPr>
          <a:xfrm>
            <a:off x="7962438" y="3612926"/>
            <a:ext cx="540733" cy="457582"/>
          </a:xfrm>
          <a:prstGeom prst="rect">
            <a:avLst/>
          </a:prstGeom>
        </p:spPr>
      </p:pic>
    </p:spTree>
    <p:extLst>
      <p:ext uri="{BB962C8B-B14F-4D97-AF65-F5344CB8AC3E}">
        <p14:creationId xmlns:p14="http://schemas.microsoft.com/office/powerpoint/2010/main" val="6429513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3 bullets slide">
    <p:spTree>
      <p:nvGrpSpPr>
        <p:cNvPr id="1" name=""/>
        <p:cNvGrpSpPr/>
        <p:nvPr/>
      </p:nvGrpSpPr>
      <p:grpSpPr>
        <a:xfrm>
          <a:off x="0" y="0"/>
          <a:ext cx="0" cy="0"/>
          <a:chOff x="0" y="0"/>
          <a:chExt cx="0" cy="0"/>
        </a:xfrm>
      </p:grpSpPr>
      <p:sp>
        <p:nvSpPr>
          <p:cNvPr id="34" name="Rectangle 33"/>
          <p:cNvSpPr/>
          <p:nvPr userDrawn="1"/>
        </p:nvSpPr>
        <p:spPr>
          <a:xfrm>
            <a:off x="4903304" y="-3718"/>
            <a:ext cx="7288696" cy="1042579"/>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897248" y="1125403"/>
            <a:ext cx="7288696" cy="1042578"/>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2267018"/>
            <a:ext cx="7288696" cy="1126602"/>
          </a:xfrm>
          <a:prstGeom prst="rect">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a:cxnSpLocks/>
          </p:cNvCxnSpPr>
          <p:nvPr userDrawn="1"/>
        </p:nvCxnSpPr>
        <p:spPr>
          <a:xfrm>
            <a:off x="6206334" y="103665"/>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91068" y="392046"/>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51073" y="49019"/>
            <a:ext cx="1176670" cy="927495"/>
          </a:xfrm>
        </p:spPr>
        <p:txBody>
          <a:bodyPr anchor="ctr">
            <a:normAutofit/>
          </a:bodyPr>
          <a:lstStyle>
            <a:lvl1pPr marL="0" indent="0" algn="ctr">
              <a:buNone/>
              <a:defRPr sz="36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68201"/>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21" name="Text Placeholder 23">
            <a:extLst>
              <a:ext uri="{FF2B5EF4-FFF2-40B4-BE49-F238E27FC236}">
                <a16:creationId xmlns:a16="http://schemas.microsoft.com/office/drawing/2014/main" id="{21DCCF5C-63BA-4991-A642-D39E2A02978B}"/>
              </a:ext>
            </a:extLst>
          </p:cNvPr>
          <p:cNvSpPr>
            <a:spLocks noGrp="1"/>
          </p:cNvSpPr>
          <p:nvPr>
            <p:ph type="body" sz="quarter" idx="16" hasCustomPrompt="1"/>
          </p:nvPr>
        </p:nvSpPr>
        <p:spPr>
          <a:xfrm>
            <a:off x="4981618" y="1198301"/>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22" name="Text Placeholder 2">
            <a:extLst>
              <a:ext uri="{FF2B5EF4-FFF2-40B4-BE49-F238E27FC236}">
                <a16:creationId xmlns:a16="http://schemas.microsoft.com/office/drawing/2014/main" id="{79265CAB-35CA-4BAD-A378-7CAE426D02B5}"/>
              </a:ext>
            </a:extLst>
          </p:cNvPr>
          <p:cNvSpPr>
            <a:spLocks noGrp="1"/>
          </p:cNvSpPr>
          <p:nvPr>
            <p:ph type="body" sz="quarter" idx="17" hasCustomPrompt="1"/>
          </p:nvPr>
        </p:nvSpPr>
        <p:spPr>
          <a:xfrm>
            <a:off x="6320711" y="1196643"/>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25" name="Straight Connector 24">
            <a:extLst>
              <a:ext uri="{FF2B5EF4-FFF2-40B4-BE49-F238E27FC236}">
                <a16:creationId xmlns:a16="http://schemas.microsoft.com/office/drawing/2014/main" id="{25D98BAD-EADE-49DD-9C58-2868C51C7CE6}"/>
              </a:ext>
            </a:extLst>
          </p:cNvPr>
          <p:cNvCxnSpPr>
            <a:cxnSpLocks/>
          </p:cNvCxnSpPr>
          <p:nvPr userDrawn="1"/>
        </p:nvCxnSpPr>
        <p:spPr>
          <a:xfrm>
            <a:off x="6235446" y="1221833"/>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3">
            <a:extLst>
              <a:ext uri="{FF2B5EF4-FFF2-40B4-BE49-F238E27FC236}">
                <a16:creationId xmlns:a16="http://schemas.microsoft.com/office/drawing/2014/main" id="{B11D4F74-E1AA-425A-B258-8C2BDCABC673}"/>
              </a:ext>
            </a:extLst>
          </p:cNvPr>
          <p:cNvSpPr>
            <a:spLocks noGrp="1"/>
          </p:cNvSpPr>
          <p:nvPr>
            <p:ph type="body" sz="quarter" idx="18" hasCustomPrompt="1"/>
          </p:nvPr>
        </p:nvSpPr>
        <p:spPr>
          <a:xfrm>
            <a:off x="5000456" y="2388388"/>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3" name="Rectangle 2">
            <a:extLst>
              <a:ext uri="{FF2B5EF4-FFF2-40B4-BE49-F238E27FC236}">
                <a16:creationId xmlns:a16="http://schemas.microsoft.com/office/drawing/2014/main" id="{E630EDDD-0739-418B-B7AD-920C1269C69F}"/>
              </a:ext>
            </a:extLst>
          </p:cNvPr>
          <p:cNvSpPr/>
          <p:nvPr userDrawn="1"/>
        </p:nvSpPr>
        <p:spPr>
          <a:xfrm>
            <a:off x="4922142" y="3498210"/>
            <a:ext cx="7288696" cy="1042578"/>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CD62D4D-32E7-4098-87F9-1B0F0192DC77}"/>
              </a:ext>
            </a:extLst>
          </p:cNvPr>
          <p:cNvSpPr/>
          <p:nvPr userDrawn="1"/>
        </p:nvSpPr>
        <p:spPr>
          <a:xfrm>
            <a:off x="4897248" y="5808178"/>
            <a:ext cx="7288696" cy="1042578"/>
          </a:xfrm>
          <a:prstGeom prst="rect">
            <a:avLst/>
          </a:prstGeom>
          <a:solidFill>
            <a:srgbClr val="BA0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542970D8-4011-4EC9-87EE-7B689C6412E6}"/>
              </a:ext>
            </a:extLst>
          </p:cNvPr>
          <p:cNvSpPr>
            <a:spLocks noGrp="1"/>
          </p:cNvSpPr>
          <p:nvPr>
            <p:ph type="body" sz="quarter" idx="19" hasCustomPrompt="1"/>
          </p:nvPr>
        </p:nvSpPr>
        <p:spPr>
          <a:xfrm>
            <a:off x="4979908" y="3569919"/>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31" name="Text Placeholder 23">
            <a:extLst>
              <a:ext uri="{FF2B5EF4-FFF2-40B4-BE49-F238E27FC236}">
                <a16:creationId xmlns:a16="http://schemas.microsoft.com/office/drawing/2014/main" id="{97B788DA-19A1-48FB-B9CE-F2AE5EDBA985}"/>
              </a:ext>
            </a:extLst>
          </p:cNvPr>
          <p:cNvSpPr>
            <a:spLocks noGrp="1"/>
          </p:cNvSpPr>
          <p:nvPr>
            <p:ph type="body" sz="quarter" idx="20" hasCustomPrompt="1"/>
          </p:nvPr>
        </p:nvSpPr>
        <p:spPr>
          <a:xfrm>
            <a:off x="4959544" y="5810357"/>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cxnSp>
        <p:nvCxnSpPr>
          <p:cNvPr id="32" name="Straight Connector 31">
            <a:extLst>
              <a:ext uri="{FF2B5EF4-FFF2-40B4-BE49-F238E27FC236}">
                <a16:creationId xmlns:a16="http://schemas.microsoft.com/office/drawing/2014/main" id="{FF8CDD4B-6732-40D6-9EC0-B990490D5468}"/>
              </a:ext>
            </a:extLst>
          </p:cNvPr>
          <p:cNvCxnSpPr>
            <a:cxnSpLocks/>
          </p:cNvCxnSpPr>
          <p:nvPr userDrawn="1"/>
        </p:nvCxnSpPr>
        <p:spPr>
          <a:xfrm>
            <a:off x="6254284" y="2411919"/>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1E292A3-3D27-42B2-B2A2-4F8115C013B4}"/>
              </a:ext>
            </a:extLst>
          </p:cNvPr>
          <p:cNvCxnSpPr>
            <a:cxnSpLocks/>
          </p:cNvCxnSpPr>
          <p:nvPr userDrawn="1"/>
        </p:nvCxnSpPr>
        <p:spPr>
          <a:xfrm>
            <a:off x="6244010" y="3603723"/>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9BACB23-8394-4EFE-A7E6-BF718750A66C}"/>
              </a:ext>
            </a:extLst>
          </p:cNvPr>
          <p:cNvCxnSpPr>
            <a:cxnSpLocks/>
          </p:cNvCxnSpPr>
          <p:nvPr userDrawn="1"/>
        </p:nvCxnSpPr>
        <p:spPr>
          <a:xfrm>
            <a:off x="6244010" y="5915409"/>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2">
            <a:extLst>
              <a:ext uri="{FF2B5EF4-FFF2-40B4-BE49-F238E27FC236}">
                <a16:creationId xmlns:a16="http://schemas.microsoft.com/office/drawing/2014/main" id="{50750CC2-47E8-4E6C-A51C-2CF99A3B9462}"/>
              </a:ext>
            </a:extLst>
          </p:cNvPr>
          <p:cNvSpPr>
            <a:spLocks noGrp="1"/>
          </p:cNvSpPr>
          <p:nvPr>
            <p:ph type="body" sz="quarter" idx="21" hasCustomPrompt="1"/>
          </p:nvPr>
        </p:nvSpPr>
        <p:spPr>
          <a:xfrm>
            <a:off x="6360097" y="2376458"/>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8" name="Text Placeholder 2">
            <a:extLst>
              <a:ext uri="{FF2B5EF4-FFF2-40B4-BE49-F238E27FC236}">
                <a16:creationId xmlns:a16="http://schemas.microsoft.com/office/drawing/2014/main" id="{651E6DC5-C539-40B8-BBF1-0E859882700E}"/>
              </a:ext>
            </a:extLst>
          </p:cNvPr>
          <p:cNvSpPr>
            <a:spLocks noGrp="1"/>
          </p:cNvSpPr>
          <p:nvPr>
            <p:ph type="body" sz="quarter" idx="22" hasCustomPrompt="1"/>
          </p:nvPr>
        </p:nvSpPr>
        <p:spPr>
          <a:xfrm>
            <a:off x="6339549" y="3568265"/>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9" name="Text Placeholder 2">
            <a:extLst>
              <a:ext uri="{FF2B5EF4-FFF2-40B4-BE49-F238E27FC236}">
                <a16:creationId xmlns:a16="http://schemas.microsoft.com/office/drawing/2014/main" id="{3632AB8E-FDC0-4922-8B1A-6843FAF84EB6}"/>
              </a:ext>
            </a:extLst>
          </p:cNvPr>
          <p:cNvSpPr>
            <a:spLocks noGrp="1"/>
          </p:cNvSpPr>
          <p:nvPr>
            <p:ph type="body" sz="quarter" idx="23" hasCustomPrompt="1"/>
          </p:nvPr>
        </p:nvSpPr>
        <p:spPr>
          <a:xfrm>
            <a:off x="6370371" y="5859400"/>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 name="Rectangle 1">
            <a:extLst>
              <a:ext uri="{FF2B5EF4-FFF2-40B4-BE49-F238E27FC236}">
                <a16:creationId xmlns:a16="http://schemas.microsoft.com/office/drawing/2014/main" id="{F0ACC96D-4607-4AC9-82B4-BC8F0C9F4CFF}"/>
              </a:ext>
            </a:extLst>
          </p:cNvPr>
          <p:cNvSpPr/>
          <p:nvPr userDrawn="1"/>
        </p:nvSpPr>
        <p:spPr>
          <a:xfrm>
            <a:off x="4897248" y="4646341"/>
            <a:ext cx="7288696" cy="1042579"/>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E73F39BD-34D3-4650-99B1-1B54F7CDC217}"/>
              </a:ext>
            </a:extLst>
          </p:cNvPr>
          <p:cNvCxnSpPr>
            <a:cxnSpLocks/>
          </p:cNvCxnSpPr>
          <p:nvPr userDrawn="1"/>
        </p:nvCxnSpPr>
        <p:spPr>
          <a:xfrm>
            <a:off x="6262848" y="4762986"/>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23">
            <a:extLst>
              <a:ext uri="{FF2B5EF4-FFF2-40B4-BE49-F238E27FC236}">
                <a16:creationId xmlns:a16="http://schemas.microsoft.com/office/drawing/2014/main" id="{36773288-BCFF-4B58-84DD-CEFEB7B178BC}"/>
              </a:ext>
            </a:extLst>
          </p:cNvPr>
          <p:cNvSpPr>
            <a:spLocks noGrp="1"/>
          </p:cNvSpPr>
          <p:nvPr>
            <p:ph type="body" sz="quarter" idx="24" hasCustomPrompt="1"/>
          </p:nvPr>
        </p:nvSpPr>
        <p:spPr>
          <a:xfrm>
            <a:off x="4969283" y="4689195"/>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50" name="Text Placeholder 2">
            <a:extLst>
              <a:ext uri="{FF2B5EF4-FFF2-40B4-BE49-F238E27FC236}">
                <a16:creationId xmlns:a16="http://schemas.microsoft.com/office/drawing/2014/main" id="{1F0873FD-C64B-4E2C-BD47-FA5A56C869EE}"/>
              </a:ext>
            </a:extLst>
          </p:cNvPr>
          <p:cNvSpPr>
            <a:spLocks noGrp="1"/>
          </p:cNvSpPr>
          <p:nvPr>
            <p:ph type="body" sz="quarter" idx="25" hasCustomPrompt="1"/>
          </p:nvPr>
        </p:nvSpPr>
        <p:spPr>
          <a:xfrm>
            <a:off x="6409757" y="4706983"/>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Tree>
    <p:extLst>
      <p:ext uri="{BB962C8B-B14F-4D97-AF65-F5344CB8AC3E}">
        <p14:creationId xmlns:p14="http://schemas.microsoft.com/office/powerpoint/2010/main" val="3888072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3909059" y="550573"/>
            <a:ext cx="7721361"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3909060" y="1660248"/>
            <a:ext cx="7721361"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3429000" y="1444546"/>
            <a:ext cx="8575335"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sp>
        <p:nvSpPr>
          <p:cNvPr id="12" name="Picture Placeholder 3"/>
          <p:cNvSpPr>
            <a:spLocks noGrp="1"/>
          </p:cNvSpPr>
          <p:nvPr>
            <p:ph type="pic" sz="quarter" idx="18"/>
          </p:nvPr>
        </p:nvSpPr>
        <p:spPr>
          <a:xfrm flipH="1">
            <a:off x="0" y="-11430"/>
            <a:ext cx="3279963" cy="686943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 name="connsiteX0" fmla="*/ 0 w 5663131"/>
              <a:gd name="connsiteY0" fmla="*/ 22860 h 6858000"/>
              <a:gd name="connsiteX1" fmla="*/ 5663131 w 5663131"/>
              <a:gd name="connsiteY1" fmla="*/ 0 h 6858000"/>
              <a:gd name="connsiteX2" fmla="*/ 5663131 w 5663131"/>
              <a:gd name="connsiteY2" fmla="*/ 6858000 h 6858000"/>
              <a:gd name="connsiteX3" fmla="*/ 3012144 w 5663131"/>
              <a:gd name="connsiteY3" fmla="*/ 6858000 h 6858000"/>
              <a:gd name="connsiteX4" fmla="*/ 0 w 5663131"/>
              <a:gd name="connsiteY4" fmla="*/ 22860 h 6858000"/>
              <a:gd name="connsiteX0" fmla="*/ 0 w 5448727"/>
              <a:gd name="connsiteY0" fmla="*/ 0 h 6858000"/>
              <a:gd name="connsiteX1" fmla="*/ 5448727 w 5448727"/>
              <a:gd name="connsiteY1" fmla="*/ 0 h 6858000"/>
              <a:gd name="connsiteX2" fmla="*/ 5448727 w 5448727"/>
              <a:gd name="connsiteY2" fmla="*/ 6858000 h 6858000"/>
              <a:gd name="connsiteX3" fmla="*/ 2797740 w 5448727"/>
              <a:gd name="connsiteY3" fmla="*/ 6858000 h 6858000"/>
              <a:gd name="connsiteX4" fmla="*/ 0 w 5448727"/>
              <a:gd name="connsiteY4" fmla="*/ 0 h 6858000"/>
              <a:gd name="connsiteX0" fmla="*/ 0 w 5448727"/>
              <a:gd name="connsiteY0" fmla="*/ 0 h 6858000"/>
              <a:gd name="connsiteX1" fmla="*/ 5448727 w 5448727"/>
              <a:gd name="connsiteY1" fmla="*/ 0 h 6858000"/>
              <a:gd name="connsiteX2" fmla="*/ 5448727 w 5448727"/>
              <a:gd name="connsiteY2" fmla="*/ 6858000 h 6858000"/>
              <a:gd name="connsiteX3" fmla="*/ 2494002 w 5448727"/>
              <a:gd name="connsiteY3" fmla="*/ 6858000 h 6858000"/>
              <a:gd name="connsiteX4" fmla="*/ 0 w 5448727"/>
              <a:gd name="connsiteY4" fmla="*/ 0 h 6858000"/>
              <a:gd name="connsiteX0" fmla="*/ 0 w 5127122"/>
              <a:gd name="connsiteY0" fmla="*/ 0 h 6858000"/>
              <a:gd name="connsiteX1" fmla="*/ 5127122 w 5127122"/>
              <a:gd name="connsiteY1" fmla="*/ 0 h 6858000"/>
              <a:gd name="connsiteX2" fmla="*/ 5127122 w 5127122"/>
              <a:gd name="connsiteY2" fmla="*/ 6858000 h 6858000"/>
              <a:gd name="connsiteX3" fmla="*/ 2172397 w 5127122"/>
              <a:gd name="connsiteY3" fmla="*/ 6858000 h 6858000"/>
              <a:gd name="connsiteX4" fmla="*/ 0 w 5127122"/>
              <a:gd name="connsiteY4" fmla="*/ 0 h 6858000"/>
              <a:gd name="connsiteX0" fmla="*/ 0 w 5127122"/>
              <a:gd name="connsiteY0" fmla="*/ 0 h 6858000"/>
              <a:gd name="connsiteX1" fmla="*/ 5127122 w 5127122"/>
              <a:gd name="connsiteY1" fmla="*/ 0 h 6858000"/>
              <a:gd name="connsiteX2" fmla="*/ 5127122 w 5127122"/>
              <a:gd name="connsiteY2" fmla="*/ 6858000 h 6858000"/>
              <a:gd name="connsiteX3" fmla="*/ 1975860 w 5127122"/>
              <a:gd name="connsiteY3" fmla="*/ 6858000 h 6858000"/>
              <a:gd name="connsiteX4" fmla="*/ 0 w 5127122"/>
              <a:gd name="connsiteY4" fmla="*/ 0 h 6858000"/>
              <a:gd name="connsiteX0" fmla="*/ 0 w 5127122"/>
              <a:gd name="connsiteY0" fmla="*/ 0 h 6869430"/>
              <a:gd name="connsiteX1" fmla="*/ 5127122 w 5127122"/>
              <a:gd name="connsiteY1" fmla="*/ 0 h 6869430"/>
              <a:gd name="connsiteX2" fmla="*/ 5127122 w 5127122"/>
              <a:gd name="connsiteY2" fmla="*/ 6858000 h 6869430"/>
              <a:gd name="connsiteX3" fmla="*/ 1850792 w 5127122"/>
              <a:gd name="connsiteY3" fmla="*/ 6869430 h 6869430"/>
              <a:gd name="connsiteX4" fmla="*/ 0 w 5127122"/>
              <a:gd name="connsiteY4" fmla="*/ 0 h 686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7122" h="6869430">
                <a:moveTo>
                  <a:pt x="0" y="0"/>
                </a:moveTo>
                <a:lnTo>
                  <a:pt x="5127122" y="0"/>
                </a:lnTo>
                <a:lnTo>
                  <a:pt x="5127122" y="6858000"/>
                </a:lnTo>
                <a:lnTo>
                  <a:pt x="1850792" y="6869430"/>
                </a:lnTo>
                <a:lnTo>
                  <a:pt x="0" y="0"/>
                </a:lnTo>
                <a:close/>
              </a:path>
            </a:pathLst>
          </a:custGeom>
          <a:noFill/>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
        <p:nvSpPr>
          <p:cNvPr id="13" name="Freeform 12"/>
          <p:cNvSpPr/>
          <p:nvPr userDrawn="1"/>
        </p:nvSpPr>
        <p:spPr>
          <a:xfrm flipH="1">
            <a:off x="2024799" y="4040980"/>
            <a:ext cx="926232" cy="2817020"/>
          </a:xfrm>
          <a:custGeom>
            <a:avLst/>
            <a:gdLst>
              <a:gd name="connsiteX0" fmla="*/ 0 w 926232"/>
              <a:gd name="connsiteY0" fmla="*/ 0 h 2817020"/>
              <a:gd name="connsiteX1" fmla="*/ 388144 w 926232"/>
              <a:gd name="connsiteY1" fmla="*/ 123754 h 2817020"/>
              <a:gd name="connsiteX2" fmla="*/ 926232 w 926232"/>
              <a:gd name="connsiteY2" fmla="*/ 2817020 h 2817020"/>
              <a:gd name="connsiteX3" fmla="*/ 567372 w 926232"/>
              <a:gd name="connsiteY3" fmla="*/ 2817020 h 2817020"/>
              <a:gd name="connsiteX4" fmla="*/ 0 w 926232"/>
              <a:gd name="connsiteY4" fmla="*/ 0 h 2817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32" h="2817020">
                <a:moveTo>
                  <a:pt x="0" y="0"/>
                </a:moveTo>
                <a:lnTo>
                  <a:pt x="388144" y="123754"/>
                </a:lnTo>
                <a:lnTo>
                  <a:pt x="926232" y="2817020"/>
                </a:lnTo>
                <a:lnTo>
                  <a:pt x="567372" y="2817020"/>
                </a:lnTo>
                <a:lnTo>
                  <a:pt x="0" y="0"/>
                </a:lnTo>
                <a:close/>
              </a:path>
            </a:pathLst>
          </a:custGeom>
          <a:solidFill>
            <a:srgbClr val="A3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3403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elcome ">
    <p:spTree>
      <p:nvGrpSpPr>
        <p:cNvPr id="1" name=""/>
        <p:cNvGrpSpPr/>
        <p:nvPr/>
      </p:nvGrpSpPr>
      <p:grpSpPr>
        <a:xfrm>
          <a:off x="0" y="0"/>
          <a:ext cx="0" cy="0"/>
          <a:chOff x="0" y="0"/>
          <a:chExt cx="0" cy="0"/>
        </a:xfrm>
      </p:grpSpPr>
      <p:sp>
        <p:nvSpPr>
          <p:cNvPr id="4" name="Rectangle 3"/>
          <p:cNvSpPr/>
          <p:nvPr userDrawn="1"/>
        </p:nvSpPr>
        <p:spPr>
          <a:xfrm>
            <a:off x="0" y="-1"/>
            <a:ext cx="12192000" cy="6858001"/>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424669" y="528535"/>
            <a:ext cx="5987561" cy="1446550"/>
          </a:xfrm>
          <a:prstGeom prst="rect">
            <a:avLst/>
          </a:prstGeom>
        </p:spPr>
        <p:txBody>
          <a:bodyPr wrap="square">
            <a:spAutoFit/>
          </a:bodyPr>
          <a:lstStyle/>
          <a:p>
            <a:pPr fontAlgn="base"/>
            <a:r>
              <a:rPr lang="en-IE" sz="4400" b="0" i="0" u="none" strike="noStrike" kern="1200">
                <a:solidFill>
                  <a:schemeClr val="bg1"/>
                </a:solidFill>
                <a:effectLst/>
                <a:latin typeface="+mn-lt"/>
                <a:ea typeface="+mn-ea"/>
                <a:cs typeface="+mn-cs"/>
              </a:rPr>
              <a:t>WELCOME TO</a:t>
            </a:r>
            <a:r>
              <a:rPr lang="en-IE" sz="4400" b="0" i="0" u="none" strike="noStrike" kern="1200" baseline="0">
                <a:solidFill>
                  <a:schemeClr val="bg1"/>
                </a:solidFill>
                <a:effectLst/>
                <a:latin typeface="+mn-lt"/>
                <a:ea typeface="+mn-ea"/>
                <a:cs typeface="+mn-cs"/>
              </a:rPr>
              <a:t> </a:t>
            </a:r>
            <a:r>
              <a:rPr lang="en-IE" sz="4400" b="0" i="0" u="none" strike="noStrike" kern="1200">
                <a:solidFill>
                  <a:schemeClr val="bg1"/>
                </a:solidFill>
                <a:effectLst/>
                <a:latin typeface="+mn-lt"/>
                <a:ea typeface="+mn-ea"/>
                <a:cs typeface="+mn-cs"/>
              </a:rPr>
              <a:t>THE </a:t>
            </a:r>
            <a:r>
              <a:rPr lang="en-IE" sz="4400" b="1" i="0" u="none" strike="noStrike" kern="1200">
                <a:solidFill>
                  <a:schemeClr val="bg1"/>
                </a:solidFill>
                <a:effectLst/>
                <a:latin typeface="+mn-lt"/>
                <a:ea typeface="+mn-ea"/>
                <a:cs typeface="+mn-cs"/>
              </a:rPr>
              <a:t>RESTART+</a:t>
            </a:r>
            <a:r>
              <a:rPr lang="en-IE" sz="4400" b="1" i="0" u="none" strike="noStrike" kern="1200" baseline="0">
                <a:solidFill>
                  <a:schemeClr val="bg1"/>
                </a:solidFill>
                <a:effectLst/>
                <a:latin typeface="+mn-lt"/>
                <a:ea typeface="+mn-ea"/>
                <a:cs typeface="+mn-cs"/>
              </a:rPr>
              <a:t> </a:t>
            </a:r>
            <a:r>
              <a:rPr lang="en-IE" sz="4400" b="0" i="0" u="none" strike="noStrike" kern="1200">
                <a:solidFill>
                  <a:schemeClr val="bg1"/>
                </a:solidFill>
                <a:effectLst/>
                <a:latin typeface="+mn-lt"/>
                <a:ea typeface="+mn-ea"/>
                <a:cs typeface="+mn-cs"/>
              </a:rPr>
              <a:t>POWERPOINT</a:t>
            </a:r>
            <a:endParaRPr lang="en-IE" sz="3600" baseline="0" dirty="0">
              <a:solidFill>
                <a:schemeClr val="bg1"/>
              </a:solidFill>
              <a:latin typeface="+mn-lt"/>
              <a:ea typeface="Quattrocento Sans"/>
              <a:cs typeface="Quattrocento Sans"/>
              <a:sym typeface="Quattrocento Sans"/>
            </a:endParaRPr>
          </a:p>
        </p:txBody>
      </p:sp>
      <p:sp>
        <p:nvSpPr>
          <p:cNvPr id="6" name="Rectangle 5"/>
          <p:cNvSpPr/>
          <p:nvPr userDrawn="1"/>
        </p:nvSpPr>
        <p:spPr>
          <a:xfrm>
            <a:off x="6660924" y="1251810"/>
            <a:ext cx="5282381" cy="4616648"/>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FEATURES OF THE</a:t>
            </a:r>
          </a:p>
          <a:p>
            <a:pPr fontAlgn="base"/>
            <a:r>
              <a:rPr lang="en-IE" sz="3000" b="1" i="0" u="none" strike="noStrike" kern="1200" dirty="0">
                <a:solidFill>
                  <a:schemeClr val="bg1"/>
                </a:solidFill>
                <a:effectLst/>
                <a:latin typeface="+mn-lt"/>
                <a:ea typeface="+mn-ea"/>
                <a:cs typeface="+mn-cs"/>
              </a:rPr>
              <a:t>RESTART+ </a:t>
            </a:r>
            <a:r>
              <a:rPr lang="en-IE" sz="3000" b="0" i="0" u="none" strike="noStrike" kern="1200" dirty="0">
                <a:solidFill>
                  <a:schemeClr val="bg1"/>
                </a:solidFill>
                <a:effectLst/>
                <a:latin typeface="+mn-lt"/>
                <a:ea typeface="+mn-ea"/>
                <a:cs typeface="+mn-cs"/>
              </a:rPr>
              <a:t>POWERPOINT:</a:t>
            </a:r>
          </a:p>
          <a:p>
            <a:pPr fontAlgn="base"/>
            <a:endParaRPr lang="en-IE" sz="3000" b="0" i="0" u="none" strike="noStrike" kern="1200" dirty="0">
              <a:solidFill>
                <a:schemeClr val="bg1"/>
              </a:solidFill>
              <a:effectLst/>
              <a:latin typeface="+mn-lt"/>
              <a:ea typeface="+mn-ea"/>
              <a:cs typeface="+mn-cs"/>
            </a:endParaRPr>
          </a:p>
          <a:p>
            <a:pPr marL="342900" indent="-342900" fontAlgn="base">
              <a:buFont typeface="Arial" charset="0"/>
              <a:buChar char="•"/>
            </a:pPr>
            <a:r>
              <a:rPr lang="en-IE"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25 slide layouts to choose from</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Using the </a:t>
            </a:r>
            <a:r>
              <a:rPr lang="en-IE" sz="2400" b="1" i="0" u="none" strike="noStrike" kern="1200" dirty="0">
                <a:solidFill>
                  <a:schemeClr val="bg1"/>
                </a:solidFill>
                <a:effectLst/>
                <a:latin typeface="+mn-lt"/>
                <a:ea typeface="+mn-ea"/>
                <a:cs typeface="+mn-cs"/>
              </a:rPr>
              <a:t>RESTART+ </a:t>
            </a:r>
            <a:r>
              <a:rPr lang="en-IE"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0" i="0" u="none" strike="noStrike" kern="1200" dirty="0">
                <a:solidFill>
                  <a:schemeClr val="bg1"/>
                </a:solidFill>
                <a:effectLst/>
                <a:latin typeface="+mn-lt"/>
                <a:ea typeface="+mn-ea"/>
                <a:cs typeface="+mn-cs"/>
              </a:rPr>
              <a:t>		</a:t>
            </a:r>
            <a:endParaRPr lang="en-IE" sz="3600" baseline="0" dirty="0">
              <a:solidFill>
                <a:schemeClr val="bg1"/>
              </a:solidFill>
              <a:latin typeface="+mn-lt"/>
              <a:ea typeface="Quattrocento Sans"/>
              <a:cs typeface="Quattrocento Sans"/>
              <a:sym typeface="Quattrocento Sans"/>
            </a:endParaRPr>
          </a:p>
        </p:txBody>
      </p:sp>
      <p:sp>
        <p:nvSpPr>
          <p:cNvPr id="7" name="Rectangle 6"/>
          <p:cNvSpPr/>
          <p:nvPr userDrawn="1"/>
        </p:nvSpPr>
        <p:spPr>
          <a:xfrm>
            <a:off x="424669" y="2614038"/>
            <a:ext cx="5327201" cy="2677656"/>
          </a:xfrm>
          <a:prstGeom prst="rect">
            <a:avLst/>
          </a:prstGeom>
        </p:spPr>
        <p:txBody>
          <a:bodyPr wrap="square">
            <a:spAutoFit/>
          </a:bodyPr>
          <a:lstStyle/>
          <a:p>
            <a:pPr fontAlgn="base"/>
            <a:r>
              <a:rPr lang="en-IE"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IE" sz="2400" b="0" i="0" u="none" strike="noStrike" kern="1200" baseline="0" dirty="0">
                <a:solidFill>
                  <a:schemeClr val="bg1"/>
                </a:solidFill>
                <a:effectLst/>
                <a:latin typeface="+mn-lt"/>
                <a:ea typeface="+mn-ea"/>
                <a:cs typeface="+mn-cs"/>
              </a:rPr>
              <a:t> </a:t>
            </a:r>
          </a:p>
          <a:p>
            <a:pPr fontAlgn="base"/>
            <a:endParaRPr lang="en-IE" sz="2400" b="0" i="0" u="none" strike="noStrike" kern="1200" baseline="0" dirty="0">
              <a:solidFill>
                <a:schemeClr val="bg1"/>
              </a:solidFill>
              <a:effectLst/>
              <a:latin typeface="+mn-lt"/>
              <a:ea typeface="+mn-ea"/>
              <a:cs typeface="+mn-cs"/>
            </a:endParaRPr>
          </a:p>
          <a:p>
            <a:pPr fontAlgn="base"/>
            <a:r>
              <a:rPr lang="en-IE" sz="2400" b="0" i="0" u="none" strike="noStrike" kern="1200" dirty="0">
                <a:solidFill>
                  <a:schemeClr val="bg1"/>
                </a:solidFill>
                <a:effectLst/>
                <a:latin typeface="+mn-lt"/>
                <a:ea typeface="+mn-ea"/>
                <a:cs typeface="+mn-cs"/>
              </a:rPr>
              <a:t>The slide layouts within this PowerPoint  will give you a great deal of creative </a:t>
            </a:r>
            <a:r>
              <a:rPr lang="en-IE" sz="2400" b="0" i="0" u="none" strike="noStrike" kern="1200" dirty="0" err="1">
                <a:solidFill>
                  <a:schemeClr val="bg1"/>
                </a:solidFill>
                <a:effectLst/>
                <a:latin typeface="+mn-lt"/>
                <a:ea typeface="+mn-ea"/>
                <a:cs typeface="+mn-cs"/>
              </a:rPr>
              <a:t>flexibily</a:t>
            </a:r>
            <a:r>
              <a:rPr lang="en-IE" sz="2400" b="0" i="0" u="none" strike="noStrike" kern="1200" dirty="0">
                <a:solidFill>
                  <a:schemeClr val="bg1"/>
                </a:solidFill>
                <a:effectLst/>
                <a:latin typeface="+mn-lt"/>
                <a:ea typeface="+mn-ea"/>
                <a:cs typeface="+mn-cs"/>
              </a:rPr>
              <a:t> when creating your Presentation.</a:t>
            </a:r>
            <a:endParaRPr lang="en-IE" sz="3600" baseline="0" dirty="0">
              <a:solidFill>
                <a:schemeClr val="bg1"/>
              </a:solidFill>
              <a:latin typeface="+mn-lt"/>
              <a:ea typeface="Quattrocento Sans"/>
              <a:cs typeface="Quattrocento Sans"/>
              <a:sym typeface="Quattrocento Sans"/>
            </a:endParaRPr>
          </a:p>
        </p:txBody>
      </p:sp>
      <p:cxnSp>
        <p:nvCxnSpPr>
          <p:cNvPr id="8" name="Straight Connector 7"/>
          <p:cNvCxnSpPr/>
          <p:nvPr userDrawn="1"/>
        </p:nvCxnSpPr>
        <p:spPr>
          <a:xfrm>
            <a:off x="6399849"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1" y="2261959"/>
            <a:ext cx="63998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8" name="Straight Connector 1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3989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nt Typeface &amp; Size">
    <p:spTree>
      <p:nvGrpSpPr>
        <p:cNvPr id="1" name=""/>
        <p:cNvGrpSpPr/>
        <p:nvPr/>
      </p:nvGrpSpPr>
      <p:grpSpPr>
        <a:xfrm>
          <a:off x="0" y="0"/>
          <a:ext cx="0" cy="0"/>
          <a:chOff x="0" y="0"/>
          <a:chExt cx="0" cy="0"/>
        </a:xfrm>
      </p:grpSpPr>
      <p:sp>
        <p:nvSpPr>
          <p:cNvPr id="16" name="Rectangle 15"/>
          <p:cNvSpPr/>
          <p:nvPr userDrawn="1"/>
        </p:nvSpPr>
        <p:spPr>
          <a:xfrm>
            <a:off x="0" y="-1"/>
            <a:ext cx="12192000" cy="6858001"/>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RESTART+                           </a:t>
            </a:r>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18" name="Rectangle 17"/>
          <p:cNvSpPr/>
          <p:nvPr userDrawn="1"/>
        </p:nvSpPr>
        <p:spPr>
          <a:xfrm>
            <a:off x="7523385" y="528535"/>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19" name="Rectangle 18"/>
          <p:cNvSpPr/>
          <p:nvPr userDrawn="1"/>
        </p:nvSpPr>
        <p:spPr>
          <a:xfrm>
            <a:off x="424669" y="3172202"/>
            <a:ext cx="5489434" cy="2677656"/>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RESTART+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p>
          <a:p>
            <a:pPr fontAlgn="base"/>
            <a:endParaRPr lang="en-IE" sz="3600" b="1" i="1" baseline="0" dirty="0">
              <a:solidFill>
                <a:schemeClr val="bg1"/>
              </a:solidFill>
              <a:latin typeface="+mn-lt"/>
              <a:ea typeface="Quattrocento Sans"/>
              <a:cs typeface="Quattrocento Sans"/>
              <a:sym typeface="Quattrocento Sans"/>
            </a:endParaRPr>
          </a:p>
        </p:txBody>
      </p:sp>
      <p:cxnSp>
        <p:nvCxnSpPr>
          <p:cNvPr id="20" name="Straight Connector 1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804452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Rectangle 1"/>
          <p:cNvSpPr/>
          <p:nvPr userDrawn="1"/>
        </p:nvSpPr>
        <p:spPr>
          <a:xfrm>
            <a:off x="0" y="1"/>
            <a:ext cx="12192000" cy="6858000"/>
          </a:xfrm>
          <a:prstGeom prst="rect">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01176" y="505425"/>
            <a:ext cx="3740169" cy="4893647"/>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RESTART + </a:t>
            </a: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Clr>
                <a:schemeClr val="dk1"/>
              </a:buClr>
              <a:buSzPts val="1100"/>
              <a:buFont typeface="Arial"/>
              <a:buNone/>
            </a:pPr>
            <a:endParaRPr lang="en" sz="36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 sz="2400" dirty="0">
                <a:solidFill>
                  <a:schemeClr val="bg1"/>
                </a:solidFill>
                <a:latin typeface="+mn-lt"/>
                <a:ea typeface="Quattrocento Sans"/>
                <a:cs typeface="Quattrocento Sans"/>
                <a:sym typeface="Quattrocento Sans"/>
              </a:rPr>
              <a:t>Isn’t that nice? :)</a:t>
            </a:r>
          </a:p>
        </p:txBody>
      </p:sp>
      <p:cxnSp>
        <p:nvCxnSpPr>
          <p:cNvPr id="5" name="Straight Connector 4"/>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49267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230722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ro. page">
    <p:spTree>
      <p:nvGrpSpPr>
        <p:cNvPr id="1" name=""/>
        <p:cNvGrpSpPr/>
        <p:nvPr/>
      </p:nvGrpSpPr>
      <p:grpSpPr>
        <a:xfrm>
          <a:off x="0" y="0"/>
          <a:ext cx="0" cy="0"/>
          <a:chOff x="0" y="0"/>
          <a:chExt cx="0" cy="0"/>
        </a:xfrm>
      </p:grpSpPr>
      <p:sp>
        <p:nvSpPr>
          <p:cNvPr id="4" name="Rectangle 3"/>
          <p:cNvSpPr/>
          <p:nvPr userDrawn="1"/>
        </p:nvSpPr>
        <p:spPr>
          <a:xfrm>
            <a:off x="3600176" y="0"/>
            <a:ext cx="8627166" cy="6858000"/>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3366050" y="-13254"/>
            <a:ext cx="3644349"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349" h="5107143">
                <a:moveTo>
                  <a:pt x="3101010" y="0"/>
                </a:moveTo>
                <a:lnTo>
                  <a:pt x="3644349" y="13252"/>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rotWithShape="1">
          <a:blip r:embed="rId2" cstate="screen">
            <a:alphaModFix amt="11000"/>
            <a:extLst>
              <a:ext uri="{28A0092B-C50C-407E-A947-70E740481C1C}">
                <a14:useLocalDpi xmlns:a14="http://schemas.microsoft.com/office/drawing/2010/main"/>
              </a:ext>
            </a:extLst>
          </a:blip>
          <a:srcRect b="-4010"/>
          <a:stretch/>
        </p:blipFill>
        <p:spPr>
          <a:xfrm rot="10800000">
            <a:off x="-15032" y="-269520"/>
            <a:ext cx="3299791" cy="5090734"/>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0790" y="685529"/>
            <a:ext cx="4049163" cy="1476370"/>
          </a:xfrm>
          <a:prstGeom prst="rect">
            <a:avLst/>
          </a:prstGeom>
        </p:spPr>
      </p:pic>
      <p:sp>
        <p:nvSpPr>
          <p:cNvPr id="10" name="Oval 9"/>
          <p:cNvSpPr/>
          <p:nvPr userDrawn="1"/>
        </p:nvSpPr>
        <p:spPr>
          <a:xfrm>
            <a:off x="5597626" y="740090"/>
            <a:ext cx="1166683" cy="1166683"/>
          </a:xfrm>
          <a:prstGeom prst="ellipse">
            <a:avLst/>
          </a:prstGeom>
          <a:solidFill>
            <a:schemeClr val="bg1"/>
          </a:solidFill>
          <a:ln w="38100">
            <a:solidFill>
              <a:srgbClr val="68B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702064" y="945481"/>
            <a:ext cx="885435" cy="786561"/>
          </a:xfrm>
          <a:prstGeom prst="rect">
            <a:avLst/>
          </a:prstGeom>
        </p:spPr>
      </p:pic>
      <p:sp>
        <p:nvSpPr>
          <p:cNvPr id="27" name="Oval 26"/>
          <p:cNvSpPr/>
          <p:nvPr userDrawn="1"/>
        </p:nvSpPr>
        <p:spPr>
          <a:xfrm>
            <a:off x="3600176" y="4942083"/>
            <a:ext cx="1166683" cy="1166683"/>
          </a:xfrm>
          <a:prstGeom prst="ellipse">
            <a:avLst/>
          </a:prstGeom>
          <a:solidFill>
            <a:schemeClr val="bg1"/>
          </a:solidFill>
          <a:ln w="38100">
            <a:solidFill>
              <a:srgbClr val="68B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userDrawn="1"/>
        </p:nvPicPr>
        <p:blipFill rotWithShape="1">
          <a:blip r:embed="rId5" cstate="screen">
            <a:extLst>
              <a:ext uri="{28A0092B-C50C-407E-A947-70E740481C1C}">
                <a14:useLocalDpi xmlns:a14="http://schemas.microsoft.com/office/drawing/2010/main"/>
              </a:ext>
            </a:extLst>
          </a:blip>
          <a:srcRect l="-9165" b="-62"/>
          <a:stretch/>
        </p:blipFill>
        <p:spPr>
          <a:xfrm>
            <a:off x="3765028" y="5155653"/>
            <a:ext cx="885435" cy="786561"/>
          </a:xfrm>
          <a:prstGeom prst="rect">
            <a:avLst/>
          </a:prstGeom>
        </p:spPr>
      </p:pic>
      <p:sp>
        <p:nvSpPr>
          <p:cNvPr id="29" name="Oval 28"/>
          <p:cNvSpPr/>
          <p:nvPr userDrawn="1"/>
        </p:nvSpPr>
        <p:spPr>
          <a:xfrm>
            <a:off x="4600769" y="2867809"/>
            <a:ext cx="1166683" cy="1166683"/>
          </a:xfrm>
          <a:prstGeom prst="ellipse">
            <a:avLst/>
          </a:prstGeom>
          <a:solidFill>
            <a:schemeClr val="bg1"/>
          </a:solidFill>
          <a:ln w="38100">
            <a:solidFill>
              <a:srgbClr val="68B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userDrawn="1"/>
        </p:nvPicPr>
        <p:blipFill rotWithShape="1">
          <a:blip r:embed="rId6" cstate="screen">
            <a:extLst>
              <a:ext uri="{28A0092B-C50C-407E-A947-70E740481C1C}">
                <a14:useLocalDpi xmlns:a14="http://schemas.microsoft.com/office/drawing/2010/main"/>
              </a:ext>
            </a:extLst>
          </a:blip>
          <a:srcRect b="-5561"/>
          <a:stretch/>
        </p:blipFill>
        <p:spPr>
          <a:xfrm>
            <a:off x="4756212" y="3103241"/>
            <a:ext cx="885435" cy="786561"/>
          </a:xfrm>
          <a:prstGeom prst="rect">
            <a:avLst/>
          </a:prstGeom>
        </p:spPr>
      </p:pic>
      <p:sp>
        <p:nvSpPr>
          <p:cNvPr id="39" name="Text Placeholder 13"/>
          <p:cNvSpPr>
            <a:spLocks noGrp="1"/>
          </p:cNvSpPr>
          <p:nvPr>
            <p:ph type="body" sz="quarter" idx="13" hasCustomPrompt="1"/>
          </p:nvPr>
        </p:nvSpPr>
        <p:spPr>
          <a:xfrm>
            <a:off x="6019935" y="3281247"/>
            <a:ext cx="4903787" cy="1273175"/>
          </a:xfrm>
        </p:spPr>
        <p:txBody>
          <a:bodyPr/>
          <a:lstStyle>
            <a:lvl1pPr>
              <a:defRPr sz="3600" b="1">
                <a:solidFill>
                  <a:schemeClr val="bg1"/>
                </a:solidFill>
              </a:defRPr>
            </a:lvl1pPr>
          </a:lstStyle>
          <a:p>
            <a:pPr lvl="0"/>
            <a:r>
              <a:rPr lang="en-US" dirty="0"/>
              <a:t>WE TRAIN</a:t>
            </a:r>
          </a:p>
        </p:txBody>
      </p:sp>
      <p:sp>
        <p:nvSpPr>
          <p:cNvPr id="40" name="Text Placeholder 13"/>
          <p:cNvSpPr>
            <a:spLocks noGrp="1"/>
          </p:cNvSpPr>
          <p:nvPr>
            <p:ph type="body" sz="quarter" idx="14" hasCustomPrompt="1"/>
          </p:nvPr>
        </p:nvSpPr>
        <p:spPr>
          <a:xfrm>
            <a:off x="8261062" y="3322052"/>
            <a:ext cx="3636830" cy="1167491"/>
          </a:xfrm>
        </p:spPr>
        <p:txBody>
          <a:bodyPr>
            <a:noAutofit/>
          </a:bodyPr>
          <a:lstStyle>
            <a:lvl1pPr>
              <a:lnSpc>
                <a:spcPts val="2200"/>
              </a:lnSpc>
              <a:spcBef>
                <a:spcPts val="200"/>
              </a:spcBef>
              <a:defRPr sz="2400" baseline="0">
                <a:solidFill>
                  <a:schemeClr val="bg1"/>
                </a:solidFill>
              </a:defRPr>
            </a:lvl1pPr>
          </a:lstStyle>
          <a:p>
            <a:pPr lvl="0"/>
            <a:r>
              <a:rPr lang="en-US" dirty="0"/>
              <a:t>the facilitators of transformative community regeneration</a:t>
            </a:r>
          </a:p>
        </p:txBody>
      </p:sp>
      <p:sp>
        <p:nvSpPr>
          <p:cNvPr id="41" name="Text Placeholder 13"/>
          <p:cNvSpPr>
            <a:spLocks noGrp="1"/>
          </p:cNvSpPr>
          <p:nvPr>
            <p:ph type="body" sz="quarter" idx="15" hasCustomPrompt="1"/>
          </p:nvPr>
        </p:nvSpPr>
        <p:spPr>
          <a:xfrm>
            <a:off x="5017408" y="5374964"/>
            <a:ext cx="4903787" cy="1273175"/>
          </a:xfrm>
        </p:spPr>
        <p:txBody>
          <a:bodyPr/>
          <a:lstStyle>
            <a:lvl1pPr>
              <a:defRPr sz="3600" b="1">
                <a:solidFill>
                  <a:schemeClr val="bg1"/>
                </a:solidFill>
              </a:defRPr>
            </a:lvl1pPr>
          </a:lstStyle>
          <a:p>
            <a:pPr lvl="0"/>
            <a:r>
              <a:rPr lang="en-US" dirty="0"/>
              <a:t>WE PROMOTE</a:t>
            </a:r>
          </a:p>
        </p:txBody>
      </p:sp>
      <p:sp>
        <p:nvSpPr>
          <p:cNvPr id="42" name="Text Placeholder 13"/>
          <p:cNvSpPr>
            <a:spLocks noGrp="1"/>
          </p:cNvSpPr>
          <p:nvPr>
            <p:ph type="body" sz="quarter" idx="16" hasCustomPrompt="1"/>
          </p:nvPr>
        </p:nvSpPr>
        <p:spPr>
          <a:xfrm>
            <a:off x="7968313" y="5417199"/>
            <a:ext cx="3780345" cy="1167491"/>
          </a:xfrm>
        </p:spPr>
        <p:txBody>
          <a:bodyPr>
            <a:noAutofit/>
          </a:bodyPr>
          <a:lstStyle>
            <a:lvl1pPr>
              <a:lnSpc>
                <a:spcPts val="2200"/>
              </a:lnSpc>
              <a:spcBef>
                <a:spcPts val="200"/>
              </a:spcBef>
              <a:defRPr sz="2400">
                <a:solidFill>
                  <a:schemeClr val="bg1"/>
                </a:solidFill>
              </a:defRPr>
            </a:lvl1pPr>
          </a:lstStyle>
          <a:p>
            <a:pPr lvl="0"/>
            <a:r>
              <a:rPr lang="en-US" dirty="0"/>
              <a:t>self-learning through open </a:t>
            </a:r>
          </a:p>
          <a:p>
            <a:pPr lvl="0"/>
            <a:r>
              <a:rPr lang="en-US" dirty="0"/>
              <a:t>education resources</a:t>
            </a:r>
          </a:p>
        </p:txBody>
      </p:sp>
      <p:sp>
        <p:nvSpPr>
          <p:cNvPr id="44"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46" name="Picture 4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pic>
        <p:nvPicPr>
          <p:cNvPr id="47" name="Picture 46"/>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flipH="1">
            <a:off x="8983917" y="-168905"/>
            <a:ext cx="3299791" cy="5090734"/>
          </a:xfrm>
          <a:prstGeom prst="rect">
            <a:avLst/>
          </a:prstGeom>
        </p:spPr>
      </p:pic>
      <p:sp>
        <p:nvSpPr>
          <p:cNvPr id="48" name="Text Placeholder 13"/>
          <p:cNvSpPr>
            <a:spLocks noGrp="1"/>
          </p:cNvSpPr>
          <p:nvPr>
            <p:ph type="body" sz="quarter" idx="11" hasCustomPrompt="1"/>
          </p:nvPr>
        </p:nvSpPr>
        <p:spPr>
          <a:xfrm>
            <a:off x="6945886" y="1103286"/>
            <a:ext cx="4903787" cy="1273175"/>
          </a:xfrm>
        </p:spPr>
        <p:txBody>
          <a:bodyPr/>
          <a:lstStyle>
            <a:lvl1pPr>
              <a:defRPr sz="3600" b="1">
                <a:solidFill>
                  <a:schemeClr val="bg1"/>
                </a:solidFill>
              </a:defRPr>
            </a:lvl1pPr>
          </a:lstStyle>
          <a:p>
            <a:pPr lvl="0"/>
            <a:r>
              <a:rPr lang="en-US" dirty="0"/>
              <a:t>WE BUILD</a:t>
            </a:r>
          </a:p>
        </p:txBody>
      </p:sp>
      <p:sp>
        <p:nvSpPr>
          <p:cNvPr id="49" name="Text Placeholder 13"/>
          <p:cNvSpPr>
            <a:spLocks noGrp="1"/>
          </p:cNvSpPr>
          <p:nvPr>
            <p:ph type="body" sz="quarter" idx="12" hasCustomPrompt="1"/>
          </p:nvPr>
        </p:nvSpPr>
        <p:spPr>
          <a:xfrm>
            <a:off x="9072359" y="1118209"/>
            <a:ext cx="2890047" cy="1167491"/>
          </a:xfrm>
        </p:spPr>
        <p:txBody>
          <a:bodyPr>
            <a:noAutofit/>
          </a:bodyPr>
          <a:lstStyle>
            <a:lvl1pPr>
              <a:lnSpc>
                <a:spcPts val="2200"/>
              </a:lnSpc>
              <a:spcBef>
                <a:spcPts val="200"/>
              </a:spcBef>
              <a:defRPr sz="2400">
                <a:solidFill>
                  <a:schemeClr val="bg1"/>
                </a:solidFill>
              </a:defRPr>
            </a:lvl1pPr>
          </a:lstStyle>
          <a:p>
            <a:pPr lvl="0"/>
            <a:r>
              <a:rPr lang="en-US" dirty="0"/>
              <a:t>regional alliances for community growth</a:t>
            </a:r>
          </a:p>
        </p:txBody>
      </p:sp>
    </p:spTree>
    <p:extLst>
      <p:ext uri="{BB962C8B-B14F-4D97-AF65-F5344CB8AC3E}">
        <p14:creationId xmlns:p14="http://schemas.microsoft.com/office/powerpoint/2010/main" val="3450648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5" y="112488"/>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4161985" y="1343947"/>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3776071" y="1096203"/>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8"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b="-4010"/>
          <a:stretch/>
        </p:blipFill>
        <p:spPr>
          <a:xfrm rot="10800000">
            <a:off x="-1" y="-200682"/>
            <a:ext cx="3299791" cy="5090734"/>
          </a:xfrm>
          <a:prstGeom prst="rect">
            <a:avLst/>
          </a:prstGeom>
        </p:spPr>
      </p:pic>
    </p:spTree>
    <p:extLst>
      <p:ext uri="{BB962C8B-B14F-4D97-AF65-F5344CB8AC3E}">
        <p14:creationId xmlns:p14="http://schemas.microsoft.com/office/powerpoint/2010/main" val="371073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5" y="112488"/>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4161985" y="1343947"/>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3776071" y="1096203"/>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8"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b="-4010"/>
          <a:stretch/>
        </p:blipFill>
        <p:spPr>
          <a:xfrm rot="10800000">
            <a:off x="-1" y="-200682"/>
            <a:ext cx="3299791" cy="5090734"/>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only with 2 colums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5" hasCustomPrompt="1"/>
          </p:nvPr>
        </p:nvSpPr>
        <p:spPr>
          <a:xfrm>
            <a:off x="4161986" y="2127058"/>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p:cNvSpPr>
            <a:spLocks noGrp="1"/>
          </p:cNvSpPr>
          <p:nvPr>
            <p:ph type="body" sz="quarter" idx="16" hasCustomPrompt="1"/>
          </p:nvPr>
        </p:nvSpPr>
        <p:spPr>
          <a:xfrm>
            <a:off x="7969071" y="2107839"/>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b="-4010"/>
          <a:stretch/>
        </p:blipFill>
        <p:spPr>
          <a:xfrm rot="10800000">
            <a:off x="-1" y="-200682"/>
            <a:ext cx="3299791" cy="5090734"/>
          </a:xfrm>
          <a:prstGeom prst="rect">
            <a:avLst/>
          </a:prstGeom>
        </p:spPr>
      </p:pic>
      <p:sp>
        <p:nvSpPr>
          <p:cNvPr id="14"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cxnSp>
        <p:nvCxnSpPr>
          <p:cNvPr id="9" name="Straight Connector 8"/>
          <p:cNvCxnSpPr/>
          <p:nvPr userDrawn="1"/>
        </p:nvCxnSpPr>
        <p:spPr>
          <a:xfrm flipH="1">
            <a:off x="3764072" y="1901746"/>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602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only with 3 colums - RIGHT">
    <p:spTree>
      <p:nvGrpSpPr>
        <p:cNvPr id="1" name=""/>
        <p:cNvGrpSpPr/>
        <p:nvPr/>
      </p:nvGrpSpPr>
      <p:grpSpPr>
        <a:xfrm>
          <a:off x="0" y="0"/>
          <a:ext cx="0" cy="0"/>
          <a:chOff x="0" y="0"/>
          <a:chExt cx="0" cy="0"/>
        </a:xfrm>
      </p:grpSpPr>
      <p:sp>
        <p:nvSpPr>
          <p:cNvPr id="14"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33" name="Text Placeholder 25"/>
          <p:cNvSpPr>
            <a:spLocks noGrp="1"/>
          </p:cNvSpPr>
          <p:nvPr>
            <p:ph type="body" sz="quarter" idx="15" hasCustomPrompt="1"/>
          </p:nvPr>
        </p:nvSpPr>
        <p:spPr>
          <a:xfrm>
            <a:off x="4175360" y="2128494"/>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p:cNvSpPr>
            <a:spLocks noGrp="1"/>
          </p:cNvSpPr>
          <p:nvPr>
            <p:ph type="body" sz="quarter" idx="16" hasCustomPrompt="1"/>
          </p:nvPr>
        </p:nvSpPr>
        <p:spPr>
          <a:xfrm>
            <a:off x="9228157"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p:cNvSpPr>
            <a:spLocks noGrp="1"/>
          </p:cNvSpPr>
          <p:nvPr>
            <p:ph type="body" sz="quarter" idx="17" hasCustomPrompt="1"/>
          </p:nvPr>
        </p:nvSpPr>
        <p:spPr>
          <a:xfrm>
            <a:off x="6723190"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4010"/>
          <a:stretch/>
        </p:blipFill>
        <p:spPr>
          <a:xfrm rot="10800000">
            <a:off x="-1" y="-200682"/>
            <a:ext cx="3299791" cy="5090734"/>
          </a:xfrm>
          <a:prstGeom prst="rect">
            <a:avLst/>
          </a:prstGeom>
        </p:spPr>
      </p:pic>
      <p:sp>
        <p:nvSpPr>
          <p:cNvPr id="16"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cxnSp>
        <p:nvCxnSpPr>
          <p:cNvPr id="10" name="Straight Connector 9"/>
          <p:cNvCxnSpPr/>
          <p:nvPr userDrawn="1"/>
        </p:nvCxnSpPr>
        <p:spPr>
          <a:xfrm flipH="1">
            <a:off x="3764072" y="1901746"/>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185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sp>
        <p:nvSpPr>
          <p:cNvPr id="17" name="Text Placeholder 23"/>
          <p:cNvSpPr>
            <a:spLocks noGrp="1"/>
          </p:cNvSpPr>
          <p:nvPr>
            <p:ph type="body" sz="quarter" idx="13" hasCustomPrompt="1"/>
          </p:nvPr>
        </p:nvSpPr>
        <p:spPr>
          <a:xfrm>
            <a:off x="876301" y="310184"/>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5" name="Text Placeholder 25"/>
          <p:cNvSpPr>
            <a:spLocks noGrp="1"/>
          </p:cNvSpPr>
          <p:nvPr>
            <p:ph type="body" sz="quarter" idx="14" hasCustomPrompt="1"/>
          </p:nvPr>
        </p:nvSpPr>
        <p:spPr>
          <a:xfrm>
            <a:off x="876301" y="1441449"/>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478388" y="1274787"/>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b="-4010"/>
          <a:stretch/>
        </p:blipFill>
        <p:spPr>
          <a:xfrm rot="10800000" flipH="1">
            <a:off x="8892209" y="-187430"/>
            <a:ext cx="3299791" cy="5090734"/>
          </a:xfrm>
          <a:prstGeom prst="rect">
            <a:avLst/>
          </a:prstGeom>
        </p:spPr>
      </p:pic>
      <p:sp>
        <p:nvSpPr>
          <p:cNvPr id="9"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extLst>
      <p:ext uri="{BB962C8B-B14F-4D97-AF65-F5344CB8AC3E}">
        <p14:creationId xmlns:p14="http://schemas.microsoft.com/office/powerpoint/2010/main" val="2601392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only with 2 colums -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1" name="Text Placeholder 25"/>
          <p:cNvSpPr>
            <a:spLocks noGrp="1"/>
          </p:cNvSpPr>
          <p:nvPr>
            <p:ph type="body" sz="quarter" idx="14" hasCustomPrompt="1"/>
          </p:nvPr>
        </p:nvSpPr>
        <p:spPr>
          <a:xfrm>
            <a:off x="876302" y="2117211"/>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9" name="Text Placeholder 25"/>
          <p:cNvSpPr>
            <a:spLocks noGrp="1"/>
          </p:cNvSpPr>
          <p:nvPr>
            <p:ph type="body" sz="quarter" idx="15" hasCustomPrompt="1"/>
          </p:nvPr>
        </p:nvSpPr>
        <p:spPr>
          <a:xfrm>
            <a:off x="4683387" y="2139557"/>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3" name="Straight Connector 12"/>
          <p:cNvCxnSpPr/>
          <p:nvPr userDrawn="1"/>
        </p:nvCxnSpPr>
        <p:spPr>
          <a:xfrm flipH="1">
            <a:off x="478388" y="1901510"/>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14"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b="-4010"/>
          <a:stretch/>
        </p:blipFill>
        <p:spPr>
          <a:xfrm rot="10800000" flipH="1">
            <a:off x="8892209" y="-187430"/>
            <a:ext cx="3299791" cy="5090734"/>
          </a:xfrm>
          <a:prstGeom prst="rect">
            <a:avLst/>
          </a:prstGeom>
        </p:spPr>
      </p:pic>
    </p:spTree>
    <p:extLst>
      <p:ext uri="{BB962C8B-B14F-4D97-AF65-F5344CB8AC3E}">
        <p14:creationId xmlns:p14="http://schemas.microsoft.com/office/powerpoint/2010/main" val="40370157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only with 3 colums - LEFT">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7" name="Text Placeholder 25"/>
          <p:cNvSpPr>
            <a:spLocks noGrp="1"/>
          </p:cNvSpPr>
          <p:nvPr>
            <p:ph type="body" sz="quarter" idx="17" hasCustomPrompt="1"/>
          </p:nvPr>
        </p:nvSpPr>
        <p:spPr>
          <a:xfrm>
            <a:off x="876300" y="2113005"/>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p:cNvSpPr>
            <a:spLocks noGrp="1"/>
          </p:cNvSpPr>
          <p:nvPr>
            <p:ph type="body" sz="quarter" idx="18" hasCustomPrompt="1"/>
          </p:nvPr>
        </p:nvSpPr>
        <p:spPr>
          <a:xfrm>
            <a:off x="5929097"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9" name="Text Placeholder 25"/>
          <p:cNvSpPr>
            <a:spLocks noGrp="1"/>
          </p:cNvSpPr>
          <p:nvPr>
            <p:ph type="body" sz="quarter" idx="19" hasCustomPrompt="1"/>
          </p:nvPr>
        </p:nvSpPr>
        <p:spPr>
          <a:xfrm>
            <a:off x="3424130"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4" name="Straight Connector 13"/>
          <p:cNvCxnSpPr/>
          <p:nvPr userDrawn="1"/>
        </p:nvCxnSpPr>
        <p:spPr>
          <a:xfrm flipH="1">
            <a:off x="478388" y="1901510"/>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b="-4010"/>
          <a:stretch/>
        </p:blipFill>
        <p:spPr>
          <a:xfrm rot="10800000" flipH="1">
            <a:off x="8892209" y="-187430"/>
            <a:ext cx="3299791" cy="5090734"/>
          </a:xfrm>
          <a:prstGeom prst="rect">
            <a:avLst/>
          </a:prstGeom>
        </p:spPr>
      </p:pic>
    </p:spTree>
    <p:extLst>
      <p:ext uri="{BB962C8B-B14F-4D97-AF65-F5344CB8AC3E}">
        <p14:creationId xmlns:p14="http://schemas.microsoft.com/office/powerpoint/2010/main" val="4257337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with quote box on left ">
    <p:spTree>
      <p:nvGrpSpPr>
        <p:cNvPr id="1" name=""/>
        <p:cNvGrpSpPr/>
        <p:nvPr/>
      </p:nvGrpSpPr>
      <p:grpSpPr>
        <a:xfrm>
          <a:off x="0" y="0"/>
          <a:ext cx="0" cy="0"/>
          <a:chOff x="0" y="0"/>
          <a:chExt cx="0" cy="0"/>
        </a:xfrm>
      </p:grpSpPr>
      <p:sp>
        <p:nvSpPr>
          <p:cNvPr id="20" name="Rectangle 3"/>
          <p:cNvSpPr/>
          <p:nvPr userDrawn="1"/>
        </p:nvSpPr>
        <p:spPr>
          <a:xfrm flipH="1">
            <a:off x="-13253" y="-16075"/>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4"/>
          <p:cNvSpPr/>
          <p:nvPr userDrawn="1"/>
        </p:nvSpPr>
        <p:spPr>
          <a:xfrm flipH="1">
            <a:off x="3501543" y="-16075"/>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89208" y="-433076"/>
            <a:ext cx="3299791" cy="5090734"/>
          </a:xfrm>
          <a:prstGeom prst="rect">
            <a:avLst/>
          </a:prstGeom>
        </p:spPr>
      </p:pic>
      <p:cxnSp>
        <p:nvCxnSpPr>
          <p:cNvPr id="27" name="Straight Connector 26"/>
          <p:cNvCxnSpPr/>
          <p:nvPr userDrawn="1"/>
        </p:nvCxnSpPr>
        <p:spPr>
          <a:xfrm flipH="1">
            <a:off x="6275355" y="1725078"/>
            <a:ext cx="5569265"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29" name="Text Placeholder 23"/>
          <p:cNvSpPr>
            <a:spLocks noGrp="1"/>
          </p:cNvSpPr>
          <p:nvPr userDrawn="1">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0" name="Text Placeholder 25"/>
          <p:cNvSpPr>
            <a:spLocks noGrp="1"/>
          </p:cNvSpPr>
          <p:nvPr userDrawn="1">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3"/>
          <p:cNvSpPr>
            <a:spLocks noGrp="1"/>
          </p:cNvSpPr>
          <p:nvPr userDrawn="1">
            <p:ph type="body" sz="quarter" idx="14" hasCustomPrompt="1"/>
          </p:nvPr>
        </p:nvSpPr>
        <p:spPr>
          <a:xfrm>
            <a:off x="3990197" y="5158502"/>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3" name="Text Placeholder 23"/>
          <p:cNvSpPr>
            <a:spLocks noGrp="1"/>
          </p:cNvSpPr>
          <p:nvPr userDrawn="1">
            <p:ph type="body" sz="quarter" idx="15" hasCustomPrompt="1"/>
          </p:nvPr>
        </p:nvSpPr>
        <p:spPr>
          <a:xfrm>
            <a:off x="397379" y="2544123"/>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Text Placeholder 23"/>
          <p:cNvSpPr>
            <a:spLocks noGrp="1"/>
          </p:cNvSpPr>
          <p:nvPr userDrawn="1">
            <p:ph type="body" sz="quarter" idx="13" hasCustomPrompt="1"/>
          </p:nvPr>
        </p:nvSpPr>
        <p:spPr>
          <a:xfrm>
            <a:off x="410631" y="3189657"/>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4"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25" name="Picture 2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spTree>
    <p:extLst>
      <p:ext uri="{BB962C8B-B14F-4D97-AF65-F5344CB8AC3E}">
        <p14:creationId xmlns:p14="http://schemas.microsoft.com/office/powerpoint/2010/main" val="14321806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with quote box on right ">
    <p:spTree>
      <p:nvGrpSpPr>
        <p:cNvPr id="1" name=""/>
        <p:cNvGrpSpPr/>
        <p:nvPr/>
      </p:nvGrpSpPr>
      <p:grpSpPr>
        <a:xfrm>
          <a:off x="0" y="0"/>
          <a:ext cx="0" cy="0"/>
          <a:chOff x="0" y="0"/>
          <a:chExt cx="0" cy="0"/>
        </a:xfrm>
      </p:grpSpPr>
      <p:grpSp>
        <p:nvGrpSpPr>
          <p:cNvPr id="2" name="Group 1"/>
          <p:cNvGrpSpPr/>
          <p:nvPr userDrawn="1"/>
        </p:nvGrpSpPr>
        <p:grpSpPr>
          <a:xfrm flipH="1">
            <a:off x="6124844" y="-446328"/>
            <a:ext cx="6371956" cy="7304328"/>
            <a:chOff x="-289208" y="-433076"/>
            <a:chExt cx="6371956" cy="7304328"/>
          </a:xfrm>
        </p:grpSpPr>
        <p:sp>
          <p:nvSpPr>
            <p:cNvPr id="16" name="Rectangle 3"/>
            <p:cNvSpPr/>
            <p:nvPr userDrawn="1"/>
          </p:nvSpPr>
          <p:spPr>
            <a:xfrm flipH="1">
              <a:off x="-13253" y="-16075"/>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4"/>
            <p:cNvSpPr/>
            <p:nvPr userDrawn="1"/>
          </p:nvSpPr>
          <p:spPr>
            <a:xfrm flipH="1">
              <a:off x="3501543" y="-16075"/>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89208" y="-433076"/>
              <a:ext cx="3299791" cy="5090734"/>
            </a:xfrm>
            <a:prstGeom prst="rect">
              <a:avLst/>
            </a:prstGeom>
          </p:spPr>
        </p:pic>
      </p:grpSp>
      <p:sp>
        <p:nvSpPr>
          <p:cNvPr id="17" name="Text Placeholder 23"/>
          <p:cNvSpPr>
            <a:spLocks noGrp="1"/>
          </p:cNvSpPr>
          <p:nvPr>
            <p:ph type="body" sz="quarter" idx="16" hasCustomPrompt="1"/>
          </p:nvPr>
        </p:nvSpPr>
        <p:spPr>
          <a:xfrm>
            <a:off x="554879" y="633132"/>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18" name="Text Placeholder 25"/>
          <p:cNvSpPr>
            <a:spLocks noGrp="1"/>
          </p:cNvSpPr>
          <p:nvPr>
            <p:ph type="body" sz="quarter" idx="17" hasCustomPrompt="1"/>
          </p:nvPr>
        </p:nvSpPr>
        <p:spPr>
          <a:xfrm>
            <a:off x="561827" y="1766611"/>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ext Placeholder 23"/>
          <p:cNvSpPr>
            <a:spLocks noGrp="1"/>
          </p:cNvSpPr>
          <p:nvPr>
            <p:ph type="body" sz="quarter" idx="14" hasCustomPrompt="1"/>
          </p:nvPr>
        </p:nvSpPr>
        <p:spPr>
          <a:xfrm>
            <a:off x="11231503" y="555035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9" name="Text Placeholder 23"/>
          <p:cNvSpPr>
            <a:spLocks noGrp="1"/>
          </p:cNvSpPr>
          <p:nvPr>
            <p:ph type="body" sz="quarter" idx="15" hasCustomPrompt="1"/>
          </p:nvPr>
        </p:nvSpPr>
        <p:spPr>
          <a:xfrm>
            <a:off x="7619279" y="293597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0" name="Text Placeholder 23"/>
          <p:cNvSpPr>
            <a:spLocks noGrp="1"/>
          </p:cNvSpPr>
          <p:nvPr>
            <p:ph type="body" sz="quarter" idx="13" hasCustomPrompt="1"/>
          </p:nvPr>
        </p:nvSpPr>
        <p:spPr>
          <a:xfrm>
            <a:off x="7651937" y="358150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31" name="Straight Connector 30"/>
          <p:cNvCxnSpPr/>
          <p:nvPr userDrawn="1"/>
        </p:nvCxnSpPr>
        <p:spPr>
          <a:xfrm flipH="1">
            <a:off x="362914" y="1525359"/>
            <a:ext cx="5569265"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33"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34" name="Picture 3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extLst>
      <p:ext uri="{BB962C8B-B14F-4D97-AF65-F5344CB8AC3E}">
        <p14:creationId xmlns:p14="http://schemas.microsoft.com/office/powerpoint/2010/main" val="3396621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68BBAF"/>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37483407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xt left - right photo">
    <p:spTree>
      <p:nvGrpSpPr>
        <p:cNvPr id="1" name=""/>
        <p:cNvGrpSpPr/>
        <p:nvPr/>
      </p:nvGrpSpPr>
      <p:grpSpPr>
        <a:xfrm>
          <a:off x="0" y="0"/>
          <a:ext cx="0" cy="0"/>
          <a:chOff x="0" y="0"/>
          <a:chExt cx="0" cy="0"/>
        </a:xfrm>
      </p:grpSpPr>
      <p:grpSp>
        <p:nvGrpSpPr>
          <p:cNvPr id="2" name="Group 1"/>
          <p:cNvGrpSpPr/>
          <p:nvPr userDrawn="1"/>
        </p:nvGrpSpPr>
        <p:grpSpPr>
          <a:xfrm>
            <a:off x="-41096" y="-16075"/>
            <a:ext cx="9568070" cy="6887327"/>
            <a:chOff x="-26505" y="-29327"/>
            <a:chExt cx="6096001" cy="6887327"/>
          </a:xfrm>
          <a:solidFill>
            <a:srgbClr val="7F4182"/>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91326" y="-270086"/>
            <a:ext cx="3299791" cy="5090734"/>
          </a:xfrm>
          <a:prstGeom prst="rect">
            <a:avLst/>
          </a:prstGeom>
        </p:spPr>
      </p:pic>
      <p:sp>
        <p:nvSpPr>
          <p:cNvPr id="27" name="Text Placeholder 23"/>
          <p:cNvSpPr>
            <a:spLocks noGrp="1"/>
          </p:cNvSpPr>
          <p:nvPr userDrawn="1">
            <p:ph type="body" sz="quarter" idx="16" hasCustomPrompt="1"/>
          </p:nvPr>
        </p:nvSpPr>
        <p:spPr>
          <a:xfrm>
            <a:off x="679467" y="229567"/>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1515269"/>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526735" y="1150725"/>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7F4182"/>
                </a:solidFill>
                <a:latin typeface="Calibri" charset="0"/>
              </a:rPr>
              <a:t>communities in action</a:t>
            </a:r>
            <a:endParaRPr kumimoji="1" lang="ja-JP" altLang="en-US" sz="1100" b="0" dirty="0">
              <a:solidFill>
                <a:srgbClr val="7F4182"/>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92837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AB5AB0"/>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276755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with 2 colums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5" hasCustomPrompt="1"/>
          </p:nvPr>
        </p:nvSpPr>
        <p:spPr>
          <a:xfrm>
            <a:off x="4161986" y="2127058"/>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p:cNvSpPr>
            <a:spLocks noGrp="1"/>
          </p:cNvSpPr>
          <p:nvPr>
            <p:ph type="body" sz="quarter" idx="16" hasCustomPrompt="1"/>
          </p:nvPr>
        </p:nvSpPr>
        <p:spPr>
          <a:xfrm>
            <a:off x="7969071" y="2107839"/>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b="-4010"/>
          <a:stretch/>
        </p:blipFill>
        <p:spPr>
          <a:xfrm rot="10800000">
            <a:off x="-1" y="-200682"/>
            <a:ext cx="3299791" cy="5090734"/>
          </a:xfrm>
          <a:prstGeom prst="rect">
            <a:avLst/>
          </a:prstGeom>
        </p:spPr>
      </p:pic>
      <p:sp>
        <p:nvSpPr>
          <p:cNvPr id="14"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cxnSp>
        <p:nvCxnSpPr>
          <p:cNvPr id="9" name="Straight Connector 8"/>
          <p:cNvCxnSpPr/>
          <p:nvPr userDrawn="1"/>
        </p:nvCxnSpPr>
        <p:spPr>
          <a:xfrm flipH="1">
            <a:off x="3764072" y="1901746"/>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ext left - right photo">
    <p:spTree>
      <p:nvGrpSpPr>
        <p:cNvPr id="1" name=""/>
        <p:cNvGrpSpPr/>
        <p:nvPr/>
      </p:nvGrpSpPr>
      <p:grpSpPr>
        <a:xfrm>
          <a:off x="0" y="0"/>
          <a:ext cx="0" cy="0"/>
          <a:chOff x="0" y="0"/>
          <a:chExt cx="0" cy="0"/>
        </a:xfrm>
      </p:grpSpPr>
      <p:sp>
        <p:nvSpPr>
          <p:cNvPr id="18" name="Rectangle 3"/>
          <p:cNvSpPr/>
          <p:nvPr userDrawn="1"/>
        </p:nvSpPr>
        <p:spPr>
          <a:xfrm flipH="1">
            <a:off x="-26505" y="-16075"/>
            <a:ext cx="9492216"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BA0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5788087" y="-24706"/>
            <a:ext cx="6479257"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20884338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68BBAF"/>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30949571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68BBAF"/>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15939687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eft Photo - Right Text">
    <p:spTree>
      <p:nvGrpSpPr>
        <p:cNvPr id="1" name=""/>
        <p:cNvGrpSpPr/>
        <p:nvPr/>
      </p:nvGrpSpPr>
      <p:grpSpPr>
        <a:xfrm>
          <a:off x="0" y="0"/>
          <a:ext cx="0" cy="0"/>
          <a:chOff x="0" y="0"/>
          <a:chExt cx="0" cy="0"/>
        </a:xfrm>
      </p:grpSpPr>
      <p:sp>
        <p:nvSpPr>
          <p:cNvPr id="18" name="Rectangle 3"/>
          <p:cNvSpPr/>
          <p:nvPr userDrawn="1"/>
        </p:nvSpPr>
        <p:spPr>
          <a:xfrm>
            <a:off x="2757243" y="-16075"/>
            <a:ext cx="9492216"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a:off x="2681389" y="-16075"/>
            <a:ext cx="4051369"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flipH="1">
            <a:off x="9316278" y="-438891"/>
            <a:ext cx="3299791" cy="5090734"/>
          </a:xfrm>
          <a:prstGeom prst="rect">
            <a:avLst/>
          </a:prstGeom>
        </p:spPr>
      </p:pic>
      <p:sp>
        <p:nvSpPr>
          <p:cNvPr id="27" name="Text Placeholder 23"/>
          <p:cNvSpPr>
            <a:spLocks noGrp="1"/>
          </p:cNvSpPr>
          <p:nvPr userDrawn="1">
            <p:ph type="body" sz="quarter" idx="16" hasCustomPrompt="1"/>
          </p:nvPr>
        </p:nvSpPr>
        <p:spPr>
          <a:xfrm>
            <a:off x="6213053" y="1057202"/>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220001" y="2190681"/>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9" name="Straight Connector 28"/>
          <p:cNvCxnSpPr/>
          <p:nvPr userDrawn="1"/>
        </p:nvCxnSpPr>
        <p:spPr>
          <a:xfrm flipH="1">
            <a:off x="6021088" y="1949429"/>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sp>
        <p:nvSpPr>
          <p:cNvPr id="3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4" name="Picture 3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sp>
        <p:nvSpPr>
          <p:cNvPr id="4" name="Picture Placeholder 3"/>
          <p:cNvSpPr>
            <a:spLocks noGrp="1"/>
          </p:cNvSpPr>
          <p:nvPr userDrawn="1">
            <p:ph type="pic" sz="quarter" idx="18"/>
          </p:nvPr>
        </p:nvSpPr>
        <p:spPr>
          <a:xfrm>
            <a:off x="0" y="0"/>
            <a:ext cx="6080953" cy="6875463"/>
          </a:xfrm>
          <a:custGeom>
            <a:avLst/>
            <a:gdLst>
              <a:gd name="connsiteX0" fmla="*/ 0 w 6213475"/>
              <a:gd name="connsiteY0" fmla="*/ 0 h 6875463"/>
              <a:gd name="connsiteX1" fmla="*/ 6213475 w 6213475"/>
              <a:gd name="connsiteY1" fmla="*/ 0 h 6875463"/>
              <a:gd name="connsiteX2" fmla="*/ 6213475 w 6213475"/>
              <a:gd name="connsiteY2" fmla="*/ 6875463 h 6875463"/>
              <a:gd name="connsiteX3" fmla="*/ 0 w 6213475"/>
              <a:gd name="connsiteY3" fmla="*/ 6875463 h 6875463"/>
              <a:gd name="connsiteX4" fmla="*/ 0 w 6213475"/>
              <a:gd name="connsiteY4" fmla="*/ 0 h 6875463"/>
              <a:gd name="connsiteX0" fmla="*/ 0 w 6213475"/>
              <a:gd name="connsiteY0" fmla="*/ 0 h 6875463"/>
              <a:gd name="connsiteX1" fmla="*/ 6080953 w 6213475"/>
              <a:gd name="connsiteY1" fmla="*/ 0 h 6875463"/>
              <a:gd name="connsiteX2" fmla="*/ 6213475 w 6213475"/>
              <a:gd name="connsiteY2" fmla="*/ 6875463 h 6875463"/>
              <a:gd name="connsiteX3" fmla="*/ 0 w 6213475"/>
              <a:gd name="connsiteY3" fmla="*/ 6875463 h 6875463"/>
              <a:gd name="connsiteX4" fmla="*/ 0 w 6213475"/>
              <a:gd name="connsiteY4" fmla="*/ 0 h 6875463"/>
              <a:gd name="connsiteX0" fmla="*/ 0 w 6080953"/>
              <a:gd name="connsiteY0" fmla="*/ 0 h 6875463"/>
              <a:gd name="connsiteX1" fmla="*/ 6080953 w 6080953"/>
              <a:gd name="connsiteY1" fmla="*/ 0 h 6875463"/>
              <a:gd name="connsiteX2" fmla="*/ 2688397 w 6080953"/>
              <a:gd name="connsiteY2" fmla="*/ 6862211 h 6875463"/>
              <a:gd name="connsiteX3" fmla="*/ 0 w 6080953"/>
              <a:gd name="connsiteY3" fmla="*/ 6875463 h 6875463"/>
              <a:gd name="connsiteX4" fmla="*/ 0 w 6080953"/>
              <a:gd name="connsiteY4" fmla="*/ 0 h 687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0953" h="6875463">
                <a:moveTo>
                  <a:pt x="0" y="0"/>
                </a:moveTo>
                <a:lnTo>
                  <a:pt x="6080953" y="0"/>
                </a:lnTo>
                <a:lnTo>
                  <a:pt x="2688397" y="6862211"/>
                </a:lnTo>
                <a:lnTo>
                  <a:pt x="0" y="6875463"/>
                </a:lnTo>
                <a:lnTo>
                  <a:pt x="0" y="0"/>
                </a:lnTo>
                <a:close/>
              </a:path>
            </a:pathLst>
          </a:custGeom>
        </p:spPr>
        <p:txBody>
          <a:bodyPr>
            <a:normAutofit/>
          </a:bodyPr>
          <a:lstStyle>
            <a:lvl1pPr algn="ctr">
              <a:defRPr sz="2400" baseline="0">
                <a:solidFill>
                  <a:schemeClr val="bg1">
                    <a:lumMod val="50000"/>
                  </a:schemeClr>
                </a:solidFill>
              </a:defRPr>
            </a:lvl1pPr>
          </a:lstStyle>
          <a:p>
            <a:endParaRPr lang="en-US" dirty="0"/>
          </a:p>
          <a:p>
            <a:endParaRPr lang="en-US" dirty="0"/>
          </a:p>
          <a:p>
            <a:endParaRPr lang="en-US" dirty="0"/>
          </a:p>
          <a:p>
            <a:r>
              <a:rPr lang="en-US" dirty="0"/>
              <a:t>Click here to add photo</a:t>
            </a:r>
          </a:p>
        </p:txBody>
      </p:sp>
    </p:spTree>
    <p:extLst>
      <p:ext uri="{BB962C8B-B14F-4D97-AF65-F5344CB8AC3E}">
        <p14:creationId xmlns:p14="http://schemas.microsoft.com/office/powerpoint/2010/main" val="18234557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7F4182"/>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517684"/>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11298735" y="5444234"/>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extLst>
      <p:ext uri="{BB962C8B-B14F-4D97-AF65-F5344CB8AC3E}">
        <p14:creationId xmlns:p14="http://schemas.microsoft.com/office/powerpoint/2010/main" val="17699022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BA0A94"/>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extLst>
      <p:ext uri="{BB962C8B-B14F-4D97-AF65-F5344CB8AC3E}">
        <p14:creationId xmlns:p14="http://schemas.microsoft.com/office/powerpoint/2010/main" val="19974199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AB5AB0"/>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extLst>
      <p:ext uri="{BB962C8B-B14F-4D97-AF65-F5344CB8AC3E}">
        <p14:creationId xmlns:p14="http://schemas.microsoft.com/office/powerpoint/2010/main" val="12753250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68BBAF"/>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extLst>
      <p:ext uri="{BB962C8B-B14F-4D97-AF65-F5344CB8AC3E}">
        <p14:creationId xmlns:p14="http://schemas.microsoft.com/office/powerpoint/2010/main" val="30314379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URPLE ICON CIRCLE - with text">
    <p:spTree>
      <p:nvGrpSpPr>
        <p:cNvPr id="1" name=""/>
        <p:cNvGrpSpPr/>
        <p:nvPr/>
      </p:nvGrpSpPr>
      <p:grpSpPr>
        <a:xfrm>
          <a:off x="0" y="0"/>
          <a:ext cx="0" cy="0"/>
          <a:chOff x="0" y="0"/>
          <a:chExt cx="0" cy="0"/>
        </a:xfrm>
      </p:grpSpPr>
      <p:sp>
        <p:nvSpPr>
          <p:cNvPr id="16"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68BBAF"/>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7" name="Straight Connector 16"/>
          <p:cNvCxnSpPr/>
          <p:nvPr userDrawn="1"/>
        </p:nvCxnSpPr>
        <p:spPr>
          <a:xfrm flipH="1">
            <a:off x="0" y="1150377"/>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19"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6D6E6C"/>
                </a:solidFill>
                <a:latin typeface="+mn-lt"/>
              </a:defRPr>
            </a:lvl1pPr>
          </a:lstStyle>
          <a:p>
            <a:pPr lvl="0"/>
            <a:r>
              <a:rPr lang="en-US" dirty="0"/>
              <a:t>TITLE</a:t>
            </a:r>
          </a:p>
        </p:txBody>
      </p:sp>
      <p:sp>
        <p:nvSpPr>
          <p:cNvPr id="10" name="Oval 9"/>
          <p:cNvSpPr/>
          <p:nvPr userDrawn="1"/>
        </p:nvSpPr>
        <p:spPr>
          <a:xfrm>
            <a:off x="965473" y="641886"/>
            <a:ext cx="1025560" cy="1025560"/>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テキスト プレースホルダー 36"/>
          <p:cNvSpPr txBox="1">
            <a:spLocks/>
          </p:cNvSpPr>
          <p:nvPr userDrawn="1"/>
        </p:nvSpPr>
        <p:spPr bwMode="auto">
          <a:xfrm>
            <a:off x="-363473" y="6433070"/>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t="-6096" r="-13398"/>
          <a:stretch/>
        </p:blipFill>
        <p:spPr>
          <a:xfrm rot="10800000" flipH="1" flipV="1">
            <a:off x="-98027" y="3125920"/>
            <a:ext cx="2430901" cy="3750259"/>
          </a:xfrm>
          <a:prstGeom prst="rect">
            <a:avLst/>
          </a:prstGeom>
        </p:spPr>
      </p:pic>
    </p:spTree>
    <p:extLst>
      <p:ext uri="{BB962C8B-B14F-4D97-AF65-F5344CB8AC3E}">
        <p14:creationId xmlns:p14="http://schemas.microsoft.com/office/powerpoint/2010/main" val="3328333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REEN ICON CIRCLE - with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68BBAF"/>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0" y="1150377"/>
            <a:ext cx="12192000" cy="0"/>
          </a:xfrm>
          <a:prstGeom prst="line">
            <a:avLst/>
          </a:prstGeom>
          <a:ln>
            <a:solidFill>
              <a:srgbClr val="68BBAF"/>
            </a:solidFill>
          </a:ln>
        </p:spPr>
        <p:style>
          <a:lnRef idx="1">
            <a:schemeClr val="accent1"/>
          </a:lnRef>
          <a:fillRef idx="0">
            <a:schemeClr val="accent1"/>
          </a:fillRef>
          <a:effectRef idx="0">
            <a:schemeClr val="accent1"/>
          </a:effectRef>
          <a:fontRef idx="minor">
            <a:schemeClr val="tx1"/>
          </a:fontRef>
        </p:style>
      </p:cxnSp>
      <p:sp>
        <p:nvSpPr>
          <p:cNvPr id="20" name="Oval 19"/>
          <p:cNvSpPr/>
          <p:nvPr userDrawn="1"/>
        </p:nvSpPr>
        <p:spPr>
          <a:xfrm>
            <a:off x="965473" y="641886"/>
            <a:ext cx="1025560" cy="1025560"/>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6D6E6C"/>
                </a:solidFill>
                <a:latin typeface="+mn-lt"/>
              </a:defRPr>
            </a:lvl1pPr>
          </a:lstStyle>
          <a:p>
            <a:pPr lvl="0"/>
            <a:r>
              <a:rPr lang="en-US" dirty="0"/>
              <a:t>TITLE</a:t>
            </a:r>
          </a:p>
        </p:txBody>
      </p:sp>
      <p:sp>
        <p:nvSpPr>
          <p:cNvPr id="10"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t="-6096" r="-13398"/>
          <a:stretch/>
        </p:blipFill>
        <p:spPr>
          <a:xfrm rot="10800000" flipH="1" flipV="1">
            <a:off x="-98027" y="3125920"/>
            <a:ext cx="2430901" cy="3750259"/>
          </a:xfrm>
          <a:prstGeom prst="rect">
            <a:avLst/>
          </a:prstGeom>
        </p:spPr>
      </p:pic>
    </p:spTree>
    <p:extLst>
      <p:ext uri="{BB962C8B-B14F-4D97-AF65-F5344CB8AC3E}">
        <p14:creationId xmlns:p14="http://schemas.microsoft.com/office/powerpoint/2010/main" val="1229385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with 3 colums - RIGHT">
    <p:spTree>
      <p:nvGrpSpPr>
        <p:cNvPr id="1" name=""/>
        <p:cNvGrpSpPr/>
        <p:nvPr/>
      </p:nvGrpSpPr>
      <p:grpSpPr>
        <a:xfrm>
          <a:off x="0" y="0"/>
          <a:ext cx="0" cy="0"/>
          <a:chOff x="0" y="0"/>
          <a:chExt cx="0" cy="0"/>
        </a:xfrm>
      </p:grpSpPr>
      <p:sp>
        <p:nvSpPr>
          <p:cNvPr id="14"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33" name="Text Placeholder 25"/>
          <p:cNvSpPr>
            <a:spLocks noGrp="1"/>
          </p:cNvSpPr>
          <p:nvPr>
            <p:ph type="body" sz="quarter" idx="15" hasCustomPrompt="1"/>
          </p:nvPr>
        </p:nvSpPr>
        <p:spPr>
          <a:xfrm>
            <a:off x="4175360" y="2128494"/>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p:cNvSpPr>
            <a:spLocks noGrp="1"/>
          </p:cNvSpPr>
          <p:nvPr>
            <p:ph type="body" sz="quarter" idx="16" hasCustomPrompt="1"/>
          </p:nvPr>
        </p:nvSpPr>
        <p:spPr>
          <a:xfrm>
            <a:off x="9228157"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p:cNvSpPr>
            <a:spLocks noGrp="1"/>
          </p:cNvSpPr>
          <p:nvPr>
            <p:ph type="body" sz="quarter" idx="17" hasCustomPrompt="1"/>
          </p:nvPr>
        </p:nvSpPr>
        <p:spPr>
          <a:xfrm>
            <a:off x="6723190"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4010"/>
          <a:stretch/>
        </p:blipFill>
        <p:spPr>
          <a:xfrm rot="10800000">
            <a:off x="-1" y="-200682"/>
            <a:ext cx="3299791" cy="5090734"/>
          </a:xfrm>
          <a:prstGeom prst="rect">
            <a:avLst/>
          </a:prstGeom>
        </p:spPr>
      </p:pic>
      <p:sp>
        <p:nvSpPr>
          <p:cNvPr id="16"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cxnSp>
        <p:nvCxnSpPr>
          <p:cNvPr id="10" name="Straight Connector 9"/>
          <p:cNvCxnSpPr/>
          <p:nvPr userDrawn="1"/>
        </p:nvCxnSpPr>
        <p:spPr>
          <a:xfrm flipH="1">
            <a:off x="3764072" y="1901746"/>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URPL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6150077" y="1324092"/>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7" y="1059827"/>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29" name="Picture Placeholder 2"/>
          <p:cNvSpPr>
            <a:spLocks noGrp="1"/>
          </p:cNvSpPr>
          <p:nvPr>
            <p:ph type="pic" sz="quarter" idx="21" hasCustomPrompt="1"/>
          </p:nvPr>
        </p:nvSpPr>
        <p:spPr>
          <a:xfrm>
            <a:off x="285884" y="918433"/>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0" name="Text Placeholder 23"/>
          <p:cNvSpPr>
            <a:spLocks noGrp="1"/>
          </p:cNvSpPr>
          <p:nvPr>
            <p:ph type="body" sz="quarter" idx="22" hasCustomPrompt="1"/>
          </p:nvPr>
        </p:nvSpPr>
        <p:spPr>
          <a:xfrm>
            <a:off x="6121565" y="100963"/>
            <a:ext cx="5579898" cy="857158"/>
          </a:xfrm>
          <a:noFill/>
        </p:spPr>
        <p:txBody>
          <a:bodyPr anchor="t">
            <a:normAutofit/>
          </a:bodyPr>
          <a:lstStyle>
            <a:lvl1pPr marL="0" indent="0" algn="l">
              <a:buNone/>
              <a:defRPr sz="3600" i="0">
                <a:solidFill>
                  <a:srgbClr val="68BBAF"/>
                </a:solidFill>
                <a:latin typeface="+mn-lt"/>
              </a:defRPr>
            </a:lvl1pPr>
          </a:lstStyle>
          <a:p>
            <a:pPr lvl="0"/>
            <a:r>
              <a:rPr lang="en-US" dirty="0"/>
              <a:t>TITLE</a:t>
            </a:r>
          </a:p>
        </p:txBody>
      </p:sp>
      <p:sp>
        <p:nvSpPr>
          <p:cNvPr id="9" name="Oval 8"/>
          <p:cNvSpPr/>
          <p:nvPr userDrawn="1"/>
        </p:nvSpPr>
        <p:spPr>
          <a:xfrm>
            <a:off x="881389" y="1278097"/>
            <a:ext cx="1115575" cy="104502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16200000" flipH="1" flipV="1">
            <a:off x="656603" y="-660422"/>
            <a:ext cx="2430901" cy="3750259"/>
          </a:xfrm>
          <a:prstGeom prst="rect">
            <a:avLst/>
          </a:prstGeom>
        </p:spPr>
      </p:pic>
    </p:spTree>
    <p:extLst>
      <p:ext uri="{BB962C8B-B14F-4D97-AF65-F5344CB8AC3E}">
        <p14:creationId xmlns:p14="http://schemas.microsoft.com/office/powerpoint/2010/main" val="20898680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URPL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30"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68BBAF"/>
                </a:solidFill>
                <a:latin typeface="+mn-lt"/>
              </a:defRPr>
            </a:lvl1pPr>
          </a:lstStyle>
          <a:p>
            <a:pPr lvl="0"/>
            <a:r>
              <a:rPr lang="en-US" dirty="0"/>
              <a:t>TITLE</a:t>
            </a:r>
          </a:p>
        </p:txBody>
      </p:sp>
      <p:sp>
        <p:nvSpPr>
          <p:cNvPr id="1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16200000" flipH="1" flipV="1">
            <a:off x="2177003" y="-2180823"/>
            <a:ext cx="8033550" cy="12393711"/>
          </a:xfrm>
          <a:prstGeom prst="rect">
            <a:avLst/>
          </a:prstGeom>
        </p:spPr>
      </p:pic>
    </p:spTree>
    <p:extLst>
      <p:ext uri="{BB962C8B-B14F-4D97-AF65-F5344CB8AC3E}">
        <p14:creationId xmlns:p14="http://schemas.microsoft.com/office/powerpoint/2010/main" val="22142785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PURPL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437631"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30" name="Text Placeholder 23"/>
          <p:cNvSpPr>
            <a:spLocks noGrp="1"/>
          </p:cNvSpPr>
          <p:nvPr>
            <p:ph type="body" sz="quarter" idx="22" hasCustomPrompt="1"/>
          </p:nvPr>
        </p:nvSpPr>
        <p:spPr>
          <a:xfrm>
            <a:off x="409126" y="767883"/>
            <a:ext cx="5579898" cy="857158"/>
          </a:xfrm>
          <a:noFill/>
        </p:spPr>
        <p:txBody>
          <a:bodyPr anchor="t">
            <a:normAutofit/>
          </a:bodyPr>
          <a:lstStyle>
            <a:lvl1pPr marL="0" indent="0" algn="l">
              <a:buNone/>
              <a:defRPr sz="3600" i="0">
                <a:solidFill>
                  <a:srgbClr val="68BBAF"/>
                </a:solidFill>
                <a:latin typeface="+mn-lt"/>
              </a:defRPr>
            </a:lvl1pPr>
          </a:lstStyle>
          <a:p>
            <a:pPr lvl="0"/>
            <a:r>
              <a:rPr lang="en-US" dirty="0"/>
              <a:t>TITLE</a:t>
            </a:r>
          </a:p>
        </p:txBody>
      </p:sp>
      <p:sp>
        <p:nvSpPr>
          <p:cNvPr id="1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5400000" flipV="1">
            <a:off x="3425670" y="-1870501"/>
            <a:ext cx="6892753" cy="10633754"/>
          </a:xfrm>
          <a:prstGeom prst="rect">
            <a:avLst/>
          </a:prstGeom>
        </p:spPr>
      </p:pic>
    </p:spTree>
    <p:extLst>
      <p:ext uri="{BB962C8B-B14F-4D97-AF65-F5344CB8AC3E}">
        <p14:creationId xmlns:p14="http://schemas.microsoft.com/office/powerpoint/2010/main" val="3256513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EEN ICON CIRCLE - with photo &amp; text">
    <p:spTree>
      <p:nvGrpSpPr>
        <p:cNvPr id="1" name=""/>
        <p:cNvGrpSpPr/>
        <p:nvPr/>
      </p:nvGrpSpPr>
      <p:grpSpPr>
        <a:xfrm>
          <a:off x="0" y="0"/>
          <a:ext cx="0" cy="0"/>
          <a:chOff x="0" y="0"/>
          <a:chExt cx="0" cy="0"/>
        </a:xfrm>
      </p:grpSpPr>
      <p:sp>
        <p:nvSpPr>
          <p:cNvPr id="27"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0" name="Straight Connector 29"/>
          <p:cNvCxnSpPr/>
          <p:nvPr userDrawn="1"/>
        </p:nvCxnSpPr>
        <p:spPr>
          <a:xfrm flipH="1">
            <a:off x="-3076" y="1779018"/>
            <a:ext cx="12192000" cy="0"/>
          </a:xfrm>
          <a:prstGeom prst="line">
            <a:avLst/>
          </a:prstGeom>
          <a:ln>
            <a:solidFill>
              <a:srgbClr val="68BBAF"/>
            </a:solidFill>
          </a:ln>
        </p:spPr>
        <p:style>
          <a:lnRef idx="1">
            <a:schemeClr val="accent1"/>
          </a:lnRef>
          <a:fillRef idx="0">
            <a:schemeClr val="accent1"/>
          </a:fillRef>
          <a:effectRef idx="0">
            <a:schemeClr val="accent1"/>
          </a:effectRef>
          <a:fontRef idx="minor">
            <a:schemeClr val="tx1"/>
          </a:fontRef>
        </p:style>
      </p:cxnSp>
      <p:sp>
        <p:nvSpPr>
          <p:cNvPr id="34" name="Oval 33"/>
          <p:cNvSpPr/>
          <p:nvPr userDrawn="1"/>
        </p:nvSpPr>
        <p:spPr>
          <a:xfrm>
            <a:off x="881389" y="1278097"/>
            <a:ext cx="1115575" cy="104502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6"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7F4182"/>
                </a:solidFill>
                <a:latin typeface="+mn-lt"/>
              </a:defRPr>
            </a:lvl1pPr>
          </a:lstStyle>
          <a:p>
            <a:pPr lvl="0"/>
            <a:r>
              <a:rPr lang="en-US" dirty="0"/>
              <a:t>TITLE</a:t>
            </a:r>
          </a:p>
        </p:txBody>
      </p:sp>
      <p:sp>
        <p:nvSpPr>
          <p:cNvPr id="10"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16200000" flipH="1" flipV="1">
            <a:off x="656603" y="-660422"/>
            <a:ext cx="2430901" cy="3750259"/>
          </a:xfrm>
          <a:prstGeom prst="rect">
            <a:avLst/>
          </a:prstGeom>
        </p:spPr>
      </p:pic>
    </p:spTree>
    <p:extLst>
      <p:ext uri="{BB962C8B-B14F-4D97-AF65-F5344CB8AC3E}">
        <p14:creationId xmlns:p14="http://schemas.microsoft.com/office/powerpoint/2010/main" val="37860948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lain Quote Slide - PURPLE">
    <p:spTree>
      <p:nvGrpSpPr>
        <p:cNvPr id="1" name=""/>
        <p:cNvGrpSpPr/>
        <p:nvPr/>
      </p:nvGrpSpPr>
      <p:grpSpPr>
        <a:xfrm>
          <a:off x="0" y="0"/>
          <a:ext cx="0" cy="0"/>
          <a:chOff x="0" y="0"/>
          <a:chExt cx="0" cy="0"/>
        </a:xfrm>
      </p:grpSpPr>
      <p:cxnSp>
        <p:nvCxnSpPr>
          <p:cNvPr id="11" name="Straight Connector 10"/>
          <p:cNvCxnSpPr/>
          <p:nvPr userDrawn="1"/>
        </p:nvCxnSpPr>
        <p:spPr>
          <a:xfrm flipV="1">
            <a:off x="6099983" y="-14288"/>
            <a:ext cx="0" cy="1008418"/>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12" name="Oval 11"/>
          <p:cNvSpPr/>
          <p:nvPr userDrawn="1"/>
        </p:nvSpPr>
        <p:spPr>
          <a:xfrm>
            <a:off x="5570770" y="994130"/>
            <a:ext cx="1115575" cy="104502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extLst>
      <p:ext uri="{BB962C8B-B14F-4D97-AF65-F5344CB8AC3E}">
        <p14:creationId xmlns:p14="http://schemas.microsoft.com/office/powerpoint/2010/main" val="1705754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lain Quote Slide - GREEN">
    <p:spTree>
      <p:nvGrpSpPr>
        <p:cNvPr id="1" name=""/>
        <p:cNvGrpSpPr/>
        <p:nvPr/>
      </p:nvGrpSpPr>
      <p:grpSpPr>
        <a:xfrm>
          <a:off x="0" y="0"/>
          <a:ext cx="0" cy="0"/>
          <a:chOff x="0" y="0"/>
          <a:chExt cx="0" cy="0"/>
        </a:xfrm>
      </p:grpSpPr>
      <p:cxnSp>
        <p:nvCxnSpPr>
          <p:cNvPr id="17" name="Straight Connector 16"/>
          <p:cNvCxnSpPr/>
          <p:nvPr userDrawn="1"/>
        </p:nvCxnSpPr>
        <p:spPr>
          <a:xfrm flipV="1">
            <a:off x="6099983" y="-14288"/>
            <a:ext cx="0" cy="1008418"/>
          </a:xfrm>
          <a:prstGeom prst="line">
            <a:avLst/>
          </a:prstGeom>
          <a:ln>
            <a:solidFill>
              <a:srgbClr val="68BBAF"/>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5570770" y="994130"/>
            <a:ext cx="1115575" cy="104502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1"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0"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extLst>
      <p:ext uri="{BB962C8B-B14F-4D97-AF65-F5344CB8AC3E}">
        <p14:creationId xmlns:p14="http://schemas.microsoft.com/office/powerpoint/2010/main" val="14798131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1">
    <p:spTree>
      <p:nvGrpSpPr>
        <p:cNvPr id="1" name=""/>
        <p:cNvGrpSpPr/>
        <p:nvPr/>
      </p:nvGrpSpPr>
      <p:grpSpPr>
        <a:xfrm>
          <a:off x="0" y="0"/>
          <a:ext cx="0" cy="0"/>
          <a:chOff x="0" y="0"/>
          <a:chExt cx="0" cy="0"/>
        </a:xfrm>
      </p:grpSpPr>
      <p:cxnSp>
        <p:nvCxnSpPr>
          <p:cNvPr id="21" name="Straight Connector 20"/>
          <p:cNvCxnSpPr/>
          <p:nvPr userDrawn="1"/>
        </p:nvCxnSpPr>
        <p:spPr>
          <a:xfrm>
            <a:off x="-36415" y="299701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03467" y="3845751"/>
            <a:ext cx="2672815" cy="1878334"/>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2" name="Text Placeholder 2"/>
          <p:cNvSpPr>
            <a:spLocks noGrp="1"/>
          </p:cNvSpPr>
          <p:nvPr>
            <p:ph type="body" sz="quarter" idx="11" hasCustomPrompt="1"/>
          </p:nvPr>
        </p:nvSpPr>
        <p:spPr>
          <a:xfrm>
            <a:off x="3243611" y="383455"/>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4" name="Text Placeholder 2"/>
          <p:cNvSpPr>
            <a:spLocks noGrp="1"/>
          </p:cNvSpPr>
          <p:nvPr>
            <p:ph type="body" sz="quarter" idx="12" hasCustomPrompt="1"/>
          </p:nvPr>
        </p:nvSpPr>
        <p:spPr>
          <a:xfrm>
            <a:off x="6115112" y="3845751"/>
            <a:ext cx="2672815" cy="192257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6" name="Text Placeholder 2"/>
          <p:cNvSpPr>
            <a:spLocks noGrp="1"/>
          </p:cNvSpPr>
          <p:nvPr>
            <p:ph type="body" sz="quarter" idx="13" hasCustomPrompt="1"/>
          </p:nvPr>
        </p:nvSpPr>
        <p:spPr>
          <a:xfrm>
            <a:off x="9068395" y="383458"/>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 name="Oval 1"/>
          <p:cNvSpPr/>
          <p:nvPr userDrawn="1"/>
        </p:nvSpPr>
        <p:spPr>
          <a:xfrm>
            <a:off x="985917" y="2341774"/>
            <a:ext cx="1327355" cy="132735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3936550" y="2357577"/>
            <a:ext cx="1327355" cy="132735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6751909" y="2313333"/>
            <a:ext cx="1327355" cy="1327355"/>
          </a:xfrm>
          <a:prstGeom prst="ellipse">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9765418" y="2342845"/>
            <a:ext cx="1327355" cy="1327355"/>
          </a:xfrm>
          <a:prstGeom prst="ellipse">
            <a:avLst/>
          </a:prstGeom>
          <a:solidFill>
            <a:srgbClr val="A3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extLst>
      <p:ext uri="{BB962C8B-B14F-4D97-AF65-F5344CB8AC3E}">
        <p14:creationId xmlns:p14="http://schemas.microsoft.com/office/powerpoint/2010/main" val="34173450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2">
    <p:spTree>
      <p:nvGrpSpPr>
        <p:cNvPr id="1" name=""/>
        <p:cNvGrpSpPr/>
        <p:nvPr/>
      </p:nvGrpSpPr>
      <p:grpSpPr>
        <a:xfrm>
          <a:off x="0" y="0"/>
          <a:ext cx="0" cy="0"/>
          <a:chOff x="0" y="0"/>
          <a:chExt cx="0" cy="0"/>
        </a:xfrm>
      </p:grpSpPr>
      <p:cxnSp>
        <p:nvCxnSpPr>
          <p:cNvPr id="18" name="Straight Connector 17"/>
          <p:cNvCxnSpPr/>
          <p:nvPr userDrawn="1"/>
        </p:nvCxnSpPr>
        <p:spPr>
          <a:xfrm>
            <a:off x="-6261" y="1227211"/>
            <a:ext cx="12192000" cy="0"/>
          </a:xfrm>
          <a:prstGeom prst="line">
            <a:avLst/>
          </a:prstGeom>
          <a:ln>
            <a:solidFill>
              <a:srgbClr val="353E47"/>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hasCustomPrompt="1"/>
          </p:nvPr>
        </p:nvSpPr>
        <p:spPr>
          <a:xfrm>
            <a:off x="333621"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Text Placeholder 2"/>
          <p:cNvSpPr>
            <a:spLocks noGrp="1"/>
          </p:cNvSpPr>
          <p:nvPr>
            <p:ph type="body" sz="quarter" idx="11" hasCustomPrompt="1"/>
          </p:nvPr>
        </p:nvSpPr>
        <p:spPr>
          <a:xfrm>
            <a:off x="3273765"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1" name="Text Placeholder 2"/>
          <p:cNvSpPr>
            <a:spLocks noGrp="1"/>
          </p:cNvSpPr>
          <p:nvPr>
            <p:ph type="body" sz="quarter" idx="12" hasCustomPrompt="1"/>
          </p:nvPr>
        </p:nvSpPr>
        <p:spPr>
          <a:xfrm>
            <a:off x="6145266"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2" name="Text Placeholder 2"/>
          <p:cNvSpPr>
            <a:spLocks noGrp="1"/>
          </p:cNvSpPr>
          <p:nvPr>
            <p:ph type="body" sz="quarter" idx="13" hasCustomPrompt="1"/>
          </p:nvPr>
        </p:nvSpPr>
        <p:spPr>
          <a:xfrm>
            <a:off x="9098549"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3" name="Oval 22"/>
          <p:cNvSpPr/>
          <p:nvPr userDrawn="1"/>
        </p:nvSpPr>
        <p:spPr>
          <a:xfrm>
            <a:off x="1016071" y="571968"/>
            <a:ext cx="1327355" cy="132735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a:off x="3966704" y="587771"/>
            <a:ext cx="1327355" cy="132735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6782063" y="543527"/>
            <a:ext cx="1327355" cy="1327355"/>
          </a:xfrm>
          <a:prstGeom prst="ellipse">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9795572" y="573039"/>
            <a:ext cx="1327355" cy="1327355"/>
          </a:xfrm>
          <a:prstGeom prst="ellipse">
            <a:avLst/>
          </a:prstGeom>
          <a:solidFill>
            <a:srgbClr val="A3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extLst>
      <p:ext uri="{BB962C8B-B14F-4D97-AF65-F5344CB8AC3E}">
        <p14:creationId xmlns:p14="http://schemas.microsoft.com/office/powerpoint/2010/main" val="288726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903304" y="2749824"/>
            <a:ext cx="7288696" cy="1302295"/>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4373215"/>
            <a:ext cx="7288696" cy="1302295"/>
          </a:xfrm>
          <a:prstGeom prst="rect">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extLst>
      <p:ext uri="{BB962C8B-B14F-4D97-AF65-F5344CB8AC3E}">
        <p14:creationId xmlns:p14="http://schemas.microsoft.com/office/powerpoint/2010/main" val="33008842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3 bullets slide">
    <p:spTree>
      <p:nvGrpSpPr>
        <p:cNvPr id="1" name=""/>
        <p:cNvGrpSpPr/>
        <p:nvPr/>
      </p:nvGrpSpPr>
      <p:grpSpPr>
        <a:xfrm>
          <a:off x="0" y="0"/>
          <a:ext cx="0" cy="0"/>
          <a:chOff x="0" y="0"/>
          <a:chExt cx="0" cy="0"/>
        </a:xfrm>
      </p:grpSpPr>
      <p:sp>
        <p:nvSpPr>
          <p:cNvPr id="34" name="Rectangle 33"/>
          <p:cNvSpPr/>
          <p:nvPr userDrawn="1"/>
        </p:nvSpPr>
        <p:spPr>
          <a:xfrm>
            <a:off x="4903304" y="119570"/>
            <a:ext cx="7288696" cy="1042579"/>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897248" y="1269239"/>
            <a:ext cx="7288696" cy="1042578"/>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2451950"/>
            <a:ext cx="7288696" cy="1126602"/>
          </a:xfrm>
          <a:prstGeom prst="rect">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a:cxnSpLocks/>
          </p:cNvCxnSpPr>
          <p:nvPr userDrawn="1"/>
        </p:nvCxnSpPr>
        <p:spPr>
          <a:xfrm>
            <a:off x="6206334" y="206405"/>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91068" y="392046"/>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51073" y="151759"/>
            <a:ext cx="1176670" cy="927495"/>
          </a:xfrm>
        </p:spPr>
        <p:txBody>
          <a:bodyPr anchor="ctr">
            <a:normAutofit/>
          </a:bodyPr>
          <a:lstStyle>
            <a:lvl1pPr marL="0" indent="0" algn="ctr">
              <a:buNone/>
              <a:defRPr sz="36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81215"/>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2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21" name="Text Placeholder 23">
            <a:extLst>
              <a:ext uri="{FF2B5EF4-FFF2-40B4-BE49-F238E27FC236}">
                <a16:creationId xmlns:a16="http://schemas.microsoft.com/office/drawing/2014/main" id="{21DCCF5C-63BA-4991-A642-D39E2A02978B}"/>
              </a:ext>
            </a:extLst>
          </p:cNvPr>
          <p:cNvSpPr>
            <a:spLocks noGrp="1"/>
          </p:cNvSpPr>
          <p:nvPr>
            <p:ph type="body" sz="quarter" idx="16" hasCustomPrompt="1"/>
          </p:nvPr>
        </p:nvSpPr>
        <p:spPr>
          <a:xfrm>
            <a:off x="4981618" y="1321589"/>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22" name="Text Placeholder 2">
            <a:extLst>
              <a:ext uri="{FF2B5EF4-FFF2-40B4-BE49-F238E27FC236}">
                <a16:creationId xmlns:a16="http://schemas.microsoft.com/office/drawing/2014/main" id="{79265CAB-35CA-4BAD-A378-7CAE426D02B5}"/>
              </a:ext>
            </a:extLst>
          </p:cNvPr>
          <p:cNvSpPr>
            <a:spLocks noGrp="1"/>
          </p:cNvSpPr>
          <p:nvPr>
            <p:ph type="body" sz="quarter" idx="17" hasCustomPrompt="1"/>
          </p:nvPr>
        </p:nvSpPr>
        <p:spPr>
          <a:xfrm>
            <a:off x="6320711" y="1340479"/>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25" name="Straight Connector 24">
            <a:extLst>
              <a:ext uri="{FF2B5EF4-FFF2-40B4-BE49-F238E27FC236}">
                <a16:creationId xmlns:a16="http://schemas.microsoft.com/office/drawing/2014/main" id="{25D98BAD-EADE-49DD-9C58-2868C51C7CE6}"/>
              </a:ext>
            </a:extLst>
          </p:cNvPr>
          <p:cNvCxnSpPr>
            <a:cxnSpLocks/>
          </p:cNvCxnSpPr>
          <p:nvPr userDrawn="1"/>
        </p:nvCxnSpPr>
        <p:spPr>
          <a:xfrm>
            <a:off x="6235446" y="1314299"/>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3">
            <a:extLst>
              <a:ext uri="{FF2B5EF4-FFF2-40B4-BE49-F238E27FC236}">
                <a16:creationId xmlns:a16="http://schemas.microsoft.com/office/drawing/2014/main" id="{B11D4F74-E1AA-425A-B258-8C2BDCABC673}"/>
              </a:ext>
            </a:extLst>
          </p:cNvPr>
          <p:cNvSpPr>
            <a:spLocks noGrp="1"/>
          </p:cNvSpPr>
          <p:nvPr>
            <p:ph type="body" sz="quarter" idx="18" hasCustomPrompt="1"/>
          </p:nvPr>
        </p:nvSpPr>
        <p:spPr>
          <a:xfrm>
            <a:off x="5000456" y="2532224"/>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3" name="Rectangle 2">
            <a:extLst>
              <a:ext uri="{FF2B5EF4-FFF2-40B4-BE49-F238E27FC236}">
                <a16:creationId xmlns:a16="http://schemas.microsoft.com/office/drawing/2014/main" id="{E630EDDD-0739-418B-B7AD-920C1269C69F}"/>
              </a:ext>
            </a:extLst>
          </p:cNvPr>
          <p:cNvSpPr/>
          <p:nvPr userDrawn="1"/>
        </p:nvSpPr>
        <p:spPr>
          <a:xfrm>
            <a:off x="4922142" y="3796156"/>
            <a:ext cx="7288696" cy="1042578"/>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CD62D4D-32E7-4098-87F9-1B0F0192DC77}"/>
              </a:ext>
            </a:extLst>
          </p:cNvPr>
          <p:cNvSpPr/>
          <p:nvPr userDrawn="1"/>
        </p:nvSpPr>
        <p:spPr>
          <a:xfrm>
            <a:off x="4897248" y="5140362"/>
            <a:ext cx="7288696" cy="1042578"/>
          </a:xfrm>
          <a:prstGeom prst="rect">
            <a:avLst/>
          </a:prstGeom>
          <a:solidFill>
            <a:srgbClr val="BA0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542970D8-4011-4EC9-87EE-7B689C6412E6}"/>
              </a:ext>
            </a:extLst>
          </p:cNvPr>
          <p:cNvSpPr>
            <a:spLocks noGrp="1"/>
          </p:cNvSpPr>
          <p:nvPr>
            <p:ph type="body" sz="quarter" idx="19" hasCustomPrompt="1"/>
          </p:nvPr>
        </p:nvSpPr>
        <p:spPr>
          <a:xfrm>
            <a:off x="4979908" y="3837045"/>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31" name="Text Placeholder 23">
            <a:extLst>
              <a:ext uri="{FF2B5EF4-FFF2-40B4-BE49-F238E27FC236}">
                <a16:creationId xmlns:a16="http://schemas.microsoft.com/office/drawing/2014/main" id="{97B788DA-19A1-48FB-B9CE-F2AE5EDBA985}"/>
              </a:ext>
            </a:extLst>
          </p:cNvPr>
          <p:cNvSpPr>
            <a:spLocks noGrp="1"/>
          </p:cNvSpPr>
          <p:nvPr>
            <p:ph type="body" sz="quarter" idx="20" hasCustomPrompt="1"/>
          </p:nvPr>
        </p:nvSpPr>
        <p:spPr>
          <a:xfrm>
            <a:off x="4929960" y="5167631"/>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cxnSp>
        <p:nvCxnSpPr>
          <p:cNvPr id="32" name="Straight Connector 31">
            <a:extLst>
              <a:ext uri="{FF2B5EF4-FFF2-40B4-BE49-F238E27FC236}">
                <a16:creationId xmlns:a16="http://schemas.microsoft.com/office/drawing/2014/main" id="{FF8CDD4B-6732-40D6-9EC0-B990490D5468}"/>
              </a:ext>
            </a:extLst>
          </p:cNvPr>
          <p:cNvCxnSpPr>
            <a:cxnSpLocks/>
          </p:cNvCxnSpPr>
          <p:nvPr userDrawn="1"/>
        </p:nvCxnSpPr>
        <p:spPr>
          <a:xfrm>
            <a:off x="6254284" y="2596851"/>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1E292A3-3D27-42B2-B2A2-4F8115C013B4}"/>
              </a:ext>
            </a:extLst>
          </p:cNvPr>
          <p:cNvCxnSpPr>
            <a:cxnSpLocks/>
          </p:cNvCxnSpPr>
          <p:nvPr userDrawn="1"/>
        </p:nvCxnSpPr>
        <p:spPr>
          <a:xfrm>
            <a:off x="6244010" y="3901671"/>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9BACB23-8394-4EFE-A7E6-BF718750A66C}"/>
              </a:ext>
            </a:extLst>
          </p:cNvPr>
          <p:cNvCxnSpPr>
            <a:cxnSpLocks/>
          </p:cNvCxnSpPr>
          <p:nvPr userDrawn="1"/>
        </p:nvCxnSpPr>
        <p:spPr>
          <a:xfrm>
            <a:off x="6244010" y="5257865"/>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2">
            <a:extLst>
              <a:ext uri="{FF2B5EF4-FFF2-40B4-BE49-F238E27FC236}">
                <a16:creationId xmlns:a16="http://schemas.microsoft.com/office/drawing/2014/main" id="{50750CC2-47E8-4E6C-A51C-2CF99A3B9462}"/>
              </a:ext>
            </a:extLst>
          </p:cNvPr>
          <p:cNvSpPr>
            <a:spLocks noGrp="1"/>
          </p:cNvSpPr>
          <p:nvPr>
            <p:ph type="body" sz="quarter" idx="21" hasCustomPrompt="1"/>
          </p:nvPr>
        </p:nvSpPr>
        <p:spPr>
          <a:xfrm>
            <a:off x="6360097" y="2561390"/>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8" name="Text Placeholder 2">
            <a:extLst>
              <a:ext uri="{FF2B5EF4-FFF2-40B4-BE49-F238E27FC236}">
                <a16:creationId xmlns:a16="http://schemas.microsoft.com/office/drawing/2014/main" id="{651E6DC5-C539-40B8-BBF1-0E859882700E}"/>
              </a:ext>
            </a:extLst>
          </p:cNvPr>
          <p:cNvSpPr>
            <a:spLocks noGrp="1"/>
          </p:cNvSpPr>
          <p:nvPr>
            <p:ph type="body" sz="quarter" idx="22" hasCustomPrompt="1"/>
          </p:nvPr>
        </p:nvSpPr>
        <p:spPr>
          <a:xfrm>
            <a:off x="6339549" y="3845663"/>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9" name="Text Placeholder 2">
            <a:extLst>
              <a:ext uri="{FF2B5EF4-FFF2-40B4-BE49-F238E27FC236}">
                <a16:creationId xmlns:a16="http://schemas.microsoft.com/office/drawing/2014/main" id="{3632AB8E-FDC0-4922-8B1A-6843FAF84EB6}"/>
              </a:ext>
            </a:extLst>
          </p:cNvPr>
          <p:cNvSpPr>
            <a:spLocks noGrp="1"/>
          </p:cNvSpPr>
          <p:nvPr>
            <p:ph type="body" sz="quarter" idx="23" hasCustomPrompt="1"/>
          </p:nvPr>
        </p:nvSpPr>
        <p:spPr>
          <a:xfrm>
            <a:off x="6370371" y="5191581"/>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Tree>
    <p:extLst>
      <p:ext uri="{BB962C8B-B14F-4D97-AF65-F5344CB8AC3E}">
        <p14:creationId xmlns:p14="http://schemas.microsoft.com/office/powerpoint/2010/main" val="17866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sp>
        <p:nvSpPr>
          <p:cNvPr id="17" name="Text Placeholder 23"/>
          <p:cNvSpPr>
            <a:spLocks noGrp="1"/>
          </p:cNvSpPr>
          <p:nvPr>
            <p:ph type="body" sz="quarter" idx="13" hasCustomPrompt="1"/>
          </p:nvPr>
        </p:nvSpPr>
        <p:spPr>
          <a:xfrm>
            <a:off x="864301" y="310184"/>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5" name="Text Placeholder 25"/>
          <p:cNvSpPr>
            <a:spLocks noGrp="1"/>
          </p:cNvSpPr>
          <p:nvPr>
            <p:ph type="body" sz="quarter" idx="14" hasCustomPrompt="1"/>
          </p:nvPr>
        </p:nvSpPr>
        <p:spPr>
          <a:xfrm>
            <a:off x="876301" y="2117212"/>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543903" y="1228848"/>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b="-4010"/>
          <a:stretch/>
        </p:blipFill>
        <p:spPr>
          <a:xfrm rot="10800000" flipH="1">
            <a:off x="8892209" y="-187430"/>
            <a:ext cx="3299791" cy="5090734"/>
          </a:xfrm>
          <a:prstGeom prst="rect">
            <a:avLst/>
          </a:prstGeom>
        </p:spPr>
      </p:pic>
      <p:sp>
        <p:nvSpPr>
          <p:cNvPr id="9"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27" name="Straight Connector 26"/>
          <p:cNvCxnSpPr/>
          <p:nvPr userDrawn="1"/>
        </p:nvCxnSpPr>
        <p:spPr>
          <a:xfrm flipH="1">
            <a:off x="280404" y="945173"/>
            <a:ext cx="116231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1"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extLst>
      <p:ext uri="{BB962C8B-B14F-4D97-AF65-F5344CB8AC3E}">
        <p14:creationId xmlns:p14="http://schemas.microsoft.com/office/powerpoint/2010/main" val="2276140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cxnSp>
        <p:nvCxnSpPr>
          <p:cNvPr id="27" name="Straight Connector 26"/>
          <p:cNvCxnSpPr/>
          <p:nvPr userDrawn="1"/>
        </p:nvCxnSpPr>
        <p:spPr>
          <a:xfrm flipH="1">
            <a:off x="378379" y="1022062"/>
            <a:ext cx="6789867"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9" name="Text Placeholder 23"/>
          <p:cNvSpPr>
            <a:spLocks noGrp="1"/>
          </p:cNvSpPr>
          <p:nvPr>
            <p:ph type="body" sz="quarter" idx="16" hasCustomPrompt="1"/>
          </p:nvPr>
        </p:nvSpPr>
        <p:spPr>
          <a:xfrm>
            <a:off x="643223" y="324709"/>
            <a:ext cx="6361734"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0" name="Text Placeholder 25"/>
          <p:cNvSpPr>
            <a:spLocks noGrp="1"/>
          </p:cNvSpPr>
          <p:nvPr>
            <p:ph type="body" sz="quarter" idx="17" hasCustomPrompt="1"/>
          </p:nvPr>
        </p:nvSpPr>
        <p:spPr>
          <a:xfrm>
            <a:off x="381298" y="1516696"/>
            <a:ext cx="7238701"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3"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extLst>
      <p:ext uri="{BB962C8B-B14F-4D97-AF65-F5344CB8AC3E}">
        <p14:creationId xmlns:p14="http://schemas.microsoft.com/office/powerpoint/2010/main" val="3943439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4"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cxnSp>
        <p:nvCxnSpPr>
          <p:cNvPr id="15" name="Straight Connector 14"/>
          <p:cNvCxnSpPr/>
          <p:nvPr userDrawn="1"/>
        </p:nvCxnSpPr>
        <p:spPr>
          <a:xfrm flipH="1">
            <a:off x="280404" y="945173"/>
            <a:ext cx="116231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extLst>
      <p:ext uri="{BB962C8B-B14F-4D97-AF65-F5344CB8AC3E}">
        <p14:creationId xmlns:p14="http://schemas.microsoft.com/office/powerpoint/2010/main" val="1287361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ne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90657" y="550299"/>
            <a:ext cx="5479143" cy="6292294"/>
          </a:xfrm>
          <a:prstGeom prst="rect">
            <a:avLst/>
          </a:prstGeom>
        </p:spPr>
      </p:pic>
      <p:sp>
        <p:nvSpPr>
          <p:cNvPr id="7" name="Picture Placeholder 6"/>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cxnSp>
        <p:nvCxnSpPr>
          <p:cNvPr id="11" name="Straight Connector 10"/>
          <p:cNvCxnSpPr/>
          <p:nvPr userDrawn="1"/>
        </p:nvCxnSpPr>
        <p:spPr>
          <a:xfrm flipH="1">
            <a:off x="378380" y="1908558"/>
            <a:ext cx="6348991" cy="0"/>
          </a:xfrm>
          <a:prstGeom prst="line">
            <a:avLst/>
          </a:prstGeom>
          <a:ln>
            <a:solidFill>
              <a:srgbClr val="392E85"/>
            </a:solidFill>
          </a:ln>
        </p:spPr>
        <p:style>
          <a:lnRef idx="1">
            <a:schemeClr val="accent1"/>
          </a:lnRef>
          <a:fillRef idx="0">
            <a:schemeClr val="accent1"/>
          </a:fillRef>
          <a:effectRef idx="0">
            <a:schemeClr val="accent1"/>
          </a:effectRef>
          <a:fontRef idx="minor">
            <a:schemeClr val="tx1"/>
          </a:fontRef>
        </p:style>
      </p:cxnSp>
      <p:sp>
        <p:nvSpPr>
          <p:cNvPr id="12" name="Text Placeholder 23"/>
          <p:cNvSpPr>
            <a:spLocks noGrp="1"/>
          </p:cNvSpPr>
          <p:nvPr>
            <p:ph type="body" sz="quarter" idx="16" hasCustomPrompt="1"/>
          </p:nvPr>
        </p:nvSpPr>
        <p:spPr>
          <a:xfrm>
            <a:off x="643223" y="1079254"/>
            <a:ext cx="5839220"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3" name="Text Placeholder 25"/>
          <p:cNvSpPr>
            <a:spLocks noGrp="1"/>
          </p:cNvSpPr>
          <p:nvPr>
            <p:ph type="body" sz="quarter" idx="17" hasCustomPrompt="1"/>
          </p:nvPr>
        </p:nvSpPr>
        <p:spPr>
          <a:xfrm>
            <a:off x="643223" y="2087287"/>
            <a:ext cx="5839220"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9"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extLst>
      <p:ext uri="{BB962C8B-B14F-4D97-AF65-F5344CB8AC3E}">
        <p14:creationId xmlns:p14="http://schemas.microsoft.com/office/powerpoint/2010/main" val="10430497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alphaModFix amt="14000"/>
            <a:extLst>
              <a:ext uri="{28A0092B-C50C-407E-A947-70E740481C1C}">
                <a14:useLocalDpi xmlns:a14="http://schemas.microsoft.com/office/drawing/2010/main"/>
              </a:ext>
            </a:extLst>
          </a:blip>
          <a:srcRect l="-5005" t="-25453" r="-31029"/>
          <a:stretch/>
        </p:blipFill>
        <p:spPr>
          <a:xfrm rot="3005780" flipH="1" flipV="1">
            <a:off x="2845620" y="351349"/>
            <a:ext cx="6044601" cy="7455177"/>
          </a:xfrm>
          <a:prstGeom prst="rect">
            <a:avLst/>
          </a:prstGeom>
        </p:spPr>
      </p:pic>
      <p:sp>
        <p:nvSpPr>
          <p:cNvPr id="23" name="Freeform 22"/>
          <p:cNvSpPr/>
          <p:nvPr userDrawn="1"/>
        </p:nvSpPr>
        <p:spPr>
          <a:xfrm flipV="1">
            <a:off x="-3863" y="5101881"/>
            <a:ext cx="12195863" cy="1763770"/>
          </a:xfrm>
          <a:custGeom>
            <a:avLst/>
            <a:gdLst>
              <a:gd name="connsiteX0" fmla="*/ 12228395 w 12255690"/>
              <a:gd name="connsiteY0" fmla="*/ 1337481 h 2088107"/>
              <a:gd name="connsiteX1" fmla="*/ 0 w 12255690"/>
              <a:gd name="connsiteY1" fmla="*/ 2088107 h 2088107"/>
              <a:gd name="connsiteX2" fmla="*/ 0 w 12255690"/>
              <a:gd name="connsiteY2" fmla="*/ 0 h 2088107"/>
              <a:gd name="connsiteX3" fmla="*/ 12255690 w 12255690"/>
              <a:gd name="connsiteY3" fmla="*/ 0 h 2088107"/>
              <a:gd name="connsiteX4" fmla="*/ 12228395 w 12255690"/>
              <a:gd name="connsiteY4" fmla="*/ 1337481 h 208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690" h="2088107">
                <a:moveTo>
                  <a:pt x="12228395" y="1337481"/>
                </a:moveTo>
                <a:lnTo>
                  <a:pt x="0" y="2088107"/>
                </a:lnTo>
                <a:lnTo>
                  <a:pt x="0" y="0"/>
                </a:lnTo>
                <a:lnTo>
                  <a:pt x="12255690" y="0"/>
                </a:lnTo>
                <a:lnTo>
                  <a:pt x="12228395" y="1337481"/>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userDrawn="1"/>
        </p:nvSpPr>
        <p:spPr>
          <a:xfrm>
            <a:off x="7634502" y="0"/>
            <a:ext cx="4656309" cy="6858000"/>
          </a:xfrm>
          <a:custGeom>
            <a:avLst/>
            <a:gdLst>
              <a:gd name="connsiteX0" fmla="*/ 1167619 w 4262511"/>
              <a:gd name="connsiteY0" fmla="*/ 0 h 6963508"/>
              <a:gd name="connsiteX1" fmla="*/ 4262511 w 4262511"/>
              <a:gd name="connsiteY1" fmla="*/ 0 h 6963508"/>
              <a:gd name="connsiteX2" fmla="*/ 4262511 w 4262511"/>
              <a:gd name="connsiteY2" fmla="*/ 6963508 h 6963508"/>
              <a:gd name="connsiteX3" fmla="*/ 0 w 4262511"/>
              <a:gd name="connsiteY3" fmla="*/ 6963508 h 6963508"/>
              <a:gd name="connsiteX4" fmla="*/ 1167619 w 4262511"/>
              <a:gd name="connsiteY4" fmla="*/ 0 h 696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511" h="6963508">
                <a:moveTo>
                  <a:pt x="1167619" y="0"/>
                </a:moveTo>
                <a:lnTo>
                  <a:pt x="4262511" y="0"/>
                </a:lnTo>
                <a:lnTo>
                  <a:pt x="4262511" y="6963508"/>
                </a:lnTo>
                <a:lnTo>
                  <a:pt x="0" y="6963508"/>
                </a:lnTo>
                <a:lnTo>
                  <a:pt x="1167619"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8340348" y="1437862"/>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26" name="Oval 25"/>
          <p:cNvSpPr/>
          <p:nvPr userDrawn="1"/>
        </p:nvSpPr>
        <p:spPr>
          <a:xfrm>
            <a:off x="7948463" y="3538204"/>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28" name="Oval 27"/>
          <p:cNvSpPr/>
          <p:nvPr userDrawn="1"/>
        </p:nvSpPr>
        <p:spPr>
          <a:xfrm>
            <a:off x="8149323" y="2583419"/>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12" name="Text Placeholder 23"/>
          <p:cNvSpPr>
            <a:spLocks noGrp="1"/>
          </p:cNvSpPr>
          <p:nvPr userDrawn="1">
            <p:ph type="body" sz="quarter" idx="13" hasCustomPrompt="1"/>
          </p:nvPr>
        </p:nvSpPr>
        <p:spPr>
          <a:xfrm>
            <a:off x="343865" y="5627165"/>
            <a:ext cx="3104978" cy="697353"/>
          </a:xfrm>
        </p:spPr>
        <p:txBody>
          <a:bodyPr anchor="ctr">
            <a:noAutofit/>
          </a:bodyPr>
          <a:lstStyle>
            <a:lvl1pPr marL="0" indent="0" algn="l">
              <a:buNone/>
              <a:defRPr sz="5400" baseline="0">
                <a:solidFill>
                  <a:schemeClr val="bg1"/>
                </a:solidFill>
                <a:latin typeface="+mn-lt"/>
              </a:defRPr>
            </a:lvl1pPr>
          </a:lstStyle>
          <a:p>
            <a:pPr lvl="0"/>
            <a:r>
              <a:rPr lang="en-US" dirty="0"/>
              <a:t>Thank You</a:t>
            </a:r>
          </a:p>
        </p:txBody>
      </p:sp>
      <p:sp>
        <p:nvSpPr>
          <p:cNvPr id="13" name="Text Placeholder 25"/>
          <p:cNvSpPr>
            <a:spLocks noGrp="1"/>
          </p:cNvSpPr>
          <p:nvPr userDrawn="1">
            <p:ph type="body" sz="quarter" idx="14" hasCustomPrompt="1"/>
          </p:nvPr>
        </p:nvSpPr>
        <p:spPr>
          <a:xfrm>
            <a:off x="3779980" y="5632776"/>
            <a:ext cx="3854522" cy="697353"/>
          </a:xfrm>
        </p:spPr>
        <p:txBody>
          <a:bodyPr anchor="ctr">
            <a:noAutofit/>
          </a:bodyPr>
          <a:lstStyle>
            <a:lvl1pPr marL="0" indent="0" algn="l">
              <a:buNone/>
              <a:defRPr sz="2800" i="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cxnSp>
        <p:nvCxnSpPr>
          <p:cNvPr id="19" name="Straight Connector 18"/>
          <p:cNvCxnSpPr/>
          <p:nvPr userDrawn="1"/>
        </p:nvCxnSpPr>
        <p:spPr>
          <a:xfrm>
            <a:off x="3623161" y="5539408"/>
            <a:ext cx="0" cy="804289"/>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8656967" y="3682823"/>
            <a:ext cx="2812464" cy="323455"/>
          </a:xfrm>
        </p:spPr>
        <p:txBody>
          <a:bodyPr anchor="t">
            <a:normAutofit/>
          </a:bodyPr>
          <a:lstStyle>
            <a:lvl1pPr marL="0" indent="0">
              <a:buNone/>
              <a:defRPr sz="1600">
                <a:solidFill>
                  <a:schemeClr val="bg1"/>
                </a:solidFill>
              </a:defRPr>
            </a:lvl1pPr>
          </a:lstStyle>
          <a:p>
            <a:pPr lvl="0"/>
            <a:r>
              <a:rPr lang="en-US" dirty="0"/>
              <a:t>@</a:t>
            </a:r>
            <a:r>
              <a:rPr lang="en-US" dirty="0" err="1"/>
              <a:t>RestartEntrepreneurship</a:t>
            </a:r>
            <a:endParaRPr lang="en-US" dirty="0"/>
          </a:p>
        </p:txBody>
      </p:sp>
      <p:sp>
        <p:nvSpPr>
          <p:cNvPr id="20" name="Text Placeholder 2"/>
          <p:cNvSpPr>
            <a:spLocks noGrp="1"/>
          </p:cNvSpPr>
          <p:nvPr userDrawn="1">
            <p:ph type="body" sz="quarter" idx="16" hasCustomPrompt="1"/>
          </p:nvPr>
        </p:nvSpPr>
        <p:spPr>
          <a:xfrm>
            <a:off x="9070793" y="1542835"/>
            <a:ext cx="1932766" cy="382588"/>
          </a:xfrm>
        </p:spPr>
        <p:txBody>
          <a:bodyPr anchor="t">
            <a:normAutofit/>
          </a:bodyPr>
          <a:lstStyle>
            <a:lvl1pPr marL="0" indent="0">
              <a:buNone/>
              <a:defRPr sz="1600">
                <a:solidFill>
                  <a:schemeClr val="bg1"/>
                </a:solidFill>
              </a:defRPr>
            </a:lvl1pPr>
          </a:lstStyle>
          <a:p>
            <a:pPr lvl="0"/>
            <a:r>
              <a:rPr lang="en-US" dirty="0"/>
              <a:t>@</a:t>
            </a:r>
            <a:r>
              <a:rPr lang="en-US" dirty="0" err="1"/>
              <a:t>RESTART_europe</a:t>
            </a:r>
            <a:r>
              <a:rPr lang="en-US" dirty="0"/>
              <a:t> </a:t>
            </a:r>
          </a:p>
        </p:txBody>
      </p:sp>
      <p:sp>
        <p:nvSpPr>
          <p:cNvPr id="21" name="Text Placeholder 2"/>
          <p:cNvSpPr>
            <a:spLocks noGrp="1"/>
          </p:cNvSpPr>
          <p:nvPr userDrawn="1">
            <p:ph type="body" sz="quarter" idx="17" hasCustomPrompt="1"/>
          </p:nvPr>
        </p:nvSpPr>
        <p:spPr>
          <a:xfrm>
            <a:off x="8873139" y="2645407"/>
            <a:ext cx="2757540" cy="416755"/>
          </a:xfrm>
        </p:spPr>
        <p:txBody>
          <a:bodyPr anchor="t">
            <a:normAutofit/>
          </a:bodyPr>
          <a:lstStyle>
            <a:lvl1pPr marL="0" indent="0">
              <a:buNone/>
              <a:defRPr sz="1600">
                <a:solidFill>
                  <a:schemeClr val="bg1"/>
                </a:solidFill>
              </a:defRPr>
            </a:lvl1pPr>
          </a:lstStyle>
          <a:p>
            <a:pPr lvl="0"/>
            <a:r>
              <a:rPr lang="en-US" dirty="0"/>
              <a:t>RESTART Entrepreneurship</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8744" y="492099"/>
            <a:ext cx="3375286" cy="1230667"/>
          </a:xfrm>
          <a:prstGeom prst="rect">
            <a:avLst/>
          </a:prstGeom>
        </p:spPr>
      </p:pic>
      <p:sp>
        <p:nvSpPr>
          <p:cNvPr id="5" name="Rectangle 4"/>
          <p:cNvSpPr/>
          <p:nvPr userDrawn="1"/>
        </p:nvSpPr>
        <p:spPr>
          <a:xfrm>
            <a:off x="8141526" y="5640417"/>
            <a:ext cx="4142135" cy="677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oter Placeholder 6"/>
          <p:cNvSpPr txBox="1">
            <a:spLocks noGrp="1"/>
          </p:cNvSpPr>
          <p:nvPr userDrawn="1"/>
        </p:nvSpPr>
        <p:spPr bwMode="auto">
          <a:xfrm>
            <a:off x="10010672" y="5842695"/>
            <a:ext cx="205123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900" dirty="0">
                <a:solidFill>
                  <a:schemeClr val="tx1">
                    <a:lumMod val="50000"/>
                    <a:lumOff val="50000"/>
                  </a:schemeClr>
                </a:solidFill>
                <a:latin typeface="Calibri" charset="0"/>
              </a:rPr>
              <a:t> This programme has been funded with support from the European Commission </a:t>
            </a:r>
          </a:p>
        </p:txBody>
      </p:sp>
      <p:pic>
        <p:nvPicPr>
          <p:cNvPr id="38" name="Picture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411576" y="5763754"/>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p:cNvSpPr/>
          <p:nvPr userDrawn="1"/>
        </p:nvSpPr>
        <p:spPr>
          <a:xfrm>
            <a:off x="7795228" y="4585526"/>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29" name="Text Placeholder 2"/>
          <p:cNvSpPr>
            <a:spLocks noGrp="1"/>
          </p:cNvSpPr>
          <p:nvPr>
            <p:ph type="body" sz="quarter" idx="18" hasCustomPrompt="1"/>
          </p:nvPr>
        </p:nvSpPr>
        <p:spPr>
          <a:xfrm>
            <a:off x="8503732" y="4730145"/>
            <a:ext cx="2812464" cy="323455"/>
          </a:xfrm>
        </p:spPr>
        <p:txBody>
          <a:bodyPr anchor="t">
            <a:normAutofit/>
          </a:bodyPr>
          <a:lstStyle>
            <a:lvl1pPr marL="0" indent="0">
              <a:buNone/>
              <a:defRPr sz="1600">
                <a:solidFill>
                  <a:schemeClr val="bg1"/>
                </a:solidFill>
              </a:defRPr>
            </a:lvl1pPr>
          </a:lstStyle>
          <a:p>
            <a:pPr lvl="0"/>
            <a:r>
              <a:rPr lang="en-US" dirty="0" err="1"/>
              <a:t>www.restart.how</a:t>
            </a:r>
            <a:endParaRPr lang="en-US" dirty="0"/>
          </a:p>
        </p:txBody>
      </p:sp>
      <p:grpSp>
        <p:nvGrpSpPr>
          <p:cNvPr id="39" name="Google Shape;664;p39"/>
          <p:cNvGrpSpPr/>
          <p:nvPr userDrawn="1"/>
        </p:nvGrpSpPr>
        <p:grpSpPr>
          <a:xfrm>
            <a:off x="7917788" y="4694282"/>
            <a:ext cx="301041" cy="301041"/>
            <a:chOff x="5941025" y="3634400"/>
            <a:chExt cx="467650" cy="467650"/>
          </a:xfrm>
        </p:grpSpPr>
        <p:sp>
          <p:nvSpPr>
            <p:cNvPr id="40"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0;p3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7"/>
          <p:cNvPicPr>
            <a:picLocks noChangeAspect="1"/>
          </p:cNvPicPr>
          <p:nvPr userDrawn="1"/>
        </p:nvPicPr>
        <p:blipFill rotWithShape="1">
          <a:blip r:embed="rId5" cstate="screen">
            <a:extLst>
              <a:ext uri="{28A0092B-C50C-407E-A947-70E740481C1C}">
                <a14:useLocalDpi xmlns:a14="http://schemas.microsoft.com/office/drawing/2010/main"/>
              </a:ext>
            </a:extLst>
          </a:blip>
          <a:srcRect l="-34744" t="-1" b="-33623"/>
          <a:stretch/>
        </p:blipFill>
        <p:spPr>
          <a:xfrm>
            <a:off x="8340348" y="1521013"/>
            <a:ext cx="540733" cy="457582"/>
          </a:xfrm>
          <a:prstGeom prst="rect">
            <a:avLst/>
          </a:prstGeom>
        </p:spPr>
      </p:pic>
      <p:pic>
        <p:nvPicPr>
          <p:cNvPr id="46" name="Picture 45"/>
          <p:cNvPicPr>
            <a:picLocks noChangeAspect="1"/>
          </p:cNvPicPr>
          <p:nvPr userDrawn="1"/>
        </p:nvPicPr>
        <p:blipFill rotWithShape="1">
          <a:blip r:embed="rId6" cstate="screen">
            <a:extLst>
              <a:ext uri="{28A0092B-C50C-407E-A947-70E740481C1C}">
                <a14:useLocalDpi xmlns:a14="http://schemas.microsoft.com/office/drawing/2010/main"/>
              </a:ext>
            </a:extLst>
          </a:blip>
          <a:srcRect b="-40549"/>
          <a:stretch/>
        </p:blipFill>
        <p:spPr>
          <a:xfrm>
            <a:off x="8116234" y="2666570"/>
            <a:ext cx="540733" cy="457582"/>
          </a:xfrm>
          <a:prstGeom prst="rect">
            <a:avLst/>
          </a:prstGeom>
        </p:spPr>
      </p:pic>
      <p:pic>
        <p:nvPicPr>
          <p:cNvPr id="47" name="Picture 46"/>
          <p:cNvPicPr>
            <a:picLocks noChangeAspect="1"/>
          </p:cNvPicPr>
          <p:nvPr userDrawn="1"/>
        </p:nvPicPr>
        <p:blipFill rotWithShape="1">
          <a:blip r:embed="rId7" cstate="screen">
            <a:extLst>
              <a:ext uri="{28A0092B-C50C-407E-A947-70E740481C1C}">
                <a14:useLocalDpi xmlns:a14="http://schemas.microsoft.com/office/drawing/2010/main"/>
              </a:ext>
            </a:extLst>
          </a:blip>
          <a:srcRect t="-9981" r="-44768" b="-23643"/>
          <a:stretch/>
        </p:blipFill>
        <p:spPr>
          <a:xfrm>
            <a:off x="7962438" y="3612926"/>
            <a:ext cx="540733" cy="457582"/>
          </a:xfrm>
          <a:prstGeom prst="rect">
            <a:avLst/>
          </a:prstGeom>
        </p:spPr>
      </p:pic>
    </p:spTree>
    <p:extLst>
      <p:ext uri="{BB962C8B-B14F-4D97-AF65-F5344CB8AC3E}">
        <p14:creationId xmlns:p14="http://schemas.microsoft.com/office/powerpoint/2010/main" val="19560554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1192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_text only with 1 colum - LEFT">
    <p:spTree>
      <p:nvGrpSpPr>
        <p:cNvPr id="1" name=""/>
        <p:cNvGrpSpPr/>
        <p:nvPr/>
      </p:nvGrpSpPr>
      <p:grpSpPr>
        <a:xfrm>
          <a:off x="0" y="0"/>
          <a:ext cx="0" cy="0"/>
          <a:chOff x="0" y="0"/>
          <a:chExt cx="0" cy="0"/>
        </a:xfrm>
      </p:grpSpPr>
      <p:sp>
        <p:nvSpPr>
          <p:cNvPr id="9"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11" name="Picture Placeholder 3"/>
          <p:cNvSpPr>
            <a:spLocks noGrp="1"/>
          </p:cNvSpPr>
          <p:nvPr>
            <p:ph type="pic" sz="quarter" idx="18"/>
          </p:nvPr>
        </p:nvSpPr>
        <p:spPr>
          <a:xfrm>
            <a:off x="6731877" y="0"/>
            <a:ext cx="5460124" cy="686943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 name="connsiteX0" fmla="*/ 0 w 5663131"/>
              <a:gd name="connsiteY0" fmla="*/ 22860 h 6858000"/>
              <a:gd name="connsiteX1" fmla="*/ 5663131 w 5663131"/>
              <a:gd name="connsiteY1" fmla="*/ 0 h 6858000"/>
              <a:gd name="connsiteX2" fmla="*/ 5663131 w 5663131"/>
              <a:gd name="connsiteY2" fmla="*/ 6858000 h 6858000"/>
              <a:gd name="connsiteX3" fmla="*/ 3012144 w 5663131"/>
              <a:gd name="connsiteY3" fmla="*/ 6858000 h 6858000"/>
              <a:gd name="connsiteX4" fmla="*/ 0 w 5663131"/>
              <a:gd name="connsiteY4" fmla="*/ 22860 h 6858000"/>
              <a:gd name="connsiteX0" fmla="*/ 0 w 5448727"/>
              <a:gd name="connsiteY0" fmla="*/ 0 h 6858000"/>
              <a:gd name="connsiteX1" fmla="*/ 5448727 w 5448727"/>
              <a:gd name="connsiteY1" fmla="*/ 0 h 6858000"/>
              <a:gd name="connsiteX2" fmla="*/ 5448727 w 5448727"/>
              <a:gd name="connsiteY2" fmla="*/ 6858000 h 6858000"/>
              <a:gd name="connsiteX3" fmla="*/ 2797740 w 5448727"/>
              <a:gd name="connsiteY3" fmla="*/ 6858000 h 6858000"/>
              <a:gd name="connsiteX4" fmla="*/ 0 w 5448727"/>
              <a:gd name="connsiteY4" fmla="*/ 0 h 6858000"/>
              <a:gd name="connsiteX0" fmla="*/ 0 w 5448727"/>
              <a:gd name="connsiteY0" fmla="*/ 0 h 6858000"/>
              <a:gd name="connsiteX1" fmla="*/ 5448727 w 5448727"/>
              <a:gd name="connsiteY1" fmla="*/ 0 h 6858000"/>
              <a:gd name="connsiteX2" fmla="*/ 5448727 w 5448727"/>
              <a:gd name="connsiteY2" fmla="*/ 6858000 h 6858000"/>
              <a:gd name="connsiteX3" fmla="*/ 2494002 w 5448727"/>
              <a:gd name="connsiteY3" fmla="*/ 6858000 h 6858000"/>
              <a:gd name="connsiteX4" fmla="*/ 0 w 5448727"/>
              <a:gd name="connsiteY4" fmla="*/ 0 h 6858000"/>
              <a:gd name="connsiteX0" fmla="*/ 0 w 5127122"/>
              <a:gd name="connsiteY0" fmla="*/ 0 h 6858000"/>
              <a:gd name="connsiteX1" fmla="*/ 5127122 w 5127122"/>
              <a:gd name="connsiteY1" fmla="*/ 0 h 6858000"/>
              <a:gd name="connsiteX2" fmla="*/ 5127122 w 5127122"/>
              <a:gd name="connsiteY2" fmla="*/ 6858000 h 6858000"/>
              <a:gd name="connsiteX3" fmla="*/ 2172397 w 5127122"/>
              <a:gd name="connsiteY3" fmla="*/ 6858000 h 6858000"/>
              <a:gd name="connsiteX4" fmla="*/ 0 w 5127122"/>
              <a:gd name="connsiteY4" fmla="*/ 0 h 6858000"/>
              <a:gd name="connsiteX0" fmla="*/ 0 w 5127122"/>
              <a:gd name="connsiteY0" fmla="*/ 0 h 6858000"/>
              <a:gd name="connsiteX1" fmla="*/ 5127122 w 5127122"/>
              <a:gd name="connsiteY1" fmla="*/ 0 h 6858000"/>
              <a:gd name="connsiteX2" fmla="*/ 5127122 w 5127122"/>
              <a:gd name="connsiteY2" fmla="*/ 6858000 h 6858000"/>
              <a:gd name="connsiteX3" fmla="*/ 1975860 w 5127122"/>
              <a:gd name="connsiteY3" fmla="*/ 6858000 h 6858000"/>
              <a:gd name="connsiteX4" fmla="*/ 0 w 5127122"/>
              <a:gd name="connsiteY4" fmla="*/ 0 h 6858000"/>
              <a:gd name="connsiteX0" fmla="*/ 0 w 5127122"/>
              <a:gd name="connsiteY0" fmla="*/ 0 h 6869430"/>
              <a:gd name="connsiteX1" fmla="*/ 5127122 w 5127122"/>
              <a:gd name="connsiteY1" fmla="*/ 0 h 6869430"/>
              <a:gd name="connsiteX2" fmla="*/ 5127122 w 5127122"/>
              <a:gd name="connsiteY2" fmla="*/ 6858000 h 6869430"/>
              <a:gd name="connsiteX3" fmla="*/ 1850792 w 5127122"/>
              <a:gd name="connsiteY3" fmla="*/ 6869430 h 6869430"/>
              <a:gd name="connsiteX4" fmla="*/ 0 w 5127122"/>
              <a:gd name="connsiteY4" fmla="*/ 0 h 686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7122" h="6869430">
                <a:moveTo>
                  <a:pt x="0" y="0"/>
                </a:moveTo>
                <a:lnTo>
                  <a:pt x="5127122" y="0"/>
                </a:lnTo>
                <a:lnTo>
                  <a:pt x="5127122" y="6858000"/>
                </a:lnTo>
                <a:lnTo>
                  <a:pt x="1850792" y="6869430"/>
                </a:lnTo>
                <a:lnTo>
                  <a:pt x="0" y="0"/>
                </a:lnTo>
                <a:close/>
              </a:path>
            </a:pathLst>
          </a:custGeom>
          <a:noFill/>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
        <p:nvSpPr>
          <p:cNvPr id="14" name="Freeform 13"/>
          <p:cNvSpPr/>
          <p:nvPr userDrawn="1"/>
        </p:nvSpPr>
        <p:spPr>
          <a:xfrm>
            <a:off x="7427023" y="4056065"/>
            <a:ext cx="1541890" cy="2817020"/>
          </a:xfrm>
          <a:custGeom>
            <a:avLst/>
            <a:gdLst>
              <a:gd name="connsiteX0" fmla="*/ 0 w 926232"/>
              <a:gd name="connsiteY0" fmla="*/ 0 h 2817020"/>
              <a:gd name="connsiteX1" fmla="*/ 388144 w 926232"/>
              <a:gd name="connsiteY1" fmla="*/ 123754 h 2817020"/>
              <a:gd name="connsiteX2" fmla="*/ 926232 w 926232"/>
              <a:gd name="connsiteY2" fmla="*/ 2817020 h 2817020"/>
              <a:gd name="connsiteX3" fmla="*/ 567372 w 926232"/>
              <a:gd name="connsiteY3" fmla="*/ 2817020 h 2817020"/>
              <a:gd name="connsiteX4" fmla="*/ 0 w 926232"/>
              <a:gd name="connsiteY4" fmla="*/ 0 h 2817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32" h="2817020">
                <a:moveTo>
                  <a:pt x="0" y="0"/>
                </a:moveTo>
                <a:lnTo>
                  <a:pt x="388144" y="123754"/>
                </a:lnTo>
                <a:lnTo>
                  <a:pt x="926232" y="2817020"/>
                </a:lnTo>
                <a:lnTo>
                  <a:pt x="567372" y="2817020"/>
                </a:lnTo>
                <a:lnTo>
                  <a:pt x="0" y="0"/>
                </a:lnTo>
                <a:close/>
              </a:path>
            </a:pathLst>
          </a:custGeom>
          <a:solidFill>
            <a:srgbClr val="A3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3"/>
          <p:cNvSpPr>
            <a:spLocks noGrp="1"/>
          </p:cNvSpPr>
          <p:nvPr>
            <p:ph type="body" sz="quarter" idx="13" hasCustomPrompt="1"/>
          </p:nvPr>
        </p:nvSpPr>
        <p:spPr>
          <a:xfrm>
            <a:off x="765809" y="493423"/>
            <a:ext cx="5729583"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3" name="Text Placeholder 25"/>
          <p:cNvSpPr>
            <a:spLocks noGrp="1"/>
          </p:cNvSpPr>
          <p:nvPr>
            <p:ph type="body" sz="quarter" idx="14" hasCustomPrompt="1"/>
          </p:nvPr>
        </p:nvSpPr>
        <p:spPr>
          <a:xfrm>
            <a:off x="765810" y="1603098"/>
            <a:ext cx="5729583"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4" name="Straight Connector 23"/>
          <p:cNvCxnSpPr/>
          <p:nvPr userDrawn="1"/>
        </p:nvCxnSpPr>
        <p:spPr>
          <a:xfrm flipH="1">
            <a:off x="285751" y="1387396"/>
            <a:ext cx="6446125"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6230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Plain Quote Slide - GREEN">
    <p:spTree>
      <p:nvGrpSpPr>
        <p:cNvPr id="1" name=""/>
        <p:cNvGrpSpPr/>
        <p:nvPr/>
      </p:nvGrpSpPr>
      <p:grpSpPr>
        <a:xfrm>
          <a:off x="0" y="0"/>
          <a:ext cx="0" cy="0"/>
          <a:chOff x="0" y="0"/>
          <a:chExt cx="0" cy="0"/>
        </a:xfrm>
      </p:grpSpPr>
      <p:sp>
        <p:nvSpPr>
          <p:cNvPr id="10"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
        <p:nvSpPr>
          <p:cNvPr id="8" name="Text Placeholder 25"/>
          <p:cNvSpPr>
            <a:spLocks noGrp="1"/>
          </p:cNvSpPr>
          <p:nvPr>
            <p:ph type="body" sz="quarter" idx="20" hasCustomPrompt="1"/>
          </p:nvPr>
        </p:nvSpPr>
        <p:spPr>
          <a:xfrm>
            <a:off x="655036" y="1594531"/>
            <a:ext cx="10832114" cy="3872188"/>
          </a:xfrm>
        </p:spPr>
        <p:txBody>
          <a:bodyPr>
            <a:noAutofit/>
          </a:bodyPr>
          <a:lstStyle>
            <a:lvl1pPr marL="342900" indent="-342900" algn="l">
              <a:buClr>
                <a:srgbClr val="68BBAF"/>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3"/>
          <p:cNvSpPr>
            <a:spLocks noGrp="1"/>
          </p:cNvSpPr>
          <p:nvPr>
            <p:ph type="body" sz="quarter" idx="21" hasCustomPrompt="1"/>
          </p:nvPr>
        </p:nvSpPr>
        <p:spPr>
          <a:xfrm>
            <a:off x="655036" y="591277"/>
            <a:ext cx="10832114" cy="857158"/>
          </a:xfrm>
          <a:solidFill>
            <a:schemeClr val="bg1"/>
          </a:solidFill>
        </p:spPr>
        <p:txBody>
          <a:bodyPr anchor="t">
            <a:normAutofit/>
          </a:bodyPr>
          <a:lstStyle>
            <a:lvl1pPr marL="0" indent="0" algn="l">
              <a:buNone/>
              <a:defRPr sz="3600" i="0">
                <a:solidFill>
                  <a:srgbClr val="6D6E6C"/>
                </a:solidFill>
                <a:latin typeface="+mn-lt"/>
              </a:defRPr>
            </a:lvl1pPr>
          </a:lstStyle>
          <a:p>
            <a:pPr lvl="0"/>
            <a:r>
              <a:rPr lang="en-US" dirty="0"/>
              <a:t>TITLE</a:t>
            </a:r>
          </a:p>
        </p:txBody>
      </p:sp>
    </p:spTree>
    <p:extLst>
      <p:ext uri="{BB962C8B-B14F-4D97-AF65-F5344CB8AC3E}">
        <p14:creationId xmlns:p14="http://schemas.microsoft.com/office/powerpoint/2010/main" val="298473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with 2 colums -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1" name="Text Placeholder 25"/>
          <p:cNvSpPr>
            <a:spLocks noGrp="1"/>
          </p:cNvSpPr>
          <p:nvPr>
            <p:ph type="body" sz="quarter" idx="14" hasCustomPrompt="1"/>
          </p:nvPr>
        </p:nvSpPr>
        <p:spPr>
          <a:xfrm>
            <a:off x="876302" y="2117211"/>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9" name="Text Placeholder 25"/>
          <p:cNvSpPr>
            <a:spLocks noGrp="1"/>
          </p:cNvSpPr>
          <p:nvPr>
            <p:ph type="body" sz="quarter" idx="15" hasCustomPrompt="1"/>
          </p:nvPr>
        </p:nvSpPr>
        <p:spPr>
          <a:xfrm>
            <a:off x="4683387" y="2139557"/>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3" name="Straight Connector 12"/>
          <p:cNvCxnSpPr/>
          <p:nvPr userDrawn="1"/>
        </p:nvCxnSpPr>
        <p:spPr>
          <a:xfrm flipH="1">
            <a:off x="478388" y="1901510"/>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14"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b="-4010"/>
          <a:stretch/>
        </p:blipFill>
        <p:spPr>
          <a:xfrm rot="10800000" flipH="1">
            <a:off x="8892209" y="-187430"/>
            <a:ext cx="3299791" cy="50907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theme" Target="../theme/theme2.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8" Type="http://schemas.openxmlformats.org/officeDocument/2006/relationships/slideLayout" Target="../slideLayouts/slideLayout52.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12/1/2020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42" r:id="rId3"/>
    <p:sldLayoutId id="2147483700" r:id="rId4"/>
    <p:sldLayoutId id="2147483767" r:id="rId5"/>
    <p:sldLayoutId id="2147483743" r:id="rId6"/>
    <p:sldLayoutId id="2147483710" r:id="rId7"/>
    <p:sldLayoutId id="2147483745" r:id="rId8"/>
    <p:sldLayoutId id="2147483707" r:id="rId9"/>
    <p:sldLayoutId id="2147483744" r:id="rId10"/>
    <p:sldLayoutId id="2147483698" r:id="rId11"/>
    <p:sldLayoutId id="2147483708" r:id="rId12"/>
    <p:sldLayoutId id="2147483717" r:id="rId13"/>
    <p:sldLayoutId id="2147483771" r:id="rId14"/>
    <p:sldLayoutId id="2147483837" r:id="rId15"/>
    <p:sldLayoutId id="2147483774" r:id="rId16"/>
    <p:sldLayoutId id="2147483775" r:id="rId17"/>
    <p:sldLayoutId id="2147483773" r:id="rId18"/>
    <p:sldLayoutId id="2147483772" r:id="rId19"/>
    <p:sldLayoutId id="2147483718" r:id="rId20"/>
    <p:sldLayoutId id="2147483723" r:id="rId21"/>
    <p:sldLayoutId id="2147483787" r:id="rId22"/>
    <p:sldLayoutId id="2147483790" r:id="rId23"/>
    <p:sldLayoutId id="2147483789" r:id="rId24"/>
    <p:sldLayoutId id="2147483737" r:id="rId25"/>
    <p:sldLayoutId id="2147483699" r:id="rId26"/>
    <p:sldLayoutId id="2147483705" r:id="rId27"/>
    <p:sldLayoutId id="2147483776" r:id="rId28"/>
    <p:sldLayoutId id="2147483777" r:id="rId29"/>
    <p:sldLayoutId id="2147483738" r:id="rId30"/>
    <p:sldLayoutId id="2147483740" r:id="rId31"/>
    <p:sldLayoutId id="2147483741" r:id="rId32"/>
    <p:sldLayoutId id="2147483746" r:id="rId33"/>
    <p:sldLayoutId id="2147483734" r:id="rId34"/>
    <p:sldLayoutId id="2147483748" r:id="rId35"/>
    <p:sldLayoutId id="2147483770" r:id="rId36"/>
    <p:sldLayoutId id="2147483749" r:id="rId37"/>
    <p:sldLayoutId id="2147483750" r:id="rId38"/>
    <p:sldLayoutId id="2147483751" r:id="rId39"/>
    <p:sldLayoutId id="2147483752" r:id="rId40"/>
    <p:sldLayoutId id="2147483687" r:id="rId41"/>
    <p:sldLayoutId id="2147483726" r:id="rId42"/>
    <p:sldLayoutId id="2147483835" r:id="rId43"/>
    <p:sldLayoutId id="2147483836" r:id="rId44"/>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12/1/2020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78464456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 id="2147483819" r:id="rId28"/>
    <p:sldLayoutId id="2147483820" r:id="rId29"/>
    <p:sldLayoutId id="2147483821" r:id="rId30"/>
    <p:sldLayoutId id="2147483822" r:id="rId31"/>
    <p:sldLayoutId id="2147483823" r:id="rId32"/>
    <p:sldLayoutId id="2147483824" r:id="rId33"/>
    <p:sldLayoutId id="2147483825" r:id="rId34"/>
    <p:sldLayoutId id="2147483826" r:id="rId35"/>
    <p:sldLayoutId id="2147483827" r:id="rId36"/>
    <p:sldLayoutId id="2147483828" r:id="rId37"/>
    <p:sldLayoutId id="2147483829" r:id="rId38"/>
    <p:sldLayoutId id="2147483830" r:id="rId39"/>
    <p:sldLayoutId id="2147483831" r:id="rId40"/>
    <p:sldLayoutId id="2147483832" r:id="rId41"/>
    <p:sldLayoutId id="2147483833" r:id="rId42"/>
    <p:sldLayoutId id="2147483838" r:id="rId43"/>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42.xml"/><Relationship Id="rId5" Type="http://schemas.openxmlformats.org/officeDocument/2006/relationships/image" Target="../media/image20.pn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hyperlink" Target="https://cumberlandbusiness.com/news/how-small-businesses-impact-their-communities/" TargetMode="External"/><Relationship Id="rId2" Type="http://schemas.openxmlformats.org/officeDocument/2006/relationships/image" Target="../media/image39.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hyperlink" Target="https://www.healthcentral.com/slideshow/20-confidence-boosters-that-work" TargetMode="External"/><Relationship Id="rId2" Type="http://schemas.openxmlformats.org/officeDocument/2006/relationships/image" Target="../media/image41.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pngall.com/10-number-png" TargetMode="External"/><Relationship Id="rId2" Type="http://schemas.openxmlformats.org/officeDocument/2006/relationships/image" Target="../media/image42.png"/><Relationship Id="rId1" Type="http://schemas.openxmlformats.org/officeDocument/2006/relationships/slideLayout" Target="../slideLayouts/slideLayout14.xml"/><Relationship Id="rId5" Type="http://schemas.openxmlformats.org/officeDocument/2006/relationships/hyperlink" Target="https://creativecommons.org/licenses/by-nc/3.0/" TargetMode="External"/><Relationship Id="rId4" Type="http://schemas.openxmlformats.org/officeDocument/2006/relationships/hyperlink" Target="https://www.pps.org/article/challenge-explore-your-community-with-the-power-of-1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https://www.jetsetter.com/magazine/the-most-beautiful-towns-in-germany/" TargetMode="External"/><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www.brookings.edu/blog/the-avenue/2019/01/16/how-placemaking-can-empower-urban-communities-not-tear-them-apart/" TargetMode="External"/><Relationship Id="rId2" Type="http://schemas.openxmlformats.org/officeDocument/2006/relationships/image" Target="../media/image44.jpeg"/><Relationship Id="rId1" Type="http://schemas.openxmlformats.org/officeDocument/2006/relationships/slideLayout" Target="../slideLayouts/slideLayout27.xml"/><Relationship Id="rId4" Type="http://schemas.openxmlformats.org/officeDocument/2006/relationships/hyperlink" Target="http://pznews.net/media/13f25a9fff4cf18ffff8419ffaf2815.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hyperlink" Target="https://creativecommons.org/licenses/by-sa/3.0/" TargetMode="External"/><Relationship Id="rId2" Type="http://schemas.openxmlformats.org/officeDocument/2006/relationships/hyperlink" Target="https://www.porchplacemaking.com/" TargetMode="External"/><Relationship Id="rId1" Type="http://schemas.openxmlformats.org/officeDocument/2006/relationships/slideLayout" Target="../slideLayouts/slideLayout8.xml"/><Relationship Id="rId6" Type="http://schemas.openxmlformats.org/officeDocument/2006/relationships/hyperlink" Target="https://en.wikipedia.org/wiki/Spring_(season)" TargetMode="External"/><Relationship Id="rId5" Type="http://schemas.openxmlformats.org/officeDocument/2006/relationships/image" Target="../media/image46.jpeg"/><Relationship Id="rId4" Type="http://schemas.openxmlformats.org/officeDocument/2006/relationships/hyperlink" Target="https://www.flickr.com/photos/jeromelessardphoto/502625810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porchplacemaking.com/" TargetMode="External"/><Relationship Id="rId1" Type="http://schemas.openxmlformats.org/officeDocument/2006/relationships/slideLayout" Target="../slideLayouts/slideLayout8.xml"/><Relationship Id="rId6" Type="http://schemas.openxmlformats.org/officeDocument/2006/relationships/hyperlink" Target="http://www.payphones.bt.com/adopt_a_kiosk/HTML/payphone/case-studies.htm" TargetMode="External"/><Relationship Id="rId5" Type="http://schemas.openxmlformats.org/officeDocument/2006/relationships/hyperlink" Target="http://www.payphones.bt.com/adopt_a_kiosk/HTML/payphone/index.htm" TargetMode="External"/><Relationship Id="rId4" Type="http://schemas.openxmlformats.org/officeDocument/2006/relationships/hyperlink" Target="https://inhabitat.com/new-uk-library-fits-within-a-phone-boot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44.xml"/><Relationship Id="rId5" Type="http://schemas.openxmlformats.org/officeDocument/2006/relationships/hyperlink" Target="https://www.irishexaminer.com/lifestyle/arid-20308042.html" TargetMode="External"/><Relationship Id="rId4" Type="http://schemas.openxmlformats.org/officeDocument/2006/relationships/image" Target="../media/image50.svg"/></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hyperlink" Target="http://niexplorer.com/blog/cuilcagh-way" TargetMode="External"/><Relationship Id="rId2" Type="http://schemas.openxmlformats.org/officeDocument/2006/relationships/image" Target="../media/image52.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marblearchcavesgeopark.com/cuilcagh-wa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EQUK_LK8R5k" TargetMode="External"/><Relationship Id="rId2" Type="http://schemas.openxmlformats.org/officeDocument/2006/relationships/image" Target="../media/image53.jpe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hyperlink" Target="https://www.pinterest.com/pin/332773859944447339/" TargetMode="External"/><Relationship Id="rId2" Type="http://schemas.openxmlformats.org/officeDocument/2006/relationships/image" Target="../media/image54.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facebook.com/BoyleMarke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cnu.org/publicsquare/2017/01/17/ten-reasons-build-community-through-urban-design" TargetMode="External"/><Relationship Id="rId2" Type="http://schemas.openxmlformats.org/officeDocument/2006/relationships/image" Target="../media/image55.jpe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hyperlink" Target="https://www.citymatters.london/bank-junction-car-ban-made-permanent/" TargetMode="External"/><Relationship Id="rId2" Type="http://schemas.openxmlformats.org/officeDocument/2006/relationships/image" Target="../media/image56.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theguardian.com/cities/2018/sep/19/what-would-a-truly-walkable-city-look-lik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universaldesign.ie/Web-Content-/How-Walkable-is-Your-Town-Report.pdf"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quilltile76.wikidot.com/blog:_start/date/2018.11" TargetMode="External"/><Relationship Id="rId2" Type="http://schemas.openxmlformats.org/officeDocument/2006/relationships/image" Target="../media/image58.jpeg"/><Relationship Id="rId1" Type="http://schemas.openxmlformats.org/officeDocument/2006/relationships/slideLayout" Target="../slideLayouts/slideLayout8.xml"/><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42.xml"/><Relationship Id="rId1" Type="http://schemas.openxmlformats.org/officeDocument/2006/relationships/video" Target="https://player.vimeo.com/video/140235626?app_id=122963"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earethefair.com/2016/10/12/placemaking-means-events/" TargetMode="External"/><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hyperlink" Target="http://rethinkingchildhood.com/2013/01/14/children-freedom-england-germany/" TargetMode="External"/><Relationship Id="rId2" Type="http://schemas.openxmlformats.org/officeDocument/2006/relationships/image" Target="../media/image61.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designcouncil.org.uk/sites/default/files/asset/document/designing-and-planning-for-play.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gensler.com/research-insight/in-focus/designing-vibrant-communities" TargetMode="External"/><Relationship Id="rId2" Type="http://schemas.openxmlformats.org/officeDocument/2006/relationships/image" Target="../media/image62.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www.thesprucecrafts.com/suicide-chess-basics-611239" TargetMode="External"/><Relationship Id="rId2" Type="http://schemas.openxmlformats.org/officeDocument/2006/relationships/image" Target="../media/image63.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pznews.net/media/13f25a9fff4cf18ffff8419ffaf2815.pdf" TargetMode="External"/><Relationship Id="rId1" Type="http://schemas.openxmlformats.org/officeDocument/2006/relationships/slideLayout" Target="../slideLayouts/slideLayout27.xml"/><Relationship Id="rId4" Type="http://schemas.openxmlformats.org/officeDocument/2006/relationships/hyperlink" Target="https://simonwhite.com.au/2020/07/22/placemaking-for-local-economic-developmen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thejournal.ie/kiltyclogher-appeal-for-residents-3522534-Aug2017/" TargetMode="External"/><Relationship Id="rId2" Type="http://schemas.openxmlformats.org/officeDocument/2006/relationships/image" Target="../media/image65.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irishtimes.com/news/ireland/irish-news/from-east-wall-to-leitrim-kilty-welcomes-new-families-1.3206554"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42.xml"/><Relationship Id="rId1" Type="http://schemas.openxmlformats.org/officeDocument/2006/relationships/video" Target="https://www.youtube.com/embed/fdGT7xobLp0?feature=oembed" TargetMode="External"/><Relationship Id="rId4" Type="http://schemas.openxmlformats.org/officeDocument/2006/relationships/image" Target="../media/image67.jpg"/></Relationships>
</file>

<file path=ppt/slides/_rels/slide37.xml.rels><?xml version="1.0" encoding="UTF-8" standalone="yes"?>
<Relationships xmlns="http://schemas.openxmlformats.org/package/2006/relationships"><Relationship Id="rId3" Type="http://schemas.openxmlformats.org/officeDocument/2006/relationships/hyperlink" Target="https://www.coillte.ie/coillte-announce-the-transfer-of-ownership-of-forests-in-mayo-to-the-national-parks-and-wildlife-service/coillte_coolaney-mountain-bike-centre_conor-doherty_10/" TargetMode="External"/><Relationship Id="rId7" Type="http://schemas.openxmlformats.org/officeDocument/2006/relationships/image" Target="../media/image50.svg"/><Relationship Id="rId2" Type="http://schemas.openxmlformats.org/officeDocument/2006/relationships/image" Target="../media/image68.jpeg"/><Relationship Id="rId1" Type="http://schemas.openxmlformats.org/officeDocument/2006/relationships/slideLayout" Target="../slideLayouts/slideLayout44.xml"/><Relationship Id="rId6" Type="http://schemas.openxmlformats.org/officeDocument/2006/relationships/image" Target="../media/image49.png"/><Relationship Id="rId5" Type="http://schemas.openxmlformats.org/officeDocument/2006/relationships/hyperlink" Target="https://www.coillte.ie/site/coolaney-mtb/?fbclid=IwAR30pOHXkDxl82mdNhx6o5i_SiExAJOcBJiiHZ3BoQUFmUbKQs_5YJ8EMUM" TargetMode="External"/><Relationship Id="rId4" Type="http://schemas.openxmlformats.org/officeDocument/2006/relationships/hyperlink" Target="https://www.facebook.com/Coolaney-National-Mountain-Bike-Centre-1541297972788179"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42.xml"/><Relationship Id="rId1" Type="http://schemas.openxmlformats.org/officeDocument/2006/relationships/video" Target="https://www.youtube.com/embed/LyYXLlilW00?feature=oembed"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altaplanning.com/services/complete-streets/placemaking-streetscapes/" TargetMode="External"/><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www.sco.org.uk/join-in/community" TargetMode="External"/><Relationship Id="rId2" Type="http://schemas.openxmlformats.org/officeDocument/2006/relationships/image" Target="../media/image71.jpeg"/><Relationship Id="rId1" Type="http://schemas.openxmlformats.org/officeDocument/2006/relationships/slideLayout" Target="../slideLayouts/slideLayout27.xml"/><Relationship Id="rId4" Type="http://schemas.openxmlformats.org/officeDocument/2006/relationships/hyperlink" Target="http://pznews.net/media/13f25a9fff4cf18ffff8419ffaf2815.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thinkinghumanity.com/2014/06/28-pieces-of-street-art-that-cleverly-interact-with-their-surroundings.html" TargetMode="External"/><Relationship Id="rId2" Type="http://schemas.openxmlformats.org/officeDocument/2006/relationships/image" Target="../media/image72.jpeg"/><Relationship Id="rId1" Type="http://schemas.openxmlformats.org/officeDocument/2006/relationships/slideLayout" Target="../slideLayouts/slideLayout8.xml"/><Relationship Id="rId4" Type="http://schemas.openxmlformats.org/officeDocument/2006/relationships/hyperlink" Target="https://drawout.ie/street-art-urban-regernation/"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ilovelimerick.ie/draw-out-urban-exhibitionist-2/" TargetMode="External"/><Relationship Id="rId2" Type="http://schemas.openxmlformats.org/officeDocument/2006/relationships/image" Target="../media/image73.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drawout.i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42.xml"/><Relationship Id="rId1" Type="http://schemas.openxmlformats.org/officeDocument/2006/relationships/video" Target="https://www.youtube.com/embed/Vl00Al-SZOc?feature=oembed"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talkofthetown.ie/seek-festival-to-kick-off-in-dundalk-this-saturday/" TargetMode="External"/><Relationship Id="rId2" Type="http://schemas.openxmlformats.org/officeDocument/2006/relationships/image" Target="../media/image75.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seekdundalk.i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nicholastonfarm.co.uk/local-area.asp" TargetMode="External"/><Relationship Id="rId2" Type="http://schemas.openxmlformats.org/officeDocument/2006/relationships/image" Target="../media/image76.jpeg"/><Relationship Id="rId1" Type="http://schemas.openxmlformats.org/officeDocument/2006/relationships/slideLayout" Target="../slideLayouts/slideLayout8.xml"/><Relationship Id="rId5" Type="http://schemas.openxmlformats.org/officeDocument/2006/relationships/hyperlink" Target="http://www.youtube.com/watch?v=-br3UvDlcCY" TargetMode="External"/><Relationship Id="rId4" Type="http://schemas.openxmlformats.org/officeDocument/2006/relationships/image" Target="../media/image77.jpeg"/></Relationships>
</file>

<file path=ppt/slides/_rels/slide46.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79.jpeg"/><Relationship Id="rId2" Type="http://schemas.openxmlformats.org/officeDocument/2006/relationships/slideLayout" Target="../slideLayouts/slideLayout44.xml"/><Relationship Id="rId1" Type="http://schemas.openxmlformats.org/officeDocument/2006/relationships/video" Target="https://www.youtube.com/embed/CeVjcnX5mC8?feature=oembed" TargetMode="Externa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youtube.com/watch?v=6b_SqfmJxdI"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claddaghirishtours.com/" TargetMode="External"/><Relationship Id="rId2" Type="http://schemas.openxmlformats.org/officeDocument/2006/relationships/image" Target="../media/image80.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sligofolkpark.co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grahamprojects.com/" TargetMode="External"/><Relationship Id="rId2" Type="http://schemas.openxmlformats.org/officeDocument/2006/relationships/image" Target="../media/image81.jpeg"/><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hyperlink" Target="http://pznews.net/media/13f25a9fff4cf18ffff8419ffaf2815.pdf" TargetMode="External"/><Relationship Id="rId1" Type="http://schemas.openxmlformats.org/officeDocument/2006/relationships/slideLayout" Target="../slideLayouts/slideLayout27.xml"/><Relationship Id="rId4" Type="http://schemas.openxmlformats.org/officeDocument/2006/relationships/hyperlink" Target="https://commons.wikimedia.org/wiki/File:ParisPedestrianStreetCul-de-sac.j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3" Type="http://schemas.openxmlformats.org/officeDocument/2006/relationships/hyperlink" Target="http://plannersweb.com/2014/01/tactical-urbanism-public-vandalism/" TargetMode="External"/><Relationship Id="rId2" Type="http://schemas.openxmlformats.org/officeDocument/2006/relationships/image" Target="../media/image83.jpeg"/><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hyperlink" Target="https://clarechampion.ie/parklet-plans-for-oconnell-street-in-ennis/" TargetMode="External"/><Relationship Id="rId2" Type="http://schemas.openxmlformats.org/officeDocument/2006/relationships/image" Target="../media/image84.png"/><Relationship Id="rId1" Type="http://schemas.openxmlformats.org/officeDocument/2006/relationships/slideLayout" Target="../slideLayouts/slideLayout44.xml"/><Relationship Id="rId5" Type="http://schemas.openxmlformats.org/officeDocument/2006/relationships/image" Target="../media/image50.svg"/><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hyperlink" Target="https://www.pinterest.de/pin/298504281529754287/" TargetMode="External"/><Relationship Id="rId2" Type="http://schemas.openxmlformats.org/officeDocument/2006/relationships/image" Target="../media/image85.jpeg"/><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3" Type="http://schemas.openxmlformats.org/officeDocument/2006/relationships/hyperlink" Target="http://www.sligocamino.ie/cafeacute-fia.html" TargetMode="External"/><Relationship Id="rId2" Type="http://schemas.openxmlformats.org/officeDocument/2006/relationships/image" Target="../media/image86.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facebook.com/fiacafe/"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sligohub.com/cafe-fia-coolaney/" TargetMode="External"/><Relationship Id="rId2" Type="http://schemas.openxmlformats.org/officeDocument/2006/relationships/image" Target="../media/image87.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independent.ie/regionals/sligochampion/coolaneys-cafe-spirit-39232883.html"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42.xml"/><Relationship Id="rId1" Type="http://schemas.openxmlformats.org/officeDocument/2006/relationships/video" Target="https://www.youtube.com/embed/GevFhb6jw3Q?start=51&amp;feature=oembed"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clipartkey.com/view/xRmwmT_power-of-10-placemaking/" TargetMode="External"/><Relationship Id="rId7" Type="http://schemas.openxmlformats.org/officeDocument/2006/relationships/diagramQuickStyle" Target="../diagrams/quickStyle1.xml"/><Relationship Id="rId2" Type="http://schemas.openxmlformats.org/officeDocument/2006/relationships/image" Target="../media/image90.png"/><Relationship Id="rId1" Type="http://schemas.openxmlformats.org/officeDocument/2006/relationships/slideLayout" Target="../slideLayouts/slideLayout8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pps.org/article/challenge-explore-your-community-with-the-power-of-10" TargetMode="External"/><Relationship Id="rId9" Type="http://schemas.microsoft.com/office/2007/relationships/diagramDrawing" Target="../diagrams/drawing1.xml"/></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www.clipartkey.com/view/xRmwmT_power-of-10-placemaking/" TargetMode="External"/><Relationship Id="rId7" Type="http://schemas.openxmlformats.org/officeDocument/2006/relationships/diagramQuickStyle" Target="../diagrams/quickStyle2.xml"/><Relationship Id="rId2" Type="http://schemas.openxmlformats.org/officeDocument/2006/relationships/image" Target="../media/image90.png"/><Relationship Id="rId1" Type="http://schemas.openxmlformats.org/officeDocument/2006/relationships/slideLayout" Target="../slideLayouts/slideLayout8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www.pps.org/article/challenge-explore-your-community-with-the-power-of-10" TargetMode="External"/><Relationship Id="rId9" Type="http://schemas.microsoft.com/office/2007/relationships/diagramDrawing" Target="../diagrams/drawing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33.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groundplaysf.org/wp-content/uploads/San-Francisco-Parklet-Manual.pdf" TargetMode="External"/><Relationship Id="rId1" Type="http://schemas.openxmlformats.org/officeDocument/2006/relationships/slideLayout" Target="../slideLayouts/slideLayout81.xml"/></Relationships>
</file>

<file path=ppt/slides/_rels/slide6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hyperlink" Target="https://asphaltart.bloomberg.org/guide/" TargetMode="External"/><Relationship Id="rId1" Type="http://schemas.openxmlformats.org/officeDocument/2006/relationships/slideLayout" Target="../slideLayouts/slideLayout7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2" Type="http://schemas.openxmlformats.org/officeDocument/2006/relationships/hyperlink" Target="https://www.designcouncil.org.uk/sites/default/files/asset/document/designing-and-planning-for-play.pdf" TargetMode="Externa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hyperlink" Target="http://www.next.cc/journey/tools/placemaking" TargetMode="External"/><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consult.fingal.ie/en/consultation/draft-fingal-development-plan-2017-%E2%80%93-2023-stage-2/chapter/chapter-3-placemaking" TargetMode="External"/><Relationship Id="rId2" Type="http://schemas.openxmlformats.org/officeDocument/2006/relationships/image" Target="../media/image38.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4" descr="Woman happily playing with children in the playground"/>
          <p:cNvSpPr txBox="1">
            <a:spLocks/>
          </p:cNvSpPr>
          <p:nvPr/>
        </p:nvSpPr>
        <p:spPr>
          <a:xfrm>
            <a:off x="5261114" y="-40456"/>
            <a:ext cx="6930886" cy="6908556"/>
          </a:xfrm>
          <a:custGeom>
            <a:avLst/>
            <a:gdLst>
              <a:gd name="connsiteX0" fmla="*/ 0 w 6215062"/>
              <a:gd name="connsiteY0" fmla="*/ 0 h 7050088"/>
              <a:gd name="connsiteX1" fmla="*/ 5179198 w 6215062"/>
              <a:gd name="connsiteY1" fmla="*/ 0 h 7050088"/>
              <a:gd name="connsiteX2" fmla="*/ 6215062 w 6215062"/>
              <a:gd name="connsiteY2" fmla="*/ 1035864 h 7050088"/>
              <a:gd name="connsiteX3" fmla="*/ 6215062 w 6215062"/>
              <a:gd name="connsiteY3" fmla="*/ 7050088 h 7050088"/>
              <a:gd name="connsiteX4" fmla="*/ 0 w 6215062"/>
              <a:gd name="connsiteY4" fmla="*/ 7050088 h 7050088"/>
              <a:gd name="connsiteX5" fmla="*/ 0 w 6215062"/>
              <a:gd name="connsiteY5" fmla="*/ 0 h 7050088"/>
              <a:gd name="connsiteX0" fmla="*/ 0 w 6239372"/>
              <a:gd name="connsiteY0" fmla="*/ 0 h 7050088"/>
              <a:gd name="connsiteX1" fmla="*/ 6239372 w 6239372"/>
              <a:gd name="connsiteY1" fmla="*/ 26504 h 7050088"/>
              <a:gd name="connsiteX2" fmla="*/ 6215062 w 6239372"/>
              <a:gd name="connsiteY2" fmla="*/ 1035864 h 7050088"/>
              <a:gd name="connsiteX3" fmla="*/ 6215062 w 6239372"/>
              <a:gd name="connsiteY3" fmla="*/ 7050088 h 7050088"/>
              <a:gd name="connsiteX4" fmla="*/ 0 w 6239372"/>
              <a:gd name="connsiteY4" fmla="*/ 7050088 h 7050088"/>
              <a:gd name="connsiteX5" fmla="*/ 0 w 6239372"/>
              <a:gd name="connsiteY5" fmla="*/ 0 h 7050088"/>
              <a:gd name="connsiteX0" fmla="*/ 0 w 6239372"/>
              <a:gd name="connsiteY0" fmla="*/ 0 h 7050088"/>
              <a:gd name="connsiteX1" fmla="*/ 6239372 w 6239372"/>
              <a:gd name="connsiteY1" fmla="*/ 26504 h 7050088"/>
              <a:gd name="connsiteX2" fmla="*/ 6215062 w 6239372"/>
              <a:gd name="connsiteY2" fmla="*/ 1035864 h 7050088"/>
              <a:gd name="connsiteX3" fmla="*/ 1126227 w 6239372"/>
              <a:gd name="connsiteY3" fmla="*/ 6626018 h 7050088"/>
              <a:gd name="connsiteX4" fmla="*/ 0 w 6239372"/>
              <a:gd name="connsiteY4" fmla="*/ 7050088 h 7050088"/>
              <a:gd name="connsiteX5" fmla="*/ 0 w 6239372"/>
              <a:gd name="connsiteY5" fmla="*/ 0 h 7050088"/>
              <a:gd name="connsiteX0" fmla="*/ 0 w 6239372"/>
              <a:gd name="connsiteY0" fmla="*/ 0 h 7050088"/>
              <a:gd name="connsiteX1" fmla="*/ 6239372 w 6239372"/>
              <a:gd name="connsiteY1" fmla="*/ 26504 h 7050088"/>
              <a:gd name="connsiteX2" fmla="*/ 6162054 w 6239372"/>
              <a:gd name="connsiteY2" fmla="*/ 6840316 h 7050088"/>
              <a:gd name="connsiteX3" fmla="*/ 1126227 w 6239372"/>
              <a:gd name="connsiteY3" fmla="*/ 6626018 h 7050088"/>
              <a:gd name="connsiteX4" fmla="*/ 0 w 6239372"/>
              <a:gd name="connsiteY4" fmla="*/ 7050088 h 7050088"/>
              <a:gd name="connsiteX5" fmla="*/ 0 w 6239372"/>
              <a:gd name="connsiteY5" fmla="*/ 0 h 7050088"/>
              <a:gd name="connsiteX0" fmla="*/ 0 w 6239372"/>
              <a:gd name="connsiteY0" fmla="*/ 0 h 7050088"/>
              <a:gd name="connsiteX1" fmla="*/ 6239372 w 6239372"/>
              <a:gd name="connsiteY1" fmla="*/ 0 h 7050088"/>
              <a:gd name="connsiteX2" fmla="*/ 6162054 w 6239372"/>
              <a:gd name="connsiteY2" fmla="*/ 6840316 h 7050088"/>
              <a:gd name="connsiteX3" fmla="*/ 1126227 w 6239372"/>
              <a:gd name="connsiteY3" fmla="*/ 6626018 h 7050088"/>
              <a:gd name="connsiteX4" fmla="*/ 0 w 6239372"/>
              <a:gd name="connsiteY4" fmla="*/ 7050088 h 7050088"/>
              <a:gd name="connsiteX5" fmla="*/ 0 w 6239372"/>
              <a:gd name="connsiteY5" fmla="*/ 0 h 7050088"/>
              <a:gd name="connsiteX0" fmla="*/ 0 w 6239372"/>
              <a:gd name="connsiteY0" fmla="*/ 0 h 6840316"/>
              <a:gd name="connsiteX1" fmla="*/ 6239372 w 6239372"/>
              <a:gd name="connsiteY1" fmla="*/ 0 h 6840316"/>
              <a:gd name="connsiteX2" fmla="*/ 6162054 w 6239372"/>
              <a:gd name="connsiteY2" fmla="*/ 6840316 h 6840316"/>
              <a:gd name="connsiteX3" fmla="*/ 1126227 w 6239372"/>
              <a:gd name="connsiteY3" fmla="*/ 6626018 h 6840316"/>
              <a:gd name="connsiteX4" fmla="*/ 0 w 6239372"/>
              <a:gd name="connsiteY4" fmla="*/ 5632105 h 6840316"/>
              <a:gd name="connsiteX5" fmla="*/ 0 w 6239372"/>
              <a:gd name="connsiteY5" fmla="*/ 0 h 6840316"/>
              <a:gd name="connsiteX0" fmla="*/ 689320 w 6928692"/>
              <a:gd name="connsiteY0" fmla="*/ 0 h 6851305"/>
              <a:gd name="connsiteX1" fmla="*/ 6928692 w 6928692"/>
              <a:gd name="connsiteY1" fmla="*/ 0 h 6851305"/>
              <a:gd name="connsiteX2" fmla="*/ 6851374 w 6928692"/>
              <a:gd name="connsiteY2" fmla="*/ 6840316 h 6851305"/>
              <a:gd name="connsiteX3" fmla="*/ 0 w 6928692"/>
              <a:gd name="connsiteY3" fmla="*/ 6851305 h 6851305"/>
              <a:gd name="connsiteX4" fmla="*/ 689320 w 6928692"/>
              <a:gd name="connsiteY4" fmla="*/ 5632105 h 6851305"/>
              <a:gd name="connsiteX5" fmla="*/ 689320 w 6928692"/>
              <a:gd name="connsiteY5" fmla="*/ 0 h 6851305"/>
              <a:gd name="connsiteX0" fmla="*/ 689320 w 6928692"/>
              <a:gd name="connsiteY0" fmla="*/ 0 h 6853568"/>
              <a:gd name="connsiteX1" fmla="*/ 6928692 w 6928692"/>
              <a:gd name="connsiteY1" fmla="*/ 0 h 6853568"/>
              <a:gd name="connsiteX2" fmla="*/ 6851374 w 6928692"/>
              <a:gd name="connsiteY2" fmla="*/ 6853568 h 6853568"/>
              <a:gd name="connsiteX3" fmla="*/ 0 w 6928692"/>
              <a:gd name="connsiteY3" fmla="*/ 6851305 h 6853568"/>
              <a:gd name="connsiteX4" fmla="*/ 689320 w 6928692"/>
              <a:gd name="connsiteY4" fmla="*/ 5632105 h 6853568"/>
              <a:gd name="connsiteX5" fmla="*/ 689320 w 6928692"/>
              <a:gd name="connsiteY5" fmla="*/ 0 h 6853568"/>
              <a:gd name="connsiteX0" fmla="*/ 649563 w 6888935"/>
              <a:gd name="connsiteY0" fmla="*/ 0 h 6853568"/>
              <a:gd name="connsiteX1" fmla="*/ 6888935 w 6888935"/>
              <a:gd name="connsiteY1" fmla="*/ 0 h 6853568"/>
              <a:gd name="connsiteX2" fmla="*/ 6811617 w 6888935"/>
              <a:gd name="connsiteY2" fmla="*/ 6853568 h 6853568"/>
              <a:gd name="connsiteX3" fmla="*/ 0 w 6888935"/>
              <a:gd name="connsiteY3" fmla="*/ 6851305 h 6853568"/>
              <a:gd name="connsiteX4" fmla="*/ 649563 w 6888935"/>
              <a:gd name="connsiteY4" fmla="*/ 5632105 h 6853568"/>
              <a:gd name="connsiteX5" fmla="*/ 649563 w 6888935"/>
              <a:gd name="connsiteY5" fmla="*/ 0 h 6853568"/>
              <a:gd name="connsiteX0" fmla="*/ 649563 w 6888935"/>
              <a:gd name="connsiteY0" fmla="*/ 0 h 6853568"/>
              <a:gd name="connsiteX1" fmla="*/ 6888935 w 6888935"/>
              <a:gd name="connsiteY1" fmla="*/ 0 h 6853568"/>
              <a:gd name="connsiteX2" fmla="*/ 6811617 w 6888935"/>
              <a:gd name="connsiteY2" fmla="*/ 6853568 h 6853568"/>
              <a:gd name="connsiteX3" fmla="*/ 0 w 6888935"/>
              <a:gd name="connsiteY3" fmla="*/ 6851305 h 6853568"/>
              <a:gd name="connsiteX4" fmla="*/ 2094050 w 6888935"/>
              <a:gd name="connsiteY4" fmla="*/ 1629948 h 6853568"/>
              <a:gd name="connsiteX5" fmla="*/ 649563 w 6888935"/>
              <a:gd name="connsiteY5" fmla="*/ 0 h 6853568"/>
              <a:gd name="connsiteX0" fmla="*/ 1272415 w 6888935"/>
              <a:gd name="connsiteY0" fmla="*/ 0 h 6853568"/>
              <a:gd name="connsiteX1" fmla="*/ 6888935 w 6888935"/>
              <a:gd name="connsiteY1" fmla="*/ 0 h 6853568"/>
              <a:gd name="connsiteX2" fmla="*/ 6811617 w 6888935"/>
              <a:gd name="connsiteY2" fmla="*/ 6853568 h 6853568"/>
              <a:gd name="connsiteX3" fmla="*/ 0 w 6888935"/>
              <a:gd name="connsiteY3" fmla="*/ 6851305 h 6853568"/>
              <a:gd name="connsiteX4" fmla="*/ 2094050 w 6888935"/>
              <a:gd name="connsiteY4" fmla="*/ 1629948 h 6853568"/>
              <a:gd name="connsiteX5" fmla="*/ 1272415 w 6888935"/>
              <a:gd name="connsiteY5" fmla="*/ 0 h 6853568"/>
              <a:gd name="connsiteX0" fmla="*/ 1272415 w 6888935"/>
              <a:gd name="connsiteY0" fmla="*/ 0 h 6853568"/>
              <a:gd name="connsiteX1" fmla="*/ 6888935 w 6888935"/>
              <a:gd name="connsiteY1" fmla="*/ 0 h 6853568"/>
              <a:gd name="connsiteX2" fmla="*/ 6811617 w 6888935"/>
              <a:gd name="connsiteY2" fmla="*/ 6853568 h 6853568"/>
              <a:gd name="connsiteX3" fmla="*/ 0 w 6888935"/>
              <a:gd name="connsiteY3" fmla="*/ 6851305 h 6853568"/>
              <a:gd name="connsiteX4" fmla="*/ 2094050 w 6888935"/>
              <a:gd name="connsiteY4" fmla="*/ 1629948 h 6853568"/>
              <a:gd name="connsiteX5" fmla="*/ 1272415 w 6888935"/>
              <a:gd name="connsiteY5" fmla="*/ 0 h 6853568"/>
              <a:gd name="connsiteX0" fmla="*/ 1272415 w 6888935"/>
              <a:gd name="connsiteY0" fmla="*/ 0 h 6866740"/>
              <a:gd name="connsiteX1" fmla="*/ 6888935 w 6888935"/>
              <a:gd name="connsiteY1" fmla="*/ 0 h 6866740"/>
              <a:gd name="connsiteX2" fmla="*/ 6877477 w 6888935"/>
              <a:gd name="connsiteY2" fmla="*/ 6866740 h 6866740"/>
              <a:gd name="connsiteX3" fmla="*/ 0 w 6888935"/>
              <a:gd name="connsiteY3" fmla="*/ 6851305 h 6866740"/>
              <a:gd name="connsiteX4" fmla="*/ 2094050 w 6888935"/>
              <a:gd name="connsiteY4" fmla="*/ 1629948 h 6866740"/>
              <a:gd name="connsiteX5" fmla="*/ 1272415 w 6888935"/>
              <a:gd name="connsiteY5" fmla="*/ 0 h 686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8935" h="6866740">
                <a:moveTo>
                  <a:pt x="1272415" y="0"/>
                </a:moveTo>
                <a:lnTo>
                  <a:pt x="6888935" y="0"/>
                </a:lnTo>
                <a:cubicBezTo>
                  <a:pt x="6885116" y="2288913"/>
                  <a:pt x="6881296" y="4577827"/>
                  <a:pt x="6877477" y="6866740"/>
                </a:cubicBezTo>
                <a:lnTo>
                  <a:pt x="0" y="6851305"/>
                </a:lnTo>
                <a:lnTo>
                  <a:pt x="2094050" y="1629948"/>
                </a:lnTo>
                <a:lnTo>
                  <a:pt x="1272415"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7" name="Rectangle 1"/>
          <p:cNvSpPr/>
          <p:nvPr/>
        </p:nvSpPr>
        <p:spPr>
          <a:xfrm>
            <a:off x="5282566" y="-38844"/>
            <a:ext cx="3730817" cy="6888640"/>
          </a:xfrm>
          <a:custGeom>
            <a:avLst/>
            <a:gdLst>
              <a:gd name="connsiteX0" fmla="*/ 0 w 914400"/>
              <a:gd name="connsiteY0" fmla="*/ 0 h 6853276"/>
              <a:gd name="connsiteX1" fmla="*/ 914400 w 914400"/>
              <a:gd name="connsiteY1" fmla="*/ 0 h 6853276"/>
              <a:gd name="connsiteX2" fmla="*/ 914400 w 914400"/>
              <a:gd name="connsiteY2" fmla="*/ 6853276 h 6853276"/>
              <a:gd name="connsiteX3" fmla="*/ 0 w 914400"/>
              <a:gd name="connsiteY3" fmla="*/ 6853276 h 6853276"/>
              <a:gd name="connsiteX4" fmla="*/ 0 w 914400"/>
              <a:gd name="connsiteY4" fmla="*/ 0 h 6853276"/>
              <a:gd name="connsiteX0" fmla="*/ 0 w 3710609"/>
              <a:gd name="connsiteY0" fmla="*/ 0 h 6853276"/>
              <a:gd name="connsiteX1" fmla="*/ 3710609 w 3710609"/>
              <a:gd name="connsiteY1" fmla="*/ 13252 h 6853276"/>
              <a:gd name="connsiteX2" fmla="*/ 914400 w 3710609"/>
              <a:gd name="connsiteY2" fmla="*/ 6853276 h 6853276"/>
              <a:gd name="connsiteX3" fmla="*/ 0 w 3710609"/>
              <a:gd name="connsiteY3" fmla="*/ 6853276 h 6853276"/>
              <a:gd name="connsiteX4" fmla="*/ 0 w 3710609"/>
              <a:gd name="connsiteY4" fmla="*/ 0 h 6853276"/>
              <a:gd name="connsiteX0" fmla="*/ 2332383 w 3710609"/>
              <a:gd name="connsiteY0" fmla="*/ 384314 h 6840024"/>
              <a:gd name="connsiteX1" fmla="*/ 3710609 w 3710609"/>
              <a:gd name="connsiteY1" fmla="*/ 0 h 6840024"/>
              <a:gd name="connsiteX2" fmla="*/ 914400 w 3710609"/>
              <a:gd name="connsiteY2" fmla="*/ 6840024 h 6840024"/>
              <a:gd name="connsiteX3" fmla="*/ 0 w 3710609"/>
              <a:gd name="connsiteY3" fmla="*/ 6840024 h 6840024"/>
              <a:gd name="connsiteX4" fmla="*/ 2332383 w 3710609"/>
              <a:gd name="connsiteY4" fmla="*/ 384314 h 6840024"/>
              <a:gd name="connsiteX0" fmla="*/ 2729948 w 3710609"/>
              <a:gd name="connsiteY0" fmla="*/ 0 h 6866527"/>
              <a:gd name="connsiteX1" fmla="*/ 3710609 w 3710609"/>
              <a:gd name="connsiteY1" fmla="*/ 26503 h 6866527"/>
              <a:gd name="connsiteX2" fmla="*/ 914400 w 3710609"/>
              <a:gd name="connsiteY2" fmla="*/ 6866527 h 6866527"/>
              <a:gd name="connsiteX3" fmla="*/ 0 w 3710609"/>
              <a:gd name="connsiteY3" fmla="*/ 6866527 h 6866527"/>
              <a:gd name="connsiteX4" fmla="*/ 2729948 w 3710609"/>
              <a:gd name="connsiteY4" fmla="*/ 0 h 6866527"/>
              <a:gd name="connsiteX0" fmla="*/ 2729948 w 3710609"/>
              <a:gd name="connsiteY0" fmla="*/ 0 h 6879779"/>
              <a:gd name="connsiteX1" fmla="*/ 3710609 w 3710609"/>
              <a:gd name="connsiteY1" fmla="*/ 26503 h 6879779"/>
              <a:gd name="connsiteX2" fmla="*/ 1020417 w 3710609"/>
              <a:gd name="connsiteY2" fmla="*/ 6879779 h 6879779"/>
              <a:gd name="connsiteX3" fmla="*/ 0 w 3710609"/>
              <a:gd name="connsiteY3" fmla="*/ 6866527 h 6879779"/>
              <a:gd name="connsiteX4" fmla="*/ 2729948 w 3710609"/>
              <a:gd name="connsiteY4" fmla="*/ 0 h 6879779"/>
              <a:gd name="connsiteX0" fmla="*/ 2729948 w 3730817"/>
              <a:gd name="connsiteY0" fmla="*/ 8861 h 6888640"/>
              <a:gd name="connsiteX1" fmla="*/ 3730817 w 3730817"/>
              <a:gd name="connsiteY1" fmla="*/ 0 h 6888640"/>
              <a:gd name="connsiteX2" fmla="*/ 1020417 w 3730817"/>
              <a:gd name="connsiteY2" fmla="*/ 6888640 h 6888640"/>
              <a:gd name="connsiteX3" fmla="*/ 0 w 3730817"/>
              <a:gd name="connsiteY3" fmla="*/ 6875388 h 6888640"/>
              <a:gd name="connsiteX4" fmla="*/ 2729948 w 3730817"/>
              <a:gd name="connsiteY4" fmla="*/ 8861 h 6888640"/>
              <a:gd name="connsiteX0" fmla="*/ 2729948 w 3730817"/>
              <a:gd name="connsiteY0" fmla="*/ 3809 h 6888640"/>
              <a:gd name="connsiteX1" fmla="*/ 3730817 w 3730817"/>
              <a:gd name="connsiteY1" fmla="*/ 0 h 6888640"/>
              <a:gd name="connsiteX2" fmla="*/ 1020417 w 3730817"/>
              <a:gd name="connsiteY2" fmla="*/ 6888640 h 6888640"/>
              <a:gd name="connsiteX3" fmla="*/ 0 w 3730817"/>
              <a:gd name="connsiteY3" fmla="*/ 6875388 h 6888640"/>
              <a:gd name="connsiteX4" fmla="*/ 2729948 w 3730817"/>
              <a:gd name="connsiteY4" fmla="*/ 3809 h 68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817" h="6888640">
                <a:moveTo>
                  <a:pt x="2729948" y="3809"/>
                </a:moveTo>
                <a:lnTo>
                  <a:pt x="3730817" y="0"/>
                </a:lnTo>
                <a:lnTo>
                  <a:pt x="1020417" y="6888640"/>
                </a:lnTo>
                <a:lnTo>
                  <a:pt x="0" y="6875388"/>
                </a:lnTo>
                <a:lnTo>
                  <a:pt x="2729948" y="3809"/>
                </a:lnTo>
                <a:close/>
              </a:path>
            </a:pathLst>
          </a:custGeom>
          <a:solidFill>
            <a:srgbClr val="7F418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2"/>
          <p:cNvSpPr/>
          <p:nvPr/>
        </p:nvSpPr>
        <p:spPr>
          <a:xfrm>
            <a:off x="6311182" y="2874147"/>
            <a:ext cx="3107305" cy="3983853"/>
          </a:xfrm>
          <a:custGeom>
            <a:avLst/>
            <a:gdLst>
              <a:gd name="connsiteX0" fmla="*/ 0 w 1643270"/>
              <a:gd name="connsiteY0" fmla="*/ 3591339 h 3591339"/>
              <a:gd name="connsiteX1" fmla="*/ 0 w 1643270"/>
              <a:gd name="connsiteY1" fmla="*/ 0 h 3591339"/>
              <a:gd name="connsiteX2" fmla="*/ 1643270 w 1643270"/>
              <a:gd name="connsiteY2" fmla="*/ 3591339 h 3591339"/>
              <a:gd name="connsiteX3" fmla="*/ 0 w 1643270"/>
              <a:gd name="connsiteY3" fmla="*/ 3591339 h 3591339"/>
              <a:gd name="connsiteX0" fmla="*/ 0 w 3074505"/>
              <a:gd name="connsiteY0" fmla="*/ 4121426 h 4121426"/>
              <a:gd name="connsiteX1" fmla="*/ 1431235 w 3074505"/>
              <a:gd name="connsiteY1" fmla="*/ 0 h 4121426"/>
              <a:gd name="connsiteX2" fmla="*/ 3074505 w 3074505"/>
              <a:gd name="connsiteY2" fmla="*/ 3591339 h 4121426"/>
              <a:gd name="connsiteX3" fmla="*/ 0 w 3074505"/>
              <a:gd name="connsiteY3" fmla="*/ 4121426 h 4121426"/>
              <a:gd name="connsiteX0" fmla="*/ 0 w 2928731"/>
              <a:gd name="connsiteY0" fmla="*/ 4121426 h 4121426"/>
              <a:gd name="connsiteX1" fmla="*/ 1431235 w 2928731"/>
              <a:gd name="connsiteY1" fmla="*/ 0 h 4121426"/>
              <a:gd name="connsiteX2" fmla="*/ 2928731 w 2928731"/>
              <a:gd name="connsiteY2" fmla="*/ 4121426 h 4121426"/>
              <a:gd name="connsiteX3" fmla="*/ 0 w 2928731"/>
              <a:gd name="connsiteY3" fmla="*/ 4121426 h 4121426"/>
              <a:gd name="connsiteX0" fmla="*/ 0 w 2928731"/>
              <a:gd name="connsiteY0" fmla="*/ 3551583 h 3551583"/>
              <a:gd name="connsiteX1" fmla="*/ 1775791 w 2928731"/>
              <a:gd name="connsiteY1" fmla="*/ 0 h 3551583"/>
              <a:gd name="connsiteX2" fmla="*/ 2928731 w 2928731"/>
              <a:gd name="connsiteY2" fmla="*/ 3551583 h 3551583"/>
              <a:gd name="connsiteX3" fmla="*/ 0 w 2928731"/>
              <a:gd name="connsiteY3" fmla="*/ 3551583 h 3551583"/>
              <a:gd name="connsiteX0" fmla="*/ 0 w 2928731"/>
              <a:gd name="connsiteY0" fmla="*/ 4002157 h 4002157"/>
              <a:gd name="connsiteX1" fmla="*/ 1563756 w 2928731"/>
              <a:gd name="connsiteY1" fmla="*/ 0 h 4002157"/>
              <a:gd name="connsiteX2" fmla="*/ 2928731 w 2928731"/>
              <a:gd name="connsiteY2" fmla="*/ 4002157 h 4002157"/>
              <a:gd name="connsiteX3" fmla="*/ 0 w 2928731"/>
              <a:gd name="connsiteY3" fmla="*/ 4002157 h 4002157"/>
              <a:gd name="connsiteX0" fmla="*/ 0 w 3127513"/>
              <a:gd name="connsiteY0" fmla="*/ 4002157 h 4002157"/>
              <a:gd name="connsiteX1" fmla="*/ 1563756 w 3127513"/>
              <a:gd name="connsiteY1" fmla="*/ 0 h 4002157"/>
              <a:gd name="connsiteX2" fmla="*/ 3127513 w 3127513"/>
              <a:gd name="connsiteY2" fmla="*/ 3988905 h 4002157"/>
              <a:gd name="connsiteX3" fmla="*/ 0 w 3127513"/>
              <a:gd name="connsiteY3" fmla="*/ 4002157 h 4002157"/>
              <a:gd name="connsiteX0" fmla="*/ 0 w 3132565"/>
              <a:gd name="connsiteY0" fmla="*/ 3997105 h 3997105"/>
              <a:gd name="connsiteX1" fmla="*/ 1568808 w 3132565"/>
              <a:gd name="connsiteY1" fmla="*/ 0 h 3997105"/>
              <a:gd name="connsiteX2" fmla="*/ 3132565 w 3132565"/>
              <a:gd name="connsiteY2" fmla="*/ 3988905 h 3997105"/>
              <a:gd name="connsiteX3" fmla="*/ 0 w 3132565"/>
              <a:gd name="connsiteY3" fmla="*/ 3997105 h 3997105"/>
              <a:gd name="connsiteX0" fmla="*/ 0 w 3107305"/>
              <a:gd name="connsiteY0" fmla="*/ 3997105 h 3999009"/>
              <a:gd name="connsiteX1" fmla="*/ 1568808 w 3107305"/>
              <a:gd name="connsiteY1" fmla="*/ 0 h 3999009"/>
              <a:gd name="connsiteX2" fmla="*/ 3107305 w 3107305"/>
              <a:gd name="connsiteY2" fmla="*/ 3999009 h 3999009"/>
              <a:gd name="connsiteX3" fmla="*/ 0 w 3107305"/>
              <a:gd name="connsiteY3" fmla="*/ 3997105 h 3999009"/>
              <a:gd name="connsiteX0" fmla="*/ 0 w 3107305"/>
              <a:gd name="connsiteY0" fmla="*/ 3992053 h 3993957"/>
              <a:gd name="connsiteX1" fmla="*/ 1690054 w 3107305"/>
              <a:gd name="connsiteY1" fmla="*/ 0 h 3993957"/>
              <a:gd name="connsiteX2" fmla="*/ 3107305 w 3107305"/>
              <a:gd name="connsiteY2" fmla="*/ 3993957 h 3993957"/>
              <a:gd name="connsiteX3" fmla="*/ 0 w 3107305"/>
              <a:gd name="connsiteY3" fmla="*/ 3992053 h 3993957"/>
              <a:gd name="connsiteX0" fmla="*/ 0 w 3107305"/>
              <a:gd name="connsiteY0" fmla="*/ 3981949 h 3983853"/>
              <a:gd name="connsiteX1" fmla="*/ 1558704 w 3107305"/>
              <a:gd name="connsiteY1" fmla="*/ 0 h 3983853"/>
              <a:gd name="connsiteX2" fmla="*/ 3107305 w 3107305"/>
              <a:gd name="connsiteY2" fmla="*/ 3983853 h 3983853"/>
              <a:gd name="connsiteX3" fmla="*/ 0 w 3107305"/>
              <a:gd name="connsiteY3" fmla="*/ 3981949 h 3983853"/>
            </a:gdLst>
            <a:ahLst/>
            <a:cxnLst>
              <a:cxn ang="0">
                <a:pos x="connsiteX0" y="connsiteY0"/>
              </a:cxn>
              <a:cxn ang="0">
                <a:pos x="connsiteX1" y="connsiteY1"/>
              </a:cxn>
              <a:cxn ang="0">
                <a:pos x="connsiteX2" y="connsiteY2"/>
              </a:cxn>
              <a:cxn ang="0">
                <a:pos x="connsiteX3" y="connsiteY3"/>
              </a:cxn>
            </a:cxnLst>
            <a:rect l="l" t="t" r="r" b="b"/>
            <a:pathLst>
              <a:path w="3107305" h="3983853">
                <a:moveTo>
                  <a:pt x="0" y="3981949"/>
                </a:moveTo>
                <a:lnTo>
                  <a:pt x="1558704" y="0"/>
                </a:lnTo>
                <a:lnTo>
                  <a:pt x="3107305" y="3983853"/>
                </a:lnTo>
                <a:lnTo>
                  <a:pt x="0" y="3981949"/>
                </a:lnTo>
                <a:close/>
              </a:path>
            </a:pathLst>
          </a:custGeom>
          <a:solidFill>
            <a:srgbClr val="A3CEC2">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2"/>
          <p:cNvSpPr/>
          <p:nvPr/>
        </p:nvSpPr>
        <p:spPr>
          <a:xfrm flipV="1">
            <a:off x="6543428" y="-28080"/>
            <a:ext cx="1464036" cy="1623392"/>
          </a:xfrm>
          <a:custGeom>
            <a:avLst/>
            <a:gdLst>
              <a:gd name="connsiteX0" fmla="*/ 0 w 1643270"/>
              <a:gd name="connsiteY0" fmla="*/ 3591339 h 3591339"/>
              <a:gd name="connsiteX1" fmla="*/ 0 w 1643270"/>
              <a:gd name="connsiteY1" fmla="*/ 0 h 3591339"/>
              <a:gd name="connsiteX2" fmla="*/ 1643270 w 1643270"/>
              <a:gd name="connsiteY2" fmla="*/ 3591339 h 3591339"/>
              <a:gd name="connsiteX3" fmla="*/ 0 w 1643270"/>
              <a:gd name="connsiteY3" fmla="*/ 3591339 h 3591339"/>
              <a:gd name="connsiteX0" fmla="*/ 0 w 3074505"/>
              <a:gd name="connsiteY0" fmla="*/ 4121426 h 4121426"/>
              <a:gd name="connsiteX1" fmla="*/ 1431235 w 3074505"/>
              <a:gd name="connsiteY1" fmla="*/ 0 h 4121426"/>
              <a:gd name="connsiteX2" fmla="*/ 3074505 w 3074505"/>
              <a:gd name="connsiteY2" fmla="*/ 3591339 h 4121426"/>
              <a:gd name="connsiteX3" fmla="*/ 0 w 3074505"/>
              <a:gd name="connsiteY3" fmla="*/ 4121426 h 4121426"/>
              <a:gd name="connsiteX0" fmla="*/ 0 w 2928731"/>
              <a:gd name="connsiteY0" fmla="*/ 4121426 h 4121426"/>
              <a:gd name="connsiteX1" fmla="*/ 1431235 w 2928731"/>
              <a:gd name="connsiteY1" fmla="*/ 0 h 4121426"/>
              <a:gd name="connsiteX2" fmla="*/ 2928731 w 2928731"/>
              <a:gd name="connsiteY2" fmla="*/ 4121426 h 4121426"/>
              <a:gd name="connsiteX3" fmla="*/ 0 w 2928731"/>
              <a:gd name="connsiteY3" fmla="*/ 4121426 h 4121426"/>
              <a:gd name="connsiteX0" fmla="*/ 0 w 2928731"/>
              <a:gd name="connsiteY0" fmla="*/ 3551583 h 3551583"/>
              <a:gd name="connsiteX1" fmla="*/ 1775791 w 2928731"/>
              <a:gd name="connsiteY1" fmla="*/ 0 h 3551583"/>
              <a:gd name="connsiteX2" fmla="*/ 2928731 w 2928731"/>
              <a:gd name="connsiteY2" fmla="*/ 3551583 h 3551583"/>
              <a:gd name="connsiteX3" fmla="*/ 0 w 2928731"/>
              <a:gd name="connsiteY3" fmla="*/ 3551583 h 3551583"/>
              <a:gd name="connsiteX0" fmla="*/ 0 w 2928731"/>
              <a:gd name="connsiteY0" fmla="*/ 4002157 h 4002157"/>
              <a:gd name="connsiteX1" fmla="*/ 1563756 w 2928731"/>
              <a:gd name="connsiteY1" fmla="*/ 0 h 4002157"/>
              <a:gd name="connsiteX2" fmla="*/ 2928731 w 2928731"/>
              <a:gd name="connsiteY2" fmla="*/ 4002157 h 4002157"/>
              <a:gd name="connsiteX3" fmla="*/ 0 w 2928731"/>
              <a:gd name="connsiteY3" fmla="*/ 4002157 h 4002157"/>
              <a:gd name="connsiteX0" fmla="*/ 0 w 3127513"/>
              <a:gd name="connsiteY0" fmla="*/ 4002157 h 4002157"/>
              <a:gd name="connsiteX1" fmla="*/ 1563756 w 3127513"/>
              <a:gd name="connsiteY1" fmla="*/ 0 h 4002157"/>
              <a:gd name="connsiteX2" fmla="*/ 3127513 w 3127513"/>
              <a:gd name="connsiteY2" fmla="*/ 3988905 h 4002157"/>
              <a:gd name="connsiteX3" fmla="*/ 0 w 3127513"/>
              <a:gd name="connsiteY3" fmla="*/ 4002157 h 4002157"/>
              <a:gd name="connsiteX0" fmla="*/ 0 w 3127513"/>
              <a:gd name="connsiteY0" fmla="*/ 2825730 h 2825730"/>
              <a:gd name="connsiteX1" fmla="*/ 2531165 w 3127513"/>
              <a:gd name="connsiteY1" fmla="*/ 0 h 2825730"/>
              <a:gd name="connsiteX2" fmla="*/ 3127513 w 3127513"/>
              <a:gd name="connsiteY2" fmla="*/ 2812478 h 2825730"/>
              <a:gd name="connsiteX3" fmla="*/ 0 w 3127513"/>
              <a:gd name="connsiteY3" fmla="*/ 2825730 h 2825730"/>
              <a:gd name="connsiteX0" fmla="*/ 0 w 3167269"/>
              <a:gd name="connsiteY0" fmla="*/ 2825730 h 2825730"/>
              <a:gd name="connsiteX1" fmla="*/ 2531165 w 3167269"/>
              <a:gd name="connsiteY1" fmla="*/ 0 h 2825730"/>
              <a:gd name="connsiteX2" fmla="*/ 3167269 w 3167269"/>
              <a:gd name="connsiteY2" fmla="*/ 2812479 h 2825730"/>
              <a:gd name="connsiteX3" fmla="*/ 0 w 3167269"/>
              <a:gd name="connsiteY3" fmla="*/ 2825730 h 2825730"/>
              <a:gd name="connsiteX0" fmla="*/ 0 w 980661"/>
              <a:gd name="connsiteY0" fmla="*/ 2571991 h 2812479"/>
              <a:gd name="connsiteX1" fmla="*/ 344557 w 980661"/>
              <a:gd name="connsiteY1" fmla="*/ 0 h 2812479"/>
              <a:gd name="connsiteX2" fmla="*/ 980661 w 980661"/>
              <a:gd name="connsiteY2" fmla="*/ 2812479 h 2812479"/>
              <a:gd name="connsiteX3" fmla="*/ 0 w 980661"/>
              <a:gd name="connsiteY3" fmla="*/ 2571991 h 2812479"/>
              <a:gd name="connsiteX0" fmla="*/ 0 w 1484243"/>
              <a:gd name="connsiteY0" fmla="*/ 2825730 h 2825730"/>
              <a:gd name="connsiteX1" fmla="*/ 848139 w 1484243"/>
              <a:gd name="connsiteY1" fmla="*/ 0 h 2825730"/>
              <a:gd name="connsiteX2" fmla="*/ 1484243 w 1484243"/>
              <a:gd name="connsiteY2" fmla="*/ 2812479 h 2825730"/>
              <a:gd name="connsiteX3" fmla="*/ 0 w 1484243"/>
              <a:gd name="connsiteY3" fmla="*/ 2825730 h 2825730"/>
              <a:gd name="connsiteX0" fmla="*/ 0 w 1494347"/>
              <a:gd name="connsiteY0" fmla="*/ 2825730 h 2865241"/>
              <a:gd name="connsiteX1" fmla="*/ 848139 w 1494347"/>
              <a:gd name="connsiteY1" fmla="*/ 0 h 2865241"/>
              <a:gd name="connsiteX2" fmla="*/ 1494347 w 1494347"/>
              <a:gd name="connsiteY2" fmla="*/ 2865241 h 2865241"/>
              <a:gd name="connsiteX3" fmla="*/ 0 w 1494347"/>
              <a:gd name="connsiteY3" fmla="*/ 2825730 h 2865241"/>
              <a:gd name="connsiteX0" fmla="*/ 0 w 1504451"/>
              <a:gd name="connsiteY0" fmla="*/ 2860905 h 2865241"/>
              <a:gd name="connsiteX1" fmla="*/ 858243 w 1504451"/>
              <a:gd name="connsiteY1" fmla="*/ 0 h 2865241"/>
              <a:gd name="connsiteX2" fmla="*/ 1504451 w 1504451"/>
              <a:gd name="connsiteY2" fmla="*/ 2865241 h 2865241"/>
              <a:gd name="connsiteX3" fmla="*/ 0 w 1504451"/>
              <a:gd name="connsiteY3" fmla="*/ 2860905 h 2865241"/>
              <a:gd name="connsiteX0" fmla="*/ 0 w 1474140"/>
              <a:gd name="connsiteY0" fmla="*/ 2869699 h 2869699"/>
              <a:gd name="connsiteX1" fmla="*/ 827932 w 1474140"/>
              <a:gd name="connsiteY1" fmla="*/ 0 h 2869699"/>
              <a:gd name="connsiteX2" fmla="*/ 1474140 w 1474140"/>
              <a:gd name="connsiteY2" fmla="*/ 2865241 h 2869699"/>
              <a:gd name="connsiteX3" fmla="*/ 0 w 1474140"/>
              <a:gd name="connsiteY3" fmla="*/ 2869699 h 2869699"/>
              <a:gd name="connsiteX0" fmla="*/ 0 w 1474140"/>
              <a:gd name="connsiteY0" fmla="*/ 2843320 h 2843320"/>
              <a:gd name="connsiteX1" fmla="*/ 832984 w 1474140"/>
              <a:gd name="connsiteY1" fmla="*/ 0 h 2843320"/>
              <a:gd name="connsiteX2" fmla="*/ 1474140 w 1474140"/>
              <a:gd name="connsiteY2" fmla="*/ 2838862 h 2843320"/>
              <a:gd name="connsiteX3" fmla="*/ 0 w 1474140"/>
              <a:gd name="connsiteY3" fmla="*/ 2843320 h 2843320"/>
              <a:gd name="connsiteX0" fmla="*/ 0 w 1474140"/>
              <a:gd name="connsiteY0" fmla="*/ 2843320 h 2843320"/>
              <a:gd name="connsiteX1" fmla="*/ 832984 w 1474140"/>
              <a:gd name="connsiteY1" fmla="*/ 0 h 2843320"/>
              <a:gd name="connsiteX2" fmla="*/ 1474140 w 1474140"/>
              <a:gd name="connsiteY2" fmla="*/ 2838862 h 2843320"/>
              <a:gd name="connsiteX3" fmla="*/ 0 w 1474140"/>
              <a:gd name="connsiteY3" fmla="*/ 2843320 h 2843320"/>
              <a:gd name="connsiteX0" fmla="*/ 0 w 1464036"/>
              <a:gd name="connsiteY0" fmla="*/ 2816939 h 2838862"/>
              <a:gd name="connsiteX1" fmla="*/ 822880 w 1464036"/>
              <a:gd name="connsiteY1" fmla="*/ 0 h 2838862"/>
              <a:gd name="connsiteX2" fmla="*/ 1464036 w 1464036"/>
              <a:gd name="connsiteY2" fmla="*/ 2838862 h 2838862"/>
              <a:gd name="connsiteX3" fmla="*/ 0 w 1464036"/>
              <a:gd name="connsiteY3" fmla="*/ 2816939 h 2838862"/>
              <a:gd name="connsiteX0" fmla="*/ 0 w 1464036"/>
              <a:gd name="connsiteY0" fmla="*/ 2825732 h 2838862"/>
              <a:gd name="connsiteX1" fmla="*/ 822880 w 1464036"/>
              <a:gd name="connsiteY1" fmla="*/ 0 h 2838862"/>
              <a:gd name="connsiteX2" fmla="*/ 1464036 w 1464036"/>
              <a:gd name="connsiteY2" fmla="*/ 2838862 h 2838862"/>
              <a:gd name="connsiteX3" fmla="*/ 0 w 1464036"/>
              <a:gd name="connsiteY3" fmla="*/ 2825732 h 2838862"/>
              <a:gd name="connsiteX0" fmla="*/ 0 w 1464036"/>
              <a:gd name="connsiteY0" fmla="*/ 2825732 h 2825732"/>
              <a:gd name="connsiteX1" fmla="*/ 822880 w 1464036"/>
              <a:gd name="connsiteY1" fmla="*/ 0 h 2825732"/>
              <a:gd name="connsiteX2" fmla="*/ 1464036 w 1464036"/>
              <a:gd name="connsiteY2" fmla="*/ 2821275 h 2825732"/>
              <a:gd name="connsiteX3" fmla="*/ 0 w 1464036"/>
              <a:gd name="connsiteY3" fmla="*/ 2825732 h 2825732"/>
            </a:gdLst>
            <a:ahLst/>
            <a:cxnLst>
              <a:cxn ang="0">
                <a:pos x="connsiteX0" y="connsiteY0"/>
              </a:cxn>
              <a:cxn ang="0">
                <a:pos x="connsiteX1" y="connsiteY1"/>
              </a:cxn>
              <a:cxn ang="0">
                <a:pos x="connsiteX2" y="connsiteY2"/>
              </a:cxn>
              <a:cxn ang="0">
                <a:pos x="connsiteX3" y="connsiteY3"/>
              </a:cxn>
            </a:cxnLst>
            <a:rect l="l" t="t" r="r" b="b"/>
            <a:pathLst>
              <a:path w="1464036" h="2825732">
                <a:moveTo>
                  <a:pt x="0" y="2825732"/>
                </a:moveTo>
                <a:lnTo>
                  <a:pt x="822880" y="0"/>
                </a:lnTo>
                <a:lnTo>
                  <a:pt x="1464036" y="2821275"/>
                </a:lnTo>
                <a:lnTo>
                  <a:pt x="0" y="2825732"/>
                </a:lnTo>
                <a:close/>
              </a:path>
            </a:pathLst>
          </a:custGeom>
          <a:solidFill>
            <a:srgbClr val="A3CEC2">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cstate="screen">
            <a:alphaModFix amt="11000"/>
            <a:extLst>
              <a:ext uri="{28A0092B-C50C-407E-A947-70E740481C1C}">
                <a14:useLocalDpi xmlns:a14="http://schemas.microsoft.com/office/drawing/2010/main"/>
              </a:ext>
            </a:extLst>
          </a:blip>
          <a:srcRect b="-4010"/>
          <a:stretch/>
        </p:blipFill>
        <p:spPr>
          <a:xfrm rot="10800000">
            <a:off x="0" y="-224661"/>
            <a:ext cx="3299791" cy="5090734"/>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469" y="194336"/>
            <a:ext cx="4672944" cy="1703807"/>
          </a:xfrm>
          <a:prstGeom prst="rect">
            <a:avLst/>
          </a:prstGeom>
        </p:spPr>
      </p:pic>
      <p:sp>
        <p:nvSpPr>
          <p:cNvPr id="13" name="Text Placeholder 23"/>
          <p:cNvSpPr txBox="1">
            <a:spLocks/>
          </p:cNvSpPr>
          <p:nvPr/>
        </p:nvSpPr>
        <p:spPr>
          <a:xfrm>
            <a:off x="443445" y="2035842"/>
            <a:ext cx="5712691" cy="2254567"/>
          </a:xfrm>
          <a:prstGeom prst="rect">
            <a:avLst/>
          </a:prstGeom>
        </p:spPr>
        <p:txBody>
          <a:bodyPr>
            <a:normAutofit/>
          </a:bodyPr>
          <a:lstStyle>
            <a:lvl1pPr marL="0" indent="0" algn="l" defTabSz="914400" rtl="0" eaLnBrk="1" latinLnBrk="0" hangingPunct="1">
              <a:lnSpc>
                <a:spcPts val="4000"/>
              </a:lnSpc>
              <a:spcBef>
                <a:spcPts val="1000"/>
              </a:spcBef>
              <a:buFont typeface="Arial"/>
              <a:buNone/>
              <a:defRPr sz="3600" b="0" kern="1200" baseline="0">
                <a:solidFill>
                  <a:srgbClr val="392E85"/>
                </a:solidFill>
                <a:latin typeface="+mn-lt"/>
                <a:ea typeface="+mn-ea"/>
                <a:cs typeface="+mn-cs"/>
              </a:defRPr>
            </a:lvl1pPr>
            <a:lvl2pPr marL="457200" indent="0" algn="l" defTabSz="914400" rtl="0" eaLnBrk="1" latinLnBrk="0" hangingPunct="1">
              <a:lnSpc>
                <a:spcPct val="90000"/>
              </a:lnSpc>
              <a:spcBef>
                <a:spcPts val="500"/>
              </a:spcBef>
              <a:buFont typeface="Arial"/>
              <a:buNone/>
              <a:defRPr sz="30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dirty="0">
                <a:solidFill>
                  <a:srgbClr val="A3CEC2"/>
                </a:solidFill>
              </a:rPr>
              <a:t>Module 3</a:t>
            </a:r>
            <a:br>
              <a:rPr lang="en-IE" sz="3200" dirty="0">
                <a:solidFill>
                  <a:srgbClr val="7F4182"/>
                </a:solidFill>
              </a:rPr>
            </a:br>
            <a:r>
              <a:rPr lang="en-IE" sz="3200" b="1" dirty="0">
                <a:solidFill>
                  <a:srgbClr val="7F4182"/>
                </a:solidFill>
              </a:rPr>
              <a:t>Placemaking – A Powerful Tool for Community Regeneration</a:t>
            </a:r>
          </a:p>
          <a:p>
            <a:endParaRPr lang="en-US" dirty="0">
              <a:solidFill>
                <a:srgbClr val="7F4182"/>
              </a:solidFill>
            </a:endParaRPr>
          </a:p>
        </p:txBody>
      </p:sp>
      <p:sp>
        <p:nvSpPr>
          <p:cNvPr id="14" name="Footer Placeholder 6"/>
          <p:cNvSpPr txBox="1">
            <a:spLocks noGrp="1"/>
          </p:cNvSpPr>
          <p:nvPr/>
        </p:nvSpPr>
        <p:spPr bwMode="auto">
          <a:xfrm>
            <a:off x="2092830" y="5228416"/>
            <a:ext cx="24622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15"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1469" y="51176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p:nvPr/>
        </p:nvSpPr>
        <p:spPr>
          <a:xfrm flipH="1">
            <a:off x="-36524" y="3726009"/>
            <a:ext cx="4584712" cy="1022313"/>
          </a:xfrm>
          <a:custGeom>
            <a:avLst/>
            <a:gdLst>
              <a:gd name="connsiteX0" fmla="*/ 0 w 8070574"/>
              <a:gd name="connsiteY0" fmla="*/ 0 h 914400"/>
              <a:gd name="connsiteX1" fmla="*/ 8070574 w 8070574"/>
              <a:gd name="connsiteY1" fmla="*/ 0 h 914400"/>
              <a:gd name="connsiteX2" fmla="*/ 8070574 w 8070574"/>
              <a:gd name="connsiteY2" fmla="*/ 914400 h 914400"/>
              <a:gd name="connsiteX3" fmla="*/ 0 w 8070574"/>
              <a:gd name="connsiteY3" fmla="*/ 914400 h 914400"/>
              <a:gd name="connsiteX4" fmla="*/ 0 w 8070574"/>
              <a:gd name="connsiteY4" fmla="*/ 0 h 914400"/>
              <a:gd name="connsiteX0" fmla="*/ 781878 w 8070574"/>
              <a:gd name="connsiteY0" fmla="*/ 0 h 1152939"/>
              <a:gd name="connsiteX1" fmla="*/ 8070574 w 8070574"/>
              <a:gd name="connsiteY1" fmla="*/ 238539 h 1152939"/>
              <a:gd name="connsiteX2" fmla="*/ 8070574 w 8070574"/>
              <a:gd name="connsiteY2" fmla="*/ 1152939 h 1152939"/>
              <a:gd name="connsiteX3" fmla="*/ 0 w 8070574"/>
              <a:gd name="connsiteY3" fmla="*/ 1152939 h 1152939"/>
              <a:gd name="connsiteX4" fmla="*/ 781878 w 8070574"/>
              <a:gd name="connsiteY4" fmla="*/ 0 h 1152939"/>
              <a:gd name="connsiteX0" fmla="*/ 1126434 w 8415130"/>
              <a:gd name="connsiteY0" fmla="*/ 0 h 1258956"/>
              <a:gd name="connsiteX1" fmla="*/ 8415130 w 8415130"/>
              <a:gd name="connsiteY1" fmla="*/ 238539 h 1258956"/>
              <a:gd name="connsiteX2" fmla="*/ 8415130 w 8415130"/>
              <a:gd name="connsiteY2" fmla="*/ 1152939 h 1258956"/>
              <a:gd name="connsiteX3" fmla="*/ 0 w 8415130"/>
              <a:gd name="connsiteY3" fmla="*/ 1258956 h 1258956"/>
              <a:gd name="connsiteX4" fmla="*/ 1126434 w 8415130"/>
              <a:gd name="connsiteY4" fmla="*/ 0 h 1258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130" h="1258956">
                <a:moveTo>
                  <a:pt x="1126434" y="0"/>
                </a:moveTo>
                <a:lnTo>
                  <a:pt x="8415130" y="238539"/>
                </a:lnTo>
                <a:lnTo>
                  <a:pt x="8415130" y="1152939"/>
                </a:lnTo>
                <a:lnTo>
                  <a:pt x="0" y="1258956"/>
                </a:lnTo>
                <a:lnTo>
                  <a:pt x="1126434"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p:cNvSpPr txBox="1">
            <a:spLocks/>
          </p:cNvSpPr>
          <p:nvPr/>
        </p:nvSpPr>
        <p:spPr>
          <a:xfrm>
            <a:off x="598492" y="3977612"/>
            <a:ext cx="4088056" cy="894793"/>
          </a:xfrm>
          <a:prstGeom prst="rect">
            <a:avLst/>
          </a:prstGeom>
        </p:spPr>
        <p:txBody>
          <a:bodyPr>
            <a:normAutofit/>
          </a:bodyPr>
          <a:lstStyle>
            <a:lvl1pPr marL="0" indent="0" algn="l" defTabSz="914400" rtl="0" eaLnBrk="1" latinLnBrk="0" hangingPunct="1">
              <a:lnSpc>
                <a:spcPts val="4000"/>
              </a:lnSpc>
              <a:spcBef>
                <a:spcPts val="1000"/>
              </a:spcBef>
              <a:buFont typeface="Arial"/>
              <a:buNone/>
              <a:defRPr sz="3600" b="0" kern="1200" baseline="0">
                <a:solidFill>
                  <a:srgbClr val="392E85"/>
                </a:solidFill>
                <a:latin typeface="+mn-lt"/>
                <a:ea typeface="+mn-ea"/>
                <a:cs typeface="+mn-cs"/>
              </a:defRPr>
            </a:lvl1pPr>
            <a:lvl2pPr marL="457200" indent="0" algn="l" defTabSz="914400" rtl="0" eaLnBrk="1" latinLnBrk="0" hangingPunct="1">
              <a:lnSpc>
                <a:spcPct val="90000"/>
              </a:lnSpc>
              <a:spcBef>
                <a:spcPts val="500"/>
              </a:spcBef>
              <a:buFont typeface="Arial"/>
              <a:buNone/>
              <a:defRPr sz="30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err="1">
                <a:solidFill>
                  <a:schemeClr val="bg1"/>
                </a:solidFill>
              </a:rPr>
              <a:t>www.</a:t>
            </a:r>
            <a:r>
              <a:rPr lang="en-US" b="1" dirty="0" err="1">
                <a:solidFill>
                  <a:schemeClr val="bg1"/>
                </a:solidFill>
              </a:rPr>
              <a:t>restart</a:t>
            </a:r>
            <a:r>
              <a:rPr lang="en-US" dirty="0" err="1">
                <a:solidFill>
                  <a:schemeClr val="bg1"/>
                </a:solidFill>
              </a:rPr>
              <a:t>.how</a:t>
            </a:r>
            <a:endParaRPr lang="en-US" dirty="0">
              <a:solidFill>
                <a:schemeClr val="bg1"/>
              </a:solidFill>
            </a:endParaRPr>
          </a:p>
        </p:txBody>
      </p:sp>
      <p:sp>
        <p:nvSpPr>
          <p:cNvPr id="18" name="TextBox 17">
            <a:extLst>
              <a:ext uri="{FF2B5EF4-FFF2-40B4-BE49-F238E27FC236}">
                <a16:creationId xmlns:a16="http://schemas.microsoft.com/office/drawing/2014/main" id="{C3415393-CC39-4CAA-B6DC-BAF06C1F1C17}"/>
              </a:ext>
            </a:extLst>
          </p:cNvPr>
          <p:cNvSpPr txBox="1"/>
          <p:nvPr/>
        </p:nvSpPr>
        <p:spPr>
          <a:xfrm>
            <a:off x="330175" y="5830672"/>
            <a:ext cx="4930939" cy="769441"/>
          </a:xfrm>
          <a:prstGeom prst="rect">
            <a:avLst/>
          </a:prstGeom>
          <a:noFill/>
        </p:spPr>
        <p:txBody>
          <a:bodyPr wrap="square">
            <a:spAutoFit/>
          </a:bodyPr>
          <a:lstStyle/>
          <a:p>
            <a:r>
              <a:rPr lang="en-GB" sz="1100" dirty="0"/>
              <a:t>This project has been funded with support from the European Commission. This publication [communication] reflects the views only of the author, and the Commission cannot be held responsible for any use, which may be made of the information contained therein. </a:t>
            </a:r>
            <a:endParaRPr lang="en-IE" sz="1100" dirty="0"/>
          </a:p>
        </p:txBody>
      </p:sp>
    </p:spTree>
    <p:extLst>
      <p:ext uri="{BB962C8B-B14F-4D97-AF65-F5344CB8AC3E}">
        <p14:creationId xmlns:p14="http://schemas.microsoft.com/office/powerpoint/2010/main" val="911334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892BC-9AF3-4D78-BBC8-56BB761892EB}"/>
              </a:ext>
            </a:extLst>
          </p:cNvPr>
          <p:cNvSpPr>
            <a:spLocks noGrp="1"/>
          </p:cNvSpPr>
          <p:nvPr>
            <p:ph type="body" sz="quarter" idx="20"/>
          </p:nvPr>
        </p:nvSpPr>
        <p:spPr>
          <a:xfrm>
            <a:off x="5845629" y="2157413"/>
            <a:ext cx="5855834" cy="3631644"/>
          </a:xfrm>
        </p:spPr>
        <p:txBody>
          <a:bodyPr/>
          <a:lstStyle/>
          <a:p>
            <a:r>
              <a:rPr lang="en-IE" dirty="0"/>
              <a:t>The concept of placemaking is critical from the perspective of enterprise and wider economic development. </a:t>
            </a:r>
          </a:p>
          <a:p>
            <a:r>
              <a:rPr lang="en-IE" dirty="0"/>
              <a:t>Creating vibrant, attractive places to live can enable key economic conditions such as attracting and retaining talent! </a:t>
            </a:r>
          </a:p>
          <a:p>
            <a:r>
              <a:rPr lang="en-IE" dirty="0"/>
              <a:t>E</a:t>
            </a:r>
            <a:r>
              <a:rPr lang="en-IE" b="0" i="0" dirty="0">
                <a:effectLst/>
              </a:rPr>
              <a:t>conomic development as we have learned is critical to improving local quality of life as well as quality of the environment. </a:t>
            </a:r>
            <a:endParaRPr lang="en-IE" dirty="0"/>
          </a:p>
        </p:txBody>
      </p:sp>
      <p:pic>
        <p:nvPicPr>
          <p:cNvPr id="6" name="Picture Placeholder 5" descr="A couple of people that are talking to each other&#10;&#10;Description automatically generated">
            <a:extLst>
              <a:ext uri="{FF2B5EF4-FFF2-40B4-BE49-F238E27FC236}">
                <a16:creationId xmlns:a16="http://schemas.microsoft.com/office/drawing/2014/main" id="{496B6D4A-4A84-41D8-A400-943F3001843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4" name="Text Placeholder 3">
            <a:extLst>
              <a:ext uri="{FF2B5EF4-FFF2-40B4-BE49-F238E27FC236}">
                <a16:creationId xmlns:a16="http://schemas.microsoft.com/office/drawing/2014/main" id="{B4AC11D4-EF3C-4E3A-BBE4-A79A51F70CB3}"/>
              </a:ext>
            </a:extLst>
          </p:cNvPr>
          <p:cNvSpPr>
            <a:spLocks noGrp="1"/>
          </p:cNvSpPr>
          <p:nvPr>
            <p:ph type="body" sz="quarter" idx="22"/>
          </p:nvPr>
        </p:nvSpPr>
        <p:spPr>
          <a:xfrm>
            <a:off x="5845629" y="194126"/>
            <a:ext cx="6243553" cy="1241999"/>
          </a:xfrm>
          <a:solidFill>
            <a:srgbClr val="68BBAF"/>
          </a:solidFill>
        </p:spPr>
        <p:txBody>
          <a:bodyPr>
            <a:normAutofit/>
          </a:bodyPr>
          <a:lstStyle/>
          <a:p>
            <a:r>
              <a:rPr lang="en-IE" dirty="0">
                <a:solidFill>
                  <a:schemeClr val="bg1"/>
                </a:solidFill>
              </a:rPr>
              <a:t>Role of Placemaking in Economic Regeneration</a:t>
            </a:r>
          </a:p>
        </p:txBody>
      </p:sp>
    </p:spTree>
    <p:extLst>
      <p:ext uri="{BB962C8B-B14F-4D97-AF65-F5344CB8AC3E}">
        <p14:creationId xmlns:p14="http://schemas.microsoft.com/office/powerpoint/2010/main" val="757999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892BC-9AF3-4D78-BBC8-56BB761892EB}"/>
              </a:ext>
            </a:extLst>
          </p:cNvPr>
          <p:cNvSpPr>
            <a:spLocks noGrp="1"/>
          </p:cNvSpPr>
          <p:nvPr>
            <p:ph type="body" sz="quarter" idx="20"/>
          </p:nvPr>
        </p:nvSpPr>
        <p:spPr>
          <a:xfrm>
            <a:off x="5845629" y="2157413"/>
            <a:ext cx="5855834" cy="3631644"/>
          </a:xfrm>
        </p:spPr>
        <p:txBody>
          <a:bodyPr/>
          <a:lstStyle/>
          <a:p>
            <a:r>
              <a:rPr lang="en-IE" dirty="0"/>
              <a:t>The concept of placemaking is critical from the perspective of enterprise and wider economic development. </a:t>
            </a:r>
          </a:p>
          <a:p>
            <a:r>
              <a:rPr lang="en-IE" dirty="0"/>
              <a:t>Creating vibrant, attractive places to live can enable key economic conditions such as attracting and retaining talent! </a:t>
            </a:r>
          </a:p>
          <a:p>
            <a:r>
              <a:rPr lang="en-IE" dirty="0"/>
              <a:t>E</a:t>
            </a:r>
            <a:r>
              <a:rPr lang="en-IE" b="0" i="0" dirty="0">
                <a:effectLst/>
              </a:rPr>
              <a:t>conomic development as we have learned is critical to improving local quality of life as well as quality of the environment. </a:t>
            </a:r>
            <a:endParaRPr lang="en-IE" dirty="0"/>
          </a:p>
        </p:txBody>
      </p:sp>
      <p:sp>
        <p:nvSpPr>
          <p:cNvPr id="4" name="Text Placeholder 3">
            <a:extLst>
              <a:ext uri="{FF2B5EF4-FFF2-40B4-BE49-F238E27FC236}">
                <a16:creationId xmlns:a16="http://schemas.microsoft.com/office/drawing/2014/main" id="{B4AC11D4-EF3C-4E3A-BBE4-A79A51F70CB3}"/>
              </a:ext>
            </a:extLst>
          </p:cNvPr>
          <p:cNvSpPr>
            <a:spLocks noGrp="1"/>
          </p:cNvSpPr>
          <p:nvPr>
            <p:ph type="body" sz="quarter" idx="22"/>
          </p:nvPr>
        </p:nvSpPr>
        <p:spPr>
          <a:xfrm>
            <a:off x="5845629" y="227811"/>
            <a:ext cx="6243553" cy="1198695"/>
          </a:xfrm>
          <a:solidFill>
            <a:srgbClr val="7F4182"/>
          </a:solidFill>
        </p:spPr>
        <p:txBody>
          <a:bodyPr>
            <a:normAutofit/>
          </a:bodyPr>
          <a:lstStyle/>
          <a:p>
            <a:r>
              <a:rPr lang="en-IE" dirty="0">
                <a:solidFill>
                  <a:schemeClr val="bg1"/>
                </a:solidFill>
              </a:rPr>
              <a:t>Role of Placemaking in Social  Regeneration</a:t>
            </a:r>
          </a:p>
        </p:txBody>
      </p:sp>
      <p:pic>
        <p:nvPicPr>
          <p:cNvPr id="8" name="Picture Placeholder 7" descr="Two people sitting on a bench&#10;&#10;Description automatically generated">
            <a:extLst>
              <a:ext uri="{FF2B5EF4-FFF2-40B4-BE49-F238E27FC236}">
                <a16:creationId xmlns:a16="http://schemas.microsoft.com/office/drawing/2014/main" id="{B0E32214-93E5-4265-9FD4-F32D9FC9E3E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6631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892BC-9AF3-4D78-BBC8-56BB761892EB}"/>
              </a:ext>
            </a:extLst>
          </p:cNvPr>
          <p:cNvSpPr>
            <a:spLocks noGrp="1"/>
          </p:cNvSpPr>
          <p:nvPr>
            <p:ph type="body" sz="quarter" idx="20"/>
          </p:nvPr>
        </p:nvSpPr>
        <p:spPr>
          <a:xfrm>
            <a:off x="5932715" y="2028544"/>
            <a:ext cx="5855834" cy="3631644"/>
          </a:xfrm>
        </p:spPr>
        <p:txBody>
          <a:bodyPr/>
          <a:lstStyle/>
          <a:p>
            <a:r>
              <a:rPr lang="en-IE" dirty="0"/>
              <a:t>E</a:t>
            </a:r>
            <a:r>
              <a:rPr lang="en-IE" b="0" i="0" dirty="0">
                <a:effectLst/>
              </a:rPr>
              <a:t>nvironmental sustainability can’t be achieved without placemaking and addressing people’s inherent needs for a sense of community.  </a:t>
            </a:r>
          </a:p>
          <a:p>
            <a:r>
              <a:rPr lang="en-IE" b="0" i="0" dirty="0">
                <a:effectLst/>
              </a:rPr>
              <a:t>We can try to outsource our problems to a new generation of green engineers, designers and architects, but will only see broad, lasting changes when the people inhabiting these communities create a vision for the future and lead the process for change.</a:t>
            </a:r>
            <a:endParaRPr lang="en-IE" dirty="0"/>
          </a:p>
        </p:txBody>
      </p:sp>
      <p:sp>
        <p:nvSpPr>
          <p:cNvPr id="4" name="Text Placeholder 3">
            <a:extLst>
              <a:ext uri="{FF2B5EF4-FFF2-40B4-BE49-F238E27FC236}">
                <a16:creationId xmlns:a16="http://schemas.microsoft.com/office/drawing/2014/main" id="{B4AC11D4-EF3C-4E3A-BBE4-A79A51F70CB3}"/>
              </a:ext>
            </a:extLst>
          </p:cNvPr>
          <p:cNvSpPr>
            <a:spLocks noGrp="1"/>
          </p:cNvSpPr>
          <p:nvPr>
            <p:ph type="body" sz="quarter" idx="22"/>
          </p:nvPr>
        </p:nvSpPr>
        <p:spPr>
          <a:xfrm>
            <a:off x="5845629" y="532373"/>
            <a:ext cx="6243553" cy="1231114"/>
          </a:xfrm>
          <a:solidFill>
            <a:srgbClr val="AB5AB0"/>
          </a:solidFill>
        </p:spPr>
        <p:txBody>
          <a:bodyPr>
            <a:normAutofit/>
          </a:bodyPr>
          <a:lstStyle/>
          <a:p>
            <a:r>
              <a:rPr lang="en-IE" dirty="0">
                <a:solidFill>
                  <a:schemeClr val="bg1"/>
                </a:solidFill>
              </a:rPr>
              <a:t>Role of Placemaking in Environmental  Regeneration</a:t>
            </a:r>
          </a:p>
        </p:txBody>
      </p:sp>
      <p:pic>
        <p:nvPicPr>
          <p:cNvPr id="8" name="Picture Placeholder 7" descr="A group of people in a park&#10;&#10;Description automatically generated">
            <a:extLst>
              <a:ext uri="{FF2B5EF4-FFF2-40B4-BE49-F238E27FC236}">
                <a16:creationId xmlns:a16="http://schemas.microsoft.com/office/drawing/2014/main" id="{2DD99F57-7045-43CA-80B6-43E3E0ABC8A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170689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28C359-4848-4E08-A26B-0CE2A0F8AE12}"/>
              </a:ext>
            </a:extLst>
          </p:cNvPr>
          <p:cNvSpPr>
            <a:spLocks noGrp="1"/>
          </p:cNvSpPr>
          <p:nvPr>
            <p:ph type="body" sz="quarter" idx="13"/>
          </p:nvPr>
        </p:nvSpPr>
        <p:spPr>
          <a:xfrm>
            <a:off x="538480" y="383757"/>
            <a:ext cx="8983892" cy="697353"/>
          </a:xfrm>
        </p:spPr>
        <p:txBody>
          <a:bodyPr>
            <a:normAutofit/>
          </a:bodyPr>
          <a:lstStyle/>
          <a:p>
            <a:r>
              <a:rPr lang="en-IE" dirty="0"/>
              <a:t>How the Placemaking Process typically works..</a:t>
            </a:r>
          </a:p>
        </p:txBody>
      </p:sp>
      <p:sp>
        <p:nvSpPr>
          <p:cNvPr id="3" name="Text Placeholder 2">
            <a:extLst>
              <a:ext uri="{FF2B5EF4-FFF2-40B4-BE49-F238E27FC236}">
                <a16:creationId xmlns:a16="http://schemas.microsoft.com/office/drawing/2014/main" id="{1B9F3535-75CE-403B-9B6B-C1C85DD0C4D5}"/>
              </a:ext>
            </a:extLst>
          </p:cNvPr>
          <p:cNvSpPr>
            <a:spLocks noGrp="1"/>
          </p:cNvSpPr>
          <p:nvPr>
            <p:ph type="body" sz="quarter" idx="14"/>
          </p:nvPr>
        </p:nvSpPr>
        <p:spPr>
          <a:xfrm>
            <a:off x="624053" y="1539143"/>
            <a:ext cx="9129547" cy="3975101"/>
          </a:xfrm>
        </p:spPr>
        <p:txBody>
          <a:bodyPr/>
          <a:lstStyle/>
          <a:p>
            <a:pPr marL="342900" indent="-342900">
              <a:buFont typeface="Arial" panose="020B0604020202020204" pitchFamily="34" charset="0"/>
              <a:buChar char="•"/>
            </a:pPr>
            <a:r>
              <a:rPr lang="en-IE" dirty="0"/>
              <a:t>The community begins with small placemaking projects and builds each subsequent project on the last successful one</a:t>
            </a:r>
          </a:p>
          <a:p>
            <a:pPr marL="342900" indent="-342900">
              <a:buFont typeface="Arial" panose="020B0604020202020204" pitchFamily="34" charset="0"/>
              <a:buChar char="•"/>
            </a:pPr>
            <a:r>
              <a:rPr lang="en-IE" b="0" i="0" dirty="0">
                <a:effectLst/>
              </a:rPr>
              <a:t>The community prioritizes its efforts and does not try to do everything at once </a:t>
            </a:r>
          </a:p>
          <a:p>
            <a:pPr marL="342900" indent="-342900">
              <a:buFont typeface="Arial" panose="020B0604020202020204" pitchFamily="34" charset="0"/>
              <a:buChar char="•"/>
            </a:pPr>
            <a:r>
              <a:rPr lang="en-IE" b="0" i="0" dirty="0">
                <a:effectLst/>
              </a:rPr>
              <a:t>The community seizes emerging opportunities when it makes sense to do so</a:t>
            </a:r>
            <a:endParaRPr lang="en-IE" dirty="0"/>
          </a:p>
          <a:p>
            <a:pPr marL="342900" indent="-342900">
              <a:buFont typeface="Arial" panose="020B0604020202020204" pitchFamily="34" charset="0"/>
              <a:buChar char="•"/>
            </a:pPr>
            <a:r>
              <a:rPr lang="en-IE" b="0" i="0" dirty="0">
                <a:effectLst/>
              </a:rPr>
              <a:t>The community uses specialized forms of placemaking to achieve those objectives that each form is best suited to achieve</a:t>
            </a:r>
          </a:p>
          <a:p>
            <a:pPr marL="342900" indent="-342900">
              <a:buFont typeface="Arial" panose="020B0604020202020204" pitchFamily="34" charset="0"/>
              <a:buChar char="•"/>
            </a:pPr>
            <a:r>
              <a:rPr lang="en-IE" dirty="0"/>
              <a:t>Placemaking is action-oriented so steps are followed to bring the project to life. It is not just thinking about doing something, it is acting upon what is thought about.</a:t>
            </a:r>
          </a:p>
        </p:txBody>
      </p:sp>
    </p:spTree>
    <p:extLst>
      <p:ext uri="{BB962C8B-B14F-4D97-AF65-F5344CB8AC3E}">
        <p14:creationId xmlns:p14="http://schemas.microsoft.com/office/powerpoint/2010/main" val="1130936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A7E169-57E5-4023-B58C-642530282061}"/>
              </a:ext>
            </a:extLst>
          </p:cNvPr>
          <p:cNvSpPr>
            <a:spLocks noGrp="1"/>
          </p:cNvSpPr>
          <p:nvPr>
            <p:ph type="body" sz="quarter" idx="16"/>
          </p:nvPr>
        </p:nvSpPr>
        <p:spPr>
          <a:xfrm>
            <a:off x="483476" y="388883"/>
            <a:ext cx="5429325" cy="1286159"/>
          </a:xfrm>
        </p:spPr>
        <p:txBody>
          <a:bodyPr>
            <a:normAutofit/>
          </a:bodyPr>
          <a:lstStyle/>
          <a:p>
            <a:r>
              <a:rPr lang="en-IE" dirty="0"/>
              <a:t>NB: The Power of Ten in Placemaking</a:t>
            </a:r>
          </a:p>
        </p:txBody>
      </p:sp>
      <p:sp>
        <p:nvSpPr>
          <p:cNvPr id="3" name="Text Placeholder 2">
            <a:extLst>
              <a:ext uri="{FF2B5EF4-FFF2-40B4-BE49-F238E27FC236}">
                <a16:creationId xmlns:a16="http://schemas.microsoft.com/office/drawing/2014/main" id="{12271653-05E0-40BB-A007-C782A3161F8F}"/>
              </a:ext>
            </a:extLst>
          </p:cNvPr>
          <p:cNvSpPr>
            <a:spLocks noGrp="1"/>
          </p:cNvSpPr>
          <p:nvPr>
            <p:ph type="body" sz="quarter" idx="17"/>
          </p:nvPr>
        </p:nvSpPr>
        <p:spPr>
          <a:xfrm>
            <a:off x="483475" y="2088736"/>
            <a:ext cx="6611007" cy="3947440"/>
          </a:xfrm>
        </p:spPr>
        <p:txBody>
          <a:bodyPr/>
          <a:lstStyle/>
          <a:p>
            <a:r>
              <a:rPr lang="en-IE" b="1" dirty="0"/>
              <a:t>The Power of 10 is a super simple but excellent rule of thumb to follow in placemaking. </a:t>
            </a:r>
          </a:p>
          <a:p>
            <a:r>
              <a:rPr lang="en-IE" dirty="0"/>
              <a:t>So what is the Power of 10? </a:t>
            </a:r>
          </a:p>
          <a:p>
            <a:pPr algn="just"/>
            <a:r>
              <a:rPr lang="en-IE" dirty="0"/>
              <a:t>Places thrive when there are at least 10 things to do, arranged in such a way as to create social linkages. Scaling this up, a specific destination or neighbourhood needs at least 10 places, that offer people a reason to visit and spend time there. One more level up, a city needs at least 10 major destinations, creating a powerful network of a thousand things to do. Does your community have the power of 10? There’s a Power of 10 challenge at the end of this module.</a:t>
            </a:r>
          </a:p>
        </p:txBody>
      </p:sp>
      <p:pic>
        <p:nvPicPr>
          <p:cNvPr id="7" name="Picture Placeholder 6" descr="Logo&#10;&#10;Description automatically generated">
            <a:extLst>
              <a:ext uri="{FF2B5EF4-FFF2-40B4-BE49-F238E27FC236}">
                <a16:creationId xmlns:a16="http://schemas.microsoft.com/office/drawing/2014/main" id="{28385EA4-4461-441C-B533-B2C5B574F1BC}"/>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5" name="TextBox 4">
            <a:extLst>
              <a:ext uri="{FF2B5EF4-FFF2-40B4-BE49-F238E27FC236}">
                <a16:creationId xmlns:a16="http://schemas.microsoft.com/office/drawing/2014/main" id="{0AE10367-E18F-44D6-9027-53CE5F5119F1}"/>
              </a:ext>
            </a:extLst>
          </p:cNvPr>
          <p:cNvSpPr txBox="1"/>
          <p:nvPr/>
        </p:nvSpPr>
        <p:spPr>
          <a:xfrm>
            <a:off x="7094483" y="6379779"/>
            <a:ext cx="1408386" cy="246221"/>
          </a:xfrm>
          <a:prstGeom prst="rect">
            <a:avLst/>
          </a:prstGeom>
          <a:noFill/>
        </p:spPr>
        <p:txBody>
          <a:bodyPr wrap="square" rtlCol="0">
            <a:spAutoFit/>
          </a:bodyPr>
          <a:lstStyle/>
          <a:p>
            <a:r>
              <a:rPr lang="en-IE" sz="1000" dirty="0">
                <a:hlinkClick r:id="rId4"/>
              </a:rPr>
              <a:t>Source</a:t>
            </a:r>
            <a:endParaRPr lang="en-IE" sz="1000" dirty="0"/>
          </a:p>
        </p:txBody>
      </p:sp>
      <p:sp>
        <p:nvSpPr>
          <p:cNvPr id="8" name="TextBox 7">
            <a:extLst>
              <a:ext uri="{FF2B5EF4-FFF2-40B4-BE49-F238E27FC236}">
                <a16:creationId xmlns:a16="http://schemas.microsoft.com/office/drawing/2014/main" id="{44ABFD32-C1A3-45C0-9DDE-ACAC2B7CE105}"/>
              </a:ext>
            </a:extLst>
          </p:cNvPr>
          <p:cNvSpPr txBox="1"/>
          <p:nvPr/>
        </p:nvSpPr>
        <p:spPr>
          <a:xfrm>
            <a:off x="6082195" y="6858000"/>
            <a:ext cx="6109805" cy="230832"/>
          </a:xfrm>
          <a:prstGeom prst="rect">
            <a:avLst/>
          </a:prstGeom>
          <a:noFill/>
        </p:spPr>
        <p:txBody>
          <a:bodyPr wrap="square" rtlCol="0">
            <a:spAutoFit/>
          </a:bodyPr>
          <a:lstStyle/>
          <a:p>
            <a:r>
              <a:rPr lang="en-IE" sz="900">
                <a:hlinkClick r:id="rId3" tooltip="http://www.pngall.com/10-number-png"/>
              </a:rPr>
              <a:t>This Photo</a:t>
            </a:r>
            <a:r>
              <a:rPr lang="en-IE" sz="900"/>
              <a:t> by Unknown Author is licensed under </a:t>
            </a:r>
            <a:r>
              <a:rPr lang="en-IE" sz="900">
                <a:hlinkClick r:id="rId5" tooltip="https://creativecommons.org/licenses/by-nc/3.0/"/>
              </a:rPr>
              <a:t>CC BY-NC</a:t>
            </a:r>
            <a:endParaRPr lang="en-IE" sz="900"/>
          </a:p>
        </p:txBody>
      </p:sp>
    </p:spTree>
    <p:extLst>
      <p:ext uri="{BB962C8B-B14F-4D97-AF65-F5344CB8AC3E}">
        <p14:creationId xmlns:p14="http://schemas.microsoft.com/office/powerpoint/2010/main" val="2301758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3DF354-57F9-4CD7-8596-472A395CFDC0}"/>
              </a:ext>
            </a:extLst>
          </p:cNvPr>
          <p:cNvSpPr>
            <a:spLocks noGrp="1"/>
          </p:cNvSpPr>
          <p:nvPr>
            <p:ph type="body" sz="quarter" idx="20"/>
          </p:nvPr>
        </p:nvSpPr>
        <p:spPr>
          <a:xfrm>
            <a:off x="2495265" y="1376178"/>
            <a:ext cx="8803355" cy="3872188"/>
          </a:xfrm>
        </p:spPr>
        <p:txBody>
          <a:bodyPr/>
          <a:lstStyle/>
          <a:p>
            <a:pPr marL="0" indent="0">
              <a:buNone/>
            </a:pPr>
            <a:r>
              <a:rPr lang="en-IE" b="0" i="0" dirty="0">
                <a:effectLst/>
                <a:latin typeface="Roboto"/>
              </a:rPr>
              <a:t>There are four main types of placemaking. </a:t>
            </a:r>
            <a:r>
              <a:rPr lang="en-IE" dirty="0">
                <a:latin typeface="Roboto"/>
              </a:rPr>
              <a:t>A</a:t>
            </a:r>
            <a:r>
              <a:rPr lang="en-IE" b="0" i="0" dirty="0">
                <a:effectLst/>
                <a:latin typeface="Roboto"/>
              </a:rPr>
              <a:t>ll focus on creating an authentic sense of place, but differ in how they achieve those results. </a:t>
            </a:r>
          </a:p>
          <a:p>
            <a:pPr marL="0" indent="0">
              <a:buNone/>
            </a:pPr>
            <a:r>
              <a:rPr lang="en-IE" b="0" i="0" dirty="0">
                <a:effectLst/>
                <a:latin typeface="Roboto"/>
              </a:rPr>
              <a:t>Knowing the different types of placemaking strategies will help you as local leaders to choose the correct method for your community.</a:t>
            </a:r>
          </a:p>
          <a:p>
            <a:pPr marL="0" indent="0">
              <a:buNone/>
            </a:pPr>
            <a:r>
              <a:rPr lang="en-IE" dirty="0">
                <a:latin typeface="Roboto"/>
              </a:rPr>
              <a:t>So let’s take a look..</a:t>
            </a:r>
          </a:p>
          <a:p>
            <a:pPr marL="0" indent="0">
              <a:buNone/>
            </a:pPr>
            <a:r>
              <a:rPr lang="en-IE" b="1" i="0" dirty="0">
                <a:solidFill>
                  <a:srgbClr val="68BBAF"/>
                </a:solidFill>
                <a:effectLst/>
                <a:latin typeface="Roboto"/>
              </a:rPr>
              <a:t>Section </a:t>
            </a:r>
            <a:r>
              <a:rPr lang="en-IE" b="1" dirty="0">
                <a:solidFill>
                  <a:srgbClr val="68BBAF"/>
                </a:solidFill>
                <a:latin typeface="Roboto"/>
              </a:rPr>
              <a:t>One: </a:t>
            </a:r>
            <a:r>
              <a:rPr lang="en-IE" b="1" i="0" dirty="0">
                <a:solidFill>
                  <a:srgbClr val="68BBAF"/>
                </a:solidFill>
                <a:effectLst/>
                <a:latin typeface="Roboto"/>
              </a:rPr>
              <a:t>Standard Placemaking</a:t>
            </a:r>
          </a:p>
          <a:p>
            <a:pPr marL="0" indent="0">
              <a:buNone/>
            </a:pPr>
            <a:r>
              <a:rPr lang="en-IE" b="1" i="0" dirty="0">
                <a:solidFill>
                  <a:srgbClr val="AB5AB0"/>
                </a:solidFill>
                <a:effectLst/>
                <a:latin typeface="Roboto"/>
              </a:rPr>
              <a:t>Section Two: Strategic Placemaking</a:t>
            </a:r>
          </a:p>
          <a:p>
            <a:pPr marL="0" indent="0">
              <a:buNone/>
            </a:pPr>
            <a:r>
              <a:rPr lang="en-IE" b="1" i="0" dirty="0">
                <a:solidFill>
                  <a:srgbClr val="68BBAF"/>
                </a:solidFill>
                <a:effectLst/>
                <a:latin typeface="Roboto"/>
              </a:rPr>
              <a:t>Section Three: Creative Placemaking</a:t>
            </a:r>
            <a:endParaRPr lang="en-IE" b="1" dirty="0">
              <a:solidFill>
                <a:srgbClr val="68BBAF"/>
              </a:solidFill>
              <a:latin typeface="Roboto"/>
            </a:endParaRPr>
          </a:p>
          <a:p>
            <a:pPr marL="0" indent="0">
              <a:buNone/>
            </a:pPr>
            <a:r>
              <a:rPr lang="en-IE" b="1" i="0" dirty="0">
                <a:solidFill>
                  <a:srgbClr val="7F4182"/>
                </a:solidFill>
                <a:effectLst/>
                <a:latin typeface="Roboto"/>
              </a:rPr>
              <a:t>Section Four: Tactical Placemaking</a:t>
            </a:r>
          </a:p>
          <a:p>
            <a:pPr marL="0" indent="0">
              <a:buNone/>
            </a:pPr>
            <a:endParaRPr lang="en-IE" dirty="0"/>
          </a:p>
        </p:txBody>
      </p:sp>
      <p:sp>
        <p:nvSpPr>
          <p:cNvPr id="3" name="Text Placeholder 2">
            <a:extLst>
              <a:ext uri="{FF2B5EF4-FFF2-40B4-BE49-F238E27FC236}">
                <a16:creationId xmlns:a16="http://schemas.microsoft.com/office/drawing/2014/main" id="{16676AD2-8003-4D08-9346-EE73122F0B52}"/>
              </a:ext>
            </a:extLst>
          </p:cNvPr>
          <p:cNvSpPr>
            <a:spLocks noGrp="1"/>
          </p:cNvSpPr>
          <p:nvPr>
            <p:ph type="body" sz="quarter" idx="21"/>
          </p:nvPr>
        </p:nvSpPr>
        <p:spPr>
          <a:xfrm>
            <a:off x="2495266" y="215270"/>
            <a:ext cx="8403792" cy="857158"/>
          </a:xfrm>
        </p:spPr>
        <p:txBody>
          <a:bodyPr/>
          <a:lstStyle/>
          <a:p>
            <a:r>
              <a:rPr lang="en-IE" dirty="0">
                <a:solidFill>
                  <a:srgbClr val="7F4182"/>
                </a:solidFill>
              </a:rPr>
              <a:t>TYPES OF PLACEMAKING</a:t>
            </a:r>
          </a:p>
        </p:txBody>
      </p:sp>
    </p:spTree>
    <p:extLst>
      <p:ext uri="{BB962C8B-B14F-4D97-AF65-F5344CB8AC3E}">
        <p14:creationId xmlns:p14="http://schemas.microsoft.com/office/powerpoint/2010/main" val="110781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BD6B75-0684-4AC0-8490-EF88390E6F18}"/>
              </a:ext>
            </a:extLst>
          </p:cNvPr>
          <p:cNvSpPr>
            <a:spLocks noGrp="1"/>
          </p:cNvSpPr>
          <p:nvPr>
            <p:ph type="body" sz="quarter" idx="25"/>
          </p:nvPr>
        </p:nvSpPr>
        <p:spPr>
          <a:xfrm>
            <a:off x="332508" y="4612984"/>
            <a:ext cx="11545518" cy="1430464"/>
          </a:xfrm>
        </p:spPr>
        <p:txBody>
          <a:bodyPr>
            <a:normAutofit/>
          </a:bodyPr>
          <a:lstStyle/>
          <a:p>
            <a:r>
              <a:rPr lang="en-IE" sz="3200" dirty="0">
                <a:solidFill>
                  <a:schemeClr val="bg1"/>
                </a:solidFill>
              </a:rPr>
              <a:t>Standard Placemaking is the process of creating Quality Places that people want to live, work, play and learn in.</a:t>
            </a:r>
          </a:p>
          <a:p>
            <a:endParaRPr lang="en-IE" dirty="0"/>
          </a:p>
        </p:txBody>
      </p:sp>
      <p:sp>
        <p:nvSpPr>
          <p:cNvPr id="3" name="Text Placeholder 2">
            <a:extLst>
              <a:ext uri="{FF2B5EF4-FFF2-40B4-BE49-F238E27FC236}">
                <a16:creationId xmlns:a16="http://schemas.microsoft.com/office/drawing/2014/main" id="{5B7AEDA8-52FB-439A-B354-4EEE9441DD7D}"/>
              </a:ext>
            </a:extLst>
          </p:cNvPr>
          <p:cNvSpPr>
            <a:spLocks noGrp="1"/>
          </p:cNvSpPr>
          <p:nvPr>
            <p:ph type="body" sz="quarter" idx="20"/>
          </p:nvPr>
        </p:nvSpPr>
        <p:spPr>
          <a:xfrm>
            <a:off x="323241" y="3013660"/>
            <a:ext cx="11545518" cy="1172381"/>
          </a:xfrm>
        </p:spPr>
        <p:txBody>
          <a:bodyPr/>
          <a:lstStyle/>
          <a:p>
            <a:r>
              <a:rPr lang="en-IE" sz="4800" dirty="0"/>
              <a:t>SECTION ONE: Standard Placemaking</a:t>
            </a:r>
          </a:p>
        </p:txBody>
      </p:sp>
      <p:pic>
        <p:nvPicPr>
          <p:cNvPr id="7" name="Picture Placeholder 6" descr="A view of a city street&#10;&#10;Description automatically generated">
            <a:extLst>
              <a:ext uri="{FF2B5EF4-FFF2-40B4-BE49-F238E27FC236}">
                <a16:creationId xmlns:a16="http://schemas.microsoft.com/office/drawing/2014/main" id="{C4891EEB-BA67-4B0A-9CFC-556BEF0A1FE4}"/>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2679051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9BC926-87FF-487B-858D-D56CD60D59C2}"/>
              </a:ext>
            </a:extLst>
          </p:cNvPr>
          <p:cNvSpPr>
            <a:spLocks noGrp="1"/>
          </p:cNvSpPr>
          <p:nvPr>
            <p:ph type="body" sz="quarter" idx="20"/>
          </p:nvPr>
        </p:nvSpPr>
        <p:spPr>
          <a:xfrm>
            <a:off x="5570483" y="1884144"/>
            <a:ext cx="6516414" cy="3631644"/>
          </a:xfrm>
        </p:spPr>
        <p:txBody>
          <a:bodyPr/>
          <a:lstStyle/>
          <a:p>
            <a:r>
              <a:rPr lang="en-IE" dirty="0"/>
              <a:t>In this form, placemaking can be used for many different purposes. For the most part placemaking is used as an incremental way to improve the quality of a place over a long period of time with many separate small projects and/or activities. </a:t>
            </a:r>
          </a:p>
          <a:p>
            <a:r>
              <a:rPr lang="en-IE" dirty="0"/>
              <a:t>Placemaking puts people at the heart of the community planning process and it promotes a very simple principle with regard to the planning of public spaces.</a:t>
            </a:r>
          </a:p>
        </p:txBody>
      </p:sp>
      <p:pic>
        <p:nvPicPr>
          <p:cNvPr id="6" name="Picture Placeholder 5" descr="A tree lined street&#10;&#10;Description automatically generated">
            <a:extLst>
              <a:ext uri="{FF2B5EF4-FFF2-40B4-BE49-F238E27FC236}">
                <a16:creationId xmlns:a16="http://schemas.microsoft.com/office/drawing/2014/main" id="{75EC66DC-86AA-4F29-8658-85CA9B74140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599441" y="1404496"/>
            <a:ext cx="4849824" cy="4879740"/>
          </a:xfrm>
        </p:spPr>
      </p:pic>
      <p:sp>
        <p:nvSpPr>
          <p:cNvPr id="4" name="Text Placeholder 3">
            <a:extLst>
              <a:ext uri="{FF2B5EF4-FFF2-40B4-BE49-F238E27FC236}">
                <a16:creationId xmlns:a16="http://schemas.microsoft.com/office/drawing/2014/main" id="{D779F9E1-A01B-41A0-A8AD-2FC8E2924EF2}"/>
              </a:ext>
            </a:extLst>
          </p:cNvPr>
          <p:cNvSpPr>
            <a:spLocks noGrp="1"/>
          </p:cNvSpPr>
          <p:nvPr>
            <p:ph type="body" sz="quarter" idx="22"/>
          </p:nvPr>
        </p:nvSpPr>
        <p:spPr>
          <a:xfrm>
            <a:off x="5570483" y="767883"/>
            <a:ext cx="5579898" cy="857158"/>
          </a:xfrm>
        </p:spPr>
        <p:txBody>
          <a:bodyPr/>
          <a:lstStyle/>
          <a:p>
            <a:r>
              <a:rPr lang="en-IE" b="1" i="0" dirty="0">
                <a:solidFill>
                  <a:srgbClr val="7F4182"/>
                </a:solidFill>
                <a:effectLst/>
                <a:latin typeface="Roboto"/>
              </a:rPr>
              <a:t>Standard Placemaking</a:t>
            </a:r>
          </a:p>
          <a:p>
            <a:endParaRPr lang="en-IE" dirty="0"/>
          </a:p>
        </p:txBody>
      </p:sp>
      <p:sp>
        <p:nvSpPr>
          <p:cNvPr id="7" name="TextBox 6">
            <a:hlinkClick r:id="rId4"/>
            <a:extLst>
              <a:ext uri="{FF2B5EF4-FFF2-40B4-BE49-F238E27FC236}">
                <a16:creationId xmlns:a16="http://schemas.microsoft.com/office/drawing/2014/main" id="{A3600CEA-BF5F-4F87-9BCC-7F6DCFD6DA11}"/>
              </a:ext>
            </a:extLst>
          </p:cNvPr>
          <p:cNvSpPr txBox="1"/>
          <p:nvPr/>
        </p:nvSpPr>
        <p:spPr>
          <a:xfrm>
            <a:off x="11150381" y="6161125"/>
            <a:ext cx="1282263" cy="246221"/>
          </a:xfrm>
          <a:prstGeom prst="rect">
            <a:avLst/>
          </a:prstGeom>
          <a:noFill/>
        </p:spPr>
        <p:txBody>
          <a:bodyPr wrap="square" rtlCol="0">
            <a:spAutoFit/>
          </a:bodyPr>
          <a:lstStyle/>
          <a:p>
            <a:r>
              <a:rPr lang="en-IE" sz="1000" dirty="0">
                <a:hlinkClick r:id="rId4"/>
              </a:rPr>
              <a:t>Source</a:t>
            </a:r>
            <a:endParaRPr lang="en-IE" sz="1000" dirty="0"/>
          </a:p>
        </p:txBody>
      </p:sp>
    </p:spTree>
    <p:extLst>
      <p:ext uri="{BB962C8B-B14F-4D97-AF65-F5344CB8AC3E}">
        <p14:creationId xmlns:p14="http://schemas.microsoft.com/office/powerpoint/2010/main" val="3752780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626CAB-A839-4C29-91B5-B59A902371BF}"/>
              </a:ext>
            </a:extLst>
          </p:cNvPr>
          <p:cNvSpPr>
            <a:spLocks noGrp="1"/>
          </p:cNvSpPr>
          <p:nvPr>
            <p:ph type="body" sz="quarter" idx="13"/>
          </p:nvPr>
        </p:nvSpPr>
        <p:spPr>
          <a:xfrm>
            <a:off x="497927" y="542951"/>
            <a:ext cx="8246680" cy="1905959"/>
          </a:xfrm>
          <a:solidFill>
            <a:srgbClr val="7F4182"/>
          </a:solidFill>
        </p:spPr>
        <p:txBody>
          <a:bodyPr>
            <a:noAutofit/>
          </a:bodyPr>
          <a:lstStyle/>
          <a:p>
            <a:r>
              <a:rPr lang="en-IE" dirty="0">
                <a:solidFill>
                  <a:schemeClr val="bg1"/>
                </a:solidFill>
              </a:rPr>
              <a:t>Porch Placemaking – a simple but powerful way for socially distanced communities to connect in 2020 and beyond</a:t>
            </a:r>
          </a:p>
        </p:txBody>
      </p:sp>
      <p:sp>
        <p:nvSpPr>
          <p:cNvPr id="3" name="Text Placeholder 2">
            <a:extLst>
              <a:ext uri="{FF2B5EF4-FFF2-40B4-BE49-F238E27FC236}">
                <a16:creationId xmlns:a16="http://schemas.microsoft.com/office/drawing/2014/main" id="{8D49E6F5-D171-4C98-9DEE-507CE02815AF}"/>
              </a:ext>
            </a:extLst>
          </p:cNvPr>
          <p:cNvSpPr>
            <a:spLocks noGrp="1"/>
          </p:cNvSpPr>
          <p:nvPr>
            <p:ph type="body" sz="quarter" idx="14"/>
          </p:nvPr>
        </p:nvSpPr>
        <p:spPr>
          <a:xfrm>
            <a:off x="497927" y="2472965"/>
            <a:ext cx="8246680" cy="2676181"/>
          </a:xfrm>
        </p:spPr>
        <p:txBody>
          <a:bodyPr/>
          <a:lstStyle/>
          <a:p>
            <a:r>
              <a:rPr lang="en-IE" dirty="0"/>
              <a:t>Porch placemaking week ran from 30th of May to the 5th of June 2020 and was enabled by a network of self-organised projects around the world. </a:t>
            </a:r>
          </a:p>
          <a:p>
            <a:r>
              <a:rPr lang="en-IE" dirty="0"/>
              <a:t>In 2020, Covid19 led to people being physically distant and a need to find new ways for communities to be socially connected. </a:t>
            </a:r>
          </a:p>
          <a:p>
            <a:r>
              <a:rPr lang="en-IE" dirty="0"/>
              <a:t>Porch placemaking is a simple idea that encourages placemaking action and bringing people together (from a safe distance) with simple activities on balconies, in front yards, driveways and porches. Porch Placemaking activities can include simple actions like planting flowers, painting your gate or more elaborate activities like holding a Porch Fest for neighbours.</a:t>
            </a:r>
          </a:p>
        </p:txBody>
      </p:sp>
      <p:sp>
        <p:nvSpPr>
          <p:cNvPr id="5" name="TextBox 4">
            <a:extLst>
              <a:ext uri="{FF2B5EF4-FFF2-40B4-BE49-F238E27FC236}">
                <a16:creationId xmlns:a16="http://schemas.microsoft.com/office/drawing/2014/main" id="{2EDF03C4-B095-4EE8-AE5B-CB543A5065DE}"/>
              </a:ext>
            </a:extLst>
          </p:cNvPr>
          <p:cNvSpPr txBox="1"/>
          <p:nvPr/>
        </p:nvSpPr>
        <p:spPr>
          <a:xfrm>
            <a:off x="0" y="0"/>
            <a:ext cx="4572000" cy="461665"/>
          </a:xfrm>
          <a:prstGeom prst="rect">
            <a:avLst/>
          </a:prstGeom>
          <a:solidFill>
            <a:srgbClr val="BA0A9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STANDARD PLACEMAKING IDEA </a:t>
            </a:r>
          </a:p>
        </p:txBody>
      </p:sp>
      <p:sp>
        <p:nvSpPr>
          <p:cNvPr id="7" name="TextBox 6">
            <a:extLst>
              <a:ext uri="{FF2B5EF4-FFF2-40B4-BE49-F238E27FC236}">
                <a16:creationId xmlns:a16="http://schemas.microsoft.com/office/drawing/2014/main" id="{1FD51665-0145-4643-BEF0-AFA0DC636A86}"/>
              </a:ext>
            </a:extLst>
          </p:cNvPr>
          <p:cNvSpPr txBox="1"/>
          <p:nvPr/>
        </p:nvSpPr>
        <p:spPr>
          <a:xfrm>
            <a:off x="9165020" y="6385805"/>
            <a:ext cx="1755228" cy="246221"/>
          </a:xfrm>
          <a:prstGeom prst="rect">
            <a:avLst/>
          </a:prstGeom>
          <a:noFill/>
        </p:spPr>
        <p:txBody>
          <a:bodyPr wrap="square" rtlCol="0">
            <a:spAutoFit/>
          </a:bodyPr>
          <a:lstStyle/>
          <a:p>
            <a:r>
              <a:rPr lang="en-IE" sz="1000" dirty="0">
                <a:hlinkClick r:id="rId2"/>
              </a:rPr>
              <a:t>Source</a:t>
            </a:r>
            <a:endParaRPr lang="en-IE" sz="1000" dirty="0"/>
          </a:p>
        </p:txBody>
      </p:sp>
      <p:pic>
        <p:nvPicPr>
          <p:cNvPr id="17" name="Picture 16" descr="A group of people sitting in a yard&#10;&#10;Description automatically generated">
            <a:extLst>
              <a:ext uri="{FF2B5EF4-FFF2-40B4-BE49-F238E27FC236}">
                <a16:creationId xmlns:a16="http://schemas.microsoft.com/office/drawing/2014/main" id="{883976D1-6470-4D8F-9781-56DD61361548}"/>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8934943" y="54029"/>
            <a:ext cx="3171825" cy="3960923"/>
          </a:xfrm>
          <a:prstGeom prst="rect">
            <a:avLst/>
          </a:prstGeom>
        </p:spPr>
      </p:pic>
      <p:pic>
        <p:nvPicPr>
          <p:cNvPr id="23" name="Picture 22" descr="A close up of a flower&#10;&#10;Description automatically generated">
            <a:extLst>
              <a:ext uri="{FF2B5EF4-FFF2-40B4-BE49-F238E27FC236}">
                <a16:creationId xmlns:a16="http://schemas.microsoft.com/office/drawing/2014/main" id="{26B76FCB-B043-4AAE-937B-3CA901C03EFE}"/>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8934943" y="4120708"/>
            <a:ext cx="3171825" cy="2013257"/>
          </a:xfrm>
          <a:prstGeom prst="rect">
            <a:avLst/>
          </a:prstGeom>
        </p:spPr>
      </p:pic>
      <p:sp>
        <p:nvSpPr>
          <p:cNvPr id="24" name="TextBox 23">
            <a:extLst>
              <a:ext uri="{FF2B5EF4-FFF2-40B4-BE49-F238E27FC236}">
                <a16:creationId xmlns:a16="http://schemas.microsoft.com/office/drawing/2014/main" id="{32F1601A-F30B-4418-B277-E93DB98BE1C0}"/>
              </a:ext>
            </a:extLst>
          </p:cNvPr>
          <p:cNvSpPr txBox="1"/>
          <p:nvPr/>
        </p:nvSpPr>
        <p:spPr>
          <a:xfrm>
            <a:off x="8934942" y="7135705"/>
            <a:ext cx="3171825" cy="230832"/>
          </a:xfrm>
          <a:prstGeom prst="rect">
            <a:avLst/>
          </a:prstGeom>
          <a:noFill/>
        </p:spPr>
        <p:txBody>
          <a:bodyPr wrap="square" rtlCol="0">
            <a:spAutoFit/>
          </a:bodyPr>
          <a:lstStyle/>
          <a:p>
            <a:r>
              <a:rPr lang="en-IE" sz="900">
                <a:hlinkClick r:id="rId6" tooltip="https://en.wikipedia.org/wiki/Spring_(season)"/>
              </a:rPr>
              <a:t>This Photo</a:t>
            </a:r>
            <a:r>
              <a:rPr lang="en-IE" sz="900"/>
              <a:t> by Unknown Author is licensed under </a:t>
            </a:r>
            <a:r>
              <a:rPr lang="en-IE" sz="900">
                <a:hlinkClick r:id="rId7" tooltip="https://creativecommons.org/licenses/by-sa/3.0/"/>
              </a:rPr>
              <a:t>CC BY-SA</a:t>
            </a:r>
            <a:endParaRPr lang="en-IE" sz="900"/>
          </a:p>
        </p:txBody>
      </p:sp>
    </p:spTree>
    <p:extLst>
      <p:ext uri="{BB962C8B-B14F-4D97-AF65-F5344CB8AC3E}">
        <p14:creationId xmlns:p14="http://schemas.microsoft.com/office/powerpoint/2010/main" val="635793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626CAB-A839-4C29-91B5-B59A902371BF}"/>
              </a:ext>
            </a:extLst>
          </p:cNvPr>
          <p:cNvSpPr>
            <a:spLocks noGrp="1"/>
          </p:cNvSpPr>
          <p:nvPr>
            <p:ph type="body" sz="quarter" idx="13"/>
          </p:nvPr>
        </p:nvSpPr>
        <p:spPr>
          <a:xfrm>
            <a:off x="497927" y="542952"/>
            <a:ext cx="8246680" cy="644718"/>
          </a:xfrm>
          <a:solidFill>
            <a:srgbClr val="7F4182"/>
          </a:solidFill>
        </p:spPr>
        <p:txBody>
          <a:bodyPr>
            <a:noAutofit/>
          </a:bodyPr>
          <a:lstStyle/>
          <a:p>
            <a:r>
              <a:rPr lang="en-IE" dirty="0">
                <a:solidFill>
                  <a:schemeClr val="bg1"/>
                </a:solidFill>
              </a:rPr>
              <a:t>Community Street/Miniature Libraries </a:t>
            </a:r>
          </a:p>
        </p:txBody>
      </p:sp>
      <p:sp>
        <p:nvSpPr>
          <p:cNvPr id="3" name="Text Placeholder 2">
            <a:extLst>
              <a:ext uri="{FF2B5EF4-FFF2-40B4-BE49-F238E27FC236}">
                <a16:creationId xmlns:a16="http://schemas.microsoft.com/office/drawing/2014/main" id="{8D49E6F5-D171-4C98-9DEE-507CE02815AF}"/>
              </a:ext>
            </a:extLst>
          </p:cNvPr>
          <p:cNvSpPr>
            <a:spLocks noGrp="1"/>
          </p:cNvSpPr>
          <p:nvPr>
            <p:ph type="body" sz="quarter" idx="14"/>
          </p:nvPr>
        </p:nvSpPr>
        <p:spPr>
          <a:xfrm>
            <a:off x="497927" y="1559671"/>
            <a:ext cx="5181513" cy="4175474"/>
          </a:xfrm>
        </p:spPr>
        <p:txBody>
          <a:bodyPr/>
          <a:lstStyle/>
          <a:p>
            <a:r>
              <a:rPr lang="en-IE" dirty="0"/>
              <a:t>Miniature free libraries are popping up in communities all over Europe in hotels, train stations, schools and even in old telephone boxes.</a:t>
            </a:r>
          </a:p>
          <a:p>
            <a:r>
              <a:rPr lang="en-IE" dirty="0"/>
              <a:t>The miniature libraries are typically made of wood with glass cases that can be opened; users take a book and bring a book. These little libraries are a simple idea but are a powerful one that can create a sense of community and place. </a:t>
            </a:r>
          </a:p>
          <a:p>
            <a:r>
              <a:rPr lang="en-IE" dirty="0"/>
              <a:t>They invite your neighbours to share the joys of reading and can create lasting connections inside your community.</a:t>
            </a:r>
          </a:p>
        </p:txBody>
      </p:sp>
      <p:sp>
        <p:nvSpPr>
          <p:cNvPr id="5" name="TextBox 4">
            <a:extLst>
              <a:ext uri="{FF2B5EF4-FFF2-40B4-BE49-F238E27FC236}">
                <a16:creationId xmlns:a16="http://schemas.microsoft.com/office/drawing/2014/main" id="{2EDF03C4-B095-4EE8-AE5B-CB543A5065DE}"/>
              </a:ext>
            </a:extLst>
          </p:cNvPr>
          <p:cNvSpPr txBox="1"/>
          <p:nvPr/>
        </p:nvSpPr>
        <p:spPr>
          <a:xfrm>
            <a:off x="0" y="0"/>
            <a:ext cx="4572000" cy="461665"/>
          </a:xfrm>
          <a:prstGeom prst="rect">
            <a:avLst/>
          </a:prstGeom>
          <a:solidFill>
            <a:srgbClr val="BA0A9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STANDARD PLACEMAKING IDEA </a:t>
            </a:r>
          </a:p>
        </p:txBody>
      </p:sp>
      <p:sp>
        <p:nvSpPr>
          <p:cNvPr id="7" name="TextBox 6">
            <a:extLst>
              <a:ext uri="{FF2B5EF4-FFF2-40B4-BE49-F238E27FC236}">
                <a16:creationId xmlns:a16="http://schemas.microsoft.com/office/drawing/2014/main" id="{1FD51665-0145-4643-BEF0-AFA0DC636A86}"/>
              </a:ext>
            </a:extLst>
          </p:cNvPr>
          <p:cNvSpPr txBox="1"/>
          <p:nvPr/>
        </p:nvSpPr>
        <p:spPr>
          <a:xfrm>
            <a:off x="548404" y="6611779"/>
            <a:ext cx="1755228" cy="246221"/>
          </a:xfrm>
          <a:prstGeom prst="rect">
            <a:avLst/>
          </a:prstGeom>
          <a:noFill/>
        </p:spPr>
        <p:txBody>
          <a:bodyPr wrap="square" rtlCol="0">
            <a:spAutoFit/>
          </a:bodyPr>
          <a:lstStyle/>
          <a:p>
            <a:r>
              <a:rPr lang="en-IE" sz="1000" dirty="0">
                <a:hlinkClick r:id="rId2"/>
              </a:rPr>
              <a:t>Source</a:t>
            </a:r>
            <a:endParaRPr lang="en-IE" sz="1000" dirty="0"/>
          </a:p>
        </p:txBody>
      </p:sp>
      <p:pic>
        <p:nvPicPr>
          <p:cNvPr id="1026" name="Picture 2">
            <a:extLst>
              <a:ext uri="{FF2B5EF4-FFF2-40B4-BE49-F238E27FC236}">
                <a16:creationId xmlns:a16="http://schemas.microsoft.com/office/drawing/2014/main" id="{C18F3AE8-6596-4771-866A-5C583670E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549" y="1412613"/>
            <a:ext cx="4926116" cy="32813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97AF3B9-FDF6-4BD6-9920-E8BB5D70CE49}"/>
              </a:ext>
            </a:extLst>
          </p:cNvPr>
          <p:cNvSpPr txBox="1"/>
          <p:nvPr/>
        </p:nvSpPr>
        <p:spPr>
          <a:xfrm>
            <a:off x="5953760" y="4833326"/>
            <a:ext cx="6244442" cy="1600438"/>
          </a:xfrm>
          <a:prstGeom prst="rect">
            <a:avLst/>
          </a:prstGeom>
          <a:noFill/>
        </p:spPr>
        <p:txBody>
          <a:bodyPr wrap="square">
            <a:spAutoFit/>
          </a:bodyPr>
          <a:lstStyle/>
          <a:p>
            <a:r>
              <a:rPr lang="en-GB" sz="1400" b="1" i="0" u="none" strike="noStrike" dirty="0">
                <a:solidFill>
                  <a:srgbClr val="6D6E6C"/>
                </a:solidFill>
                <a:effectLst/>
                <a:latin typeface="Arial" panose="020B0604020202020204" pitchFamily="34" charset="0"/>
                <a:hlinkClick r:id="rId4">
                  <a:extLst>
                    <a:ext uri="{A12FA001-AC4F-418D-AE19-62706E023703}">
                      <ahyp:hlinkClr xmlns:ahyp="http://schemas.microsoft.com/office/drawing/2018/hyperlinkcolor" val="tx"/>
                    </a:ext>
                  </a:extLst>
                </a:hlinkClick>
              </a:rPr>
              <a:t>Adopt a Phone Booth Library</a:t>
            </a:r>
            <a:r>
              <a:rPr lang="en-GB" sz="1400" b="0" i="0" dirty="0">
                <a:solidFill>
                  <a:srgbClr val="6D6E6C"/>
                </a:solidFill>
                <a:effectLst/>
                <a:latin typeface="Arial" panose="020B0604020202020204" pitchFamily="34" charset="0"/>
              </a:rPr>
              <a:t> With mobile phones taking over, there seems little need for phone booths anymore, but rather than get rid of the </a:t>
            </a:r>
            <a:r>
              <a:rPr lang="en-GB" sz="1400" b="1" i="0" u="none" strike="noStrike" dirty="0">
                <a:solidFill>
                  <a:srgbClr val="6D6E6C"/>
                </a:solidFill>
                <a:effectLst/>
                <a:latin typeface="Arial" panose="020B0604020202020204" pitchFamily="34" charset="0"/>
                <a:hlinkClick r:id="rId4">
                  <a:extLst>
                    <a:ext uri="{A12FA001-AC4F-418D-AE19-62706E023703}">
                      <ahyp:hlinkClr xmlns:ahyp="http://schemas.microsoft.com/office/drawing/2018/hyperlinkcolor" val="tx"/>
                    </a:ext>
                  </a:extLst>
                </a:hlinkClick>
              </a:rPr>
              <a:t>iconic red booths</a:t>
            </a:r>
            <a:r>
              <a:rPr lang="en-GB" sz="1400" b="0" i="0" dirty="0">
                <a:solidFill>
                  <a:srgbClr val="6D6E6C"/>
                </a:solidFill>
                <a:effectLst/>
                <a:latin typeface="Arial" panose="020B0604020202020204" pitchFamily="34" charset="0"/>
              </a:rPr>
              <a:t> in the UK, local communities are using them for new purposes. </a:t>
            </a:r>
            <a:r>
              <a:rPr lang="en-GB" sz="1400" b="1" i="0" u="none" strike="noStrike" dirty="0">
                <a:solidFill>
                  <a:srgbClr val="6D6E6C"/>
                </a:solidFill>
                <a:effectLst/>
                <a:latin typeface="Arial" panose="020B0604020202020204" pitchFamily="34" charset="0"/>
                <a:hlinkClick r:id="rId5">
                  <a:extLst>
                    <a:ext uri="{A12FA001-AC4F-418D-AE19-62706E023703}">
                      <ahyp:hlinkClr xmlns:ahyp="http://schemas.microsoft.com/office/drawing/2018/hyperlinkcolor" val="tx"/>
                    </a:ext>
                  </a:extLst>
                </a:hlinkClick>
              </a:rPr>
              <a:t>British Telecom</a:t>
            </a:r>
            <a:r>
              <a:rPr lang="en-GB" sz="1400" b="0" i="0" dirty="0">
                <a:solidFill>
                  <a:srgbClr val="6D6E6C"/>
                </a:solidFill>
                <a:effectLst/>
                <a:latin typeface="Arial" panose="020B0604020202020204" pitchFamily="34" charset="0"/>
              </a:rPr>
              <a:t> is encouraging towns to turn their phone booths into mini libraries and so far hundreds of communities have transformed their telephone box. If your community's phone booth sits empty, </a:t>
            </a:r>
            <a:r>
              <a:rPr lang="en-GB" sz="1400" b="1" i="0" u="none" strike="noStrike" dirty="0">
                <a:solidFill>
                  <a:srgbClr val="6D6E6C"/>
                </a:solidFill>
                <a:effectLst/>
                <a:latin typeface="Arial" panose="020B0604020202020204" pitchFamily="34" charset="0"/>
                <a:hlinkClick r:id="rId6">
                  <a:extLst>
                    <a:ext uri="{A12FA001-AC4F-418D-AE19-62706E023703}">
                      <ahyp:hlinkClr xmlns:ahyp="http://schemas.microsoft.com/office/drawing/2018/hyperlinkcolor" val="tx"/>
                    </a:ext>
                  </a:extLst>
                </a:hlinkClick>
              </a:rPr>
              <a:t>learn how to make one over here</a:t>
            </a:r>
            <a:r>
              <a:rPr lang="en-GB" sz="1400" b="0" i="0" dirty="0">
                <a:solidFill>
                  <a:srgbClr val="6D6E6C"/>
                </a:solidFill>
                <a:effectLst/>
                <a:latin typeface="Arial" panose="020B0604020202020204" pitchFamily="34" charset="0"/>
              </a:rPr>
              <a:t> into your very own local lending library</a:t>
            </a:r>
            <a:endParaRPr lang="en-IE" sz="1400" dirty="0">
              <a:solidFill>
                <a:srgbClr val="6D6E6C"/>
              </a:solidFill>
            </a:endParaRPr>
          </a:p>
        </p:txBody>
      </p:sp>
    </p:spTree>
    <p:extLst>
      <p:ext uri="{BB962C8B-B14F-4D97-AF65-F5344CB8AC3E}">
        <p14:creationId xmlns:p14="http://schemas.microsoft.com/office/powerpoint/2010/main" val="298179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176541-6247-431B-B95B-35663DC05350}"/>
              </a:ext>
            </a:extLst>
          </p:cNvPr>
          <p:cNvSpPr>
            <a:spLocks noGrp="1"/>
          </p:cNvSpPr>
          <p:nvPr>
            <p:ph type="body" sz="quarter" idx="13"/>
          </p:nvPr>
        </p:nvSpPr>
        <p:spPr>
          <a:xfrm>
            <a:off x="441434" y="151760"/>
            <a:ext cx="4267199" cy="1624848"/>
          </a:xfrm>
        </p:spPr>
        <p:txBody>
          <a:bodyPr>
            <a:noAutofit/>
          </a:bodyPr>
          <a:lstStyle/>
          <a:p>
            <a:r>
              <a:rPr lang="en-US" sz="4800" b="1" dirty="0">
                <a:solidFill>
                  <a:srgbClr val="68BBAF"/>
                </a:solidFill>
              </a:rPr>
              <a:t>MODULE 3 OVERVIEW</a:t>
            </a:r>
          </a:p>
        </p:txBody>
      </p:sp>
      <p:sp>
        <p:nvSpPr>
          <p:cNvPr id="3" name="Text Placeholder 2">
            <a:extLst>
              <a:ext uri="{FF2B5EF4-FFF2-40B4-BE49-F238E27FC236}">
                <a16:creationId xmlns:a16="http://schemas.microsoft.com/office/drawing/2014/main" id="{BF177A13-144A-4283-848C-4CA3EF01C92B}"/>
              </a:ext>
            </a:extLst>
          </p:cNvPr>
          <p:cNvSpPr>
            <a:spLocks noGrp="1"/>
          </p:cNvSpPr>
          <p:nvPr>
            <p:ph type="body" sz="quarter" idx="14"/>
          </p:nvPr>
        </p:nvSpPr>
        <p:spPr>
          <a:xfrm>
            <a:off x="255920" y="1992987"/>
            <a:ext cx="4551335" cy="3642009"/>
          </a:xfrm>
        </p:spPr>
        <p:txBody>
          <a:bodyPr/>
          <a:lstStyle/>
          <a:p>
            <a:r>
              <a:rPr lang="en-IE" sz="2200" dirty="0">
                <a:solidFill>
                  <a:srgbClr val="7F4182"/>
                </a:solidFill>
              </a:rPr>
              <a:t>In this module, we explore placemaking as a process for community regeneration. </a:t>
            </a:r>
          </a:p>
          <a:p>
            <a:r>
              <a:rPr lang="en-IE" sz="2200" dirty="0"/>
              <a:t>We focus in detail on the four main types of placemaking and hone in on how each one works.  We look at some great real life applications of these in communities.</a:t>
            </a:r>
          </a:p>
          <a:p>
            <a:r>
              <a:rPr lang="en-IE" sz="2200" dirty="0">
                <a:solidFill>
                  <a:srgbClr val="BA0A94"/>
                </a:solidFill>
              </a:rPr>
              <a:t>In the final section, we provide you with a pack of useful exercises and templates to help you start using placemaking in the planning of your new regeneration project/s!</a:t>
            </a:r>
          </a:p>
          <a:p>
            <a:endParaRPr lang="en-IE" sz="2200" dirty="0">
              <a:solidFill>
                <a:srgbClr val="7F4182"/>
              </a:solidFill>
            </a:endParaRPr>
          </a:p>
          <a:p>
            <a:endParaRPr lang="en-IE" sz="2200" dirty="0">
              <a:solidFill>
                <a:srgbClr val="7F4182"/>
              </a:solidFill>
            </a:endParaRPr>
          </a:p>
          <a:p>
            <a:endParaRPr lang="en-IE" sz="2200" dirty="0"/>
          </a:p>
        </p:txBody>
      </p:sp>
      <p:sp>
        <p:nvSpPr>
          <p:cNvPr id="4" name="Text Placeholder 3">
            <a:extLst>
              <a:ext uri="{FF2B5EF4-FFF2-40B4-BE49-F238E27FC236}">
                <a16:creationId xmlns:a16="http://schemas.microsoft.com/office/drawing/2014/main" id="{BF40A378-0F86-4755-B2BF-0C5C7DEC1508}"/>
              </a:ext>
            </a:extLst>
          </p:cNvPr>
          <p:cNvSpPr>
            <a:spLocks noGrp="1"/>
          </p:cNvSpPr>
          <p:nvPr>
            <p:ph type="body" sz="quarter" idx="15"/>
          </p:nvPr>
        </p:nvSpPr>
        <p:spPr>
          <a:ln>
            <a:noFill/>
          </a:ln>
        </p:spPr>
        <p:txBody>
          <a:bodyPr/>
          <a:lstStyle/>
          <a:p>
            <a:r>
              <a:rPr lang="en-IE" dirty="0"/>
              <a:t>Intro</a:t>
            </a:r>
          </a:p>
        </p:txBody>
      </p:sp>
      <p:sp>
        <p:nvSpPr>
          <p:cNvPr id="5" name="Text Placeholder 4">
            <a:extLst>
              <a:ext uri="{FF2B5EF4-FFF2-40B4-BE49-F238E27FC236}">
                <a16:creationId xmlns:a16="http://schemas.microsoft.com/office/drawing/2014/main" id="{D532EBDA-D8CE-46BE-8086-EE51F5AE013A}"/>
              </a:ext>
            </a:extLst>
          </p:cNvPr>
          <p:cNvSpPr>
            <a:spLocks noGrp="1"/>
          </p:cNvSpPr>
          <p:nvPr>
            <p:ph type="body" sz="quarter" idx="12"/>
          </p:nvPr>
        </p:nvSpPr>
        <p:spPr>
          <a:xfrm>
            <a:off x="6310577" y="1232371"/>
            <a:ext cx="5731763" cy="898040"/>
          </a:xfrm>
        </p:spPr>
        <p:txBody>
          <a:bodyPr>
            <a:noAutofit/>
          </a:bodyPr>
          <a:lstStyle/>
          <a:p>
            <a:pPr>
              <a:lnSpc>
                <a:spcPct val="100000"/>
              </a:lnSpc>
              <a:spcBef>
                <a:spcPts val="0"/>
              </a:spcBef>
            </a:pPr>
            <a:r>
              <a:rPr lang="en-IE" dirty="0"/>
              <a:t>Standard Placemaking - creating places that people want to live, work, play and learn in</a:t>
            </a:r>
          </a:p>
        </p:txBody>
      </p:sp>
      <p:sp>
        <p:nvSpPr>
          <p:cNvPr id="6" name="Text Placeholder 5">
            <a:extLst>
              <a:ext uri="{FF2B5EF4-FFF2-40B4-BE49-F238E27FC236}">
                <a16:creationId xmlns:a16="http://schemas.microsoft.com/office/drawing/2014/main" id="{23D8F2D6-9483-477F-BA1F-1ECA0BFE20A3}"/>
              </a:ext>
            </a:extLst>
          </p:cNvPr>
          <p:cNvSpPr>
            <a:spLocks noGrp="1"/>
          </p:cNvSpPr>
          <p:nvPr>
            <p:ph type="body" sz="quarter" idx="16"/>
          </p:nvPr>
        </p:nvSpPr>
        <p:spPr/>
        <p:txBody>
          <a:bodyPr/>
          <a:lstStyle/>
          <a:p>
            <a:r>
              <a:rPr lang="en-IE" dirty="0"/>
              <a:t>01</a:t>
            </a:r>
          </a:p>
        </p:txBody>
      </p:sp>
      <p:sp>
        <p:nvSpPr>
          <p:cNvPr id="7" name="Text Placeholder 6">
            <a:extLst>
              <a:ext uri="{FF2B5EF4-FFF2-40B4-BE49-F238E27FC236}">
                <a16:creationId xmlns:a16="http://schemas.microsoft.com/office/drawing/2014/main" id="{A454401A-27CE-4DF1-B3D7-877FD566D0F7}"/>
              </a:ext>
            </a:extLst>
          </p:cNvPr>
          <p:cNvSpPr>
            <a:spLocks noGrp="1"/>
          </p:cNvSpPr>
          <p:nvPr>
            <p:ph type="body" sz="quarter" idx="17"/>
          </p:nvPr>
        </p:nvSpPr>
        <p:spPr>
          <a:xfrm>
            <a:off x="6310577" y="2331018"/>
            <a:ext cx="5682103" cy="946384"/>
          </a:xfrm>
        </p:spPr>
        <p:txBody>
          <a:bodyPr>
            <a:normAutofit fontScale="92500"/>
          </a:bodyPr>
          <a:lstStyle/>
          <a:p>
            <a:r>
              <a:rPr lang="en-IE" dirty="0"/>
              <a:t>Strategic Placemaking – the use of placemaking to </a:t>
            </a:r>
            <a:r>
              <a:rPr lang="en-IE" sz="2400" dirty="0">
                <a:solidFill>
                  <a:schemeClr val="bg1"/>
                </a:solidFill>
              </a:rPr>
              <a:t>achieve a particular goal or specific purpose</a:t>
            </a:r>
            <a:endParaRPr lang="en-IE" dirty="0"/>
          </a:p>
        </p:txBody>
      </p:sp>
      <p:sp>
        <p:nvSpPr>
          <p:cNvPr id="8" name="Text Placeholder 7">
            <a:extLst>
              <a:ext uri="{FF2B5EF4-FFF2-40B4-BE49-F238E27FC236}">
                <a16:creationId xmlns:a16="http://schemas.microsoft.com/office/drawing/2014/main" id="{D4484E57-7868-4167-8118-924799EA7415}"/>
              </a:ext>
            </a:extLst>
          </p:cNvPr>
          <p:cNvSpPr>
            <a:spLocks noGrp="1"/>
          </p:cNvSpPr>
          <p:nvPr>
            <p:ph type="body" sz="quarter" idx="18"/>
          </p:nvPr>
        </p:nvSpPr>
        <p:spPr/>
        <p:txBody>
          <a:bodyPr/>
          <a:lstStyle/>
          <a:p>
            <a:r>
              <a:rPr lang="en-IE" dirty="0"/>
              <a:t>02</a:t>
            </a:r>
          </a:p>
        </p:txBody>
      </p:sp>
      <p:sp>
        <p:nvSpPr>
          <p:cNvPr id="9" name="Text Placeholder 8">
            <a:extLst>
              <a:ext uri="{FF2B5EF4-FFF2-40B4-BE49-F238E27FC236}">
                <a16:creationId xmlns:a16="http://schemas.microsoft.com/office/drawing/2014/main" id="{165E8B33-D126-425C-8A1B-EA500F436889}"/>
              </a:ext>
            </a:extLst>
          </p:cNvPr>
          <p:cNvSpPr>
            <a:spLocks noGrp="1"/>
          </p:cNvSpPr>
          <p:nvPr>
            <p:ph type="body" sz="quarter" idx="19"/>
          </p:nvPr>
        </p:nvSpPr>
        <p:spPr>
          <a:xfrm>
            <a:off x="4959544" y="4671717"/>
            <a:ext cx="1176670" cy="927495"/>
          </a:xfrm>
        </p:spPr>
        <p:txBody>
          <a:bodyPr/>
          <a:lstStyle/>
          <a:p>
            <a:r>
              <a:rPr lang="en-IE" dirty="0"/>
              <a:t>04</a:t>
            </a:r>
          </a:p>
        </p:txBody>
      </p:sp>
      <p:sp>
        <p:nvSpPr>
          <p:cNvPr id="10" name="Text Placeholder 9">
            <a:extLst>
              <a:ext uri="{FF2B5EF4-FFF2-40B4-BE49-F238E27FC236}">
                <a16:creationId xmlns:a16="http://schemas.microsoft.com/office/drawing/2014/main" id="{0F55D0DA-09FF-4318-B954-5A56F2D5FEA3}"/>
              </a:ext>
            </a:extLst>
          </p:cNvPr>
          <p:cNvSpPr>
            <a:spLocks noGrp="1"/>
          </p:cNvSpPr>
          <p:nvPr>
            <p:ph type="body" sz="quarter" idx="20"/>
          </p:nvPr>
        </p:nvSpPr>
        <p:spPr>
          <a:xfrm>
            <a:off x="4959543" y="5810357"/>
            <a:ext cx="1202947" cy="927495"/>
          </a:xfrm>
        </p:spPr>
        <p:txBody>
          <a:bodyPr>
            <a:normAutofit fontScale="70000" lnSpcReduction="20000"/>
          </a:bodyPr>
          <a:lstStyle/>
          <a:p>
            <a:r>
              <a:rPr lang="en-IE" dirty="0"/>
              <a:t>KEY ACTION PACK 3:</a:t>
            </a:r>
          </a:p>
        </p:txBody>
      </p:sp>
      <p:sp>
        <p:nvSpPr>
          <p:cNvPr id="11" name="Text Placeholder 10">
            <a:extLst>
              <a:ext uri="{FF2B5EF4-FFF2-40B4-BE49-F238E27FC236}">
                <a16:creationId xmlns:a16="http://schemas.microsoft.com/office/drawing/2014/main" id="{699F8F62-ECD1-4623-B818-79ED572CC665}"/>
              </a:ext>
            </a:extLst>
          </p:cNvPr>
          <p:cNvSpPr>
            <a:spLocks noGrp="1"/>
          </p:cNvSpPr>
          <p:nvPr>
            <p:ph type="body" sz="quarter" idx="21"/>
          </p:nvPr>
        </p:nvSpPr>
        <p:spPr>
          <a:xfrm>
            <a:off x="6360097" y="3478009"/>
            <a:ext cx="5731763" cy="1000629"/>
          </a:xfrm>
        </p:spPr>
        <p:txBody>
          <a:bodyPr>
            <a:normAutofit lnSpcReduction="10000"/>
          </a:bodyPr>
          <a:lstStyle/>
          <a:p>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Creative Placemaking – using the </a:t>
            </a:r>
            <a:r>
              <a:rPr lang="en-IE" dirty="0"/>
              <a:t>arts and cultural activities to shape the physical and social character of your community around</a:t>
            </a:r>
            <a:endPar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11">
            <a:extLst>
              <a:ext uri="{FF2B5EF4-FFF2-40B4-BE49-F238E27FC236}">
                <a16:creationId xmlns:a16="http://schemas.microsoft.com/office/drawing/2014/main" id="{8FBEA182-1DEF-4D6A-98B5-66D9A7ABCAB3}"/>
              </a:ext>
            </a:extLst>
          </p:cNvPr>
          <p:cNvSpPr>
            <a:spLocks noGrp="1"/>
          </p:cNvSpPr>
          <p:nvPr>
            <p:ph type="body" sz="quarter" idx="22"/>
          </p:nvPr>
        </p:nvSpPr>
        <p:spPr>
          <a:xfrm>
            <a:off x="6360097" y="4736666"/>
            <a:ext cx="5731763" cy="898040"/>
          </a:xfrm>
        </p:spPr>
        <p:txBody>
          <a:bodyPr>
            <a:noAutofit/>
          </a:bodyPr>
          <a:lstStyle/>
          <a:p>
            <a:r>
              <a:rPr lang="en-IE" dirty="0"/>
              <a:t>Tactical Placemaking – testing permanent placemaking ideas with demonstrations and pilot programmes </a:t>
            </a:r>
          </a:p>
        </p:txBody>
      </p:sp>
      <p:sp>
        <p:nvSpPr>
          <p:cNvPr id="13" name="Text Placeholder 12">
            <a:extLst>
              <a:ext uri="{FF2B5EF4-FFF2-40B4-BE49-F238E27FC236}">
                <a16:creationId xmlns:a16="http://schemas.microsoft.com/office/drawing/2014/main" id="{FB23D006-1A96-4BB1-9D34-9B136843101D}"/>
              </a:ext>
            </a:extLst>
          </p:cNvPr>
          <p:cNvSpPr>
            <a:spLocks noGrp="1"/>
          </p:cNvSpPr>
          <p:nvPr>
            <p:ph type="body" sz="quarter" idx="23"/>
          </p:nvPr>
        </p:nvSpPr>
        <p:spPr>
          <a:xfrm>
            <a:off x="6310577" y="5751357"/>
            <a:ext cx="5731763" cy="1107804"/>
          </a:xfrm>
        </p:spPr>
        <p:txBody>
          <a:bodyPr>
            <a:noAutofit/>
          </a:bodyPr>
          <a:lstStyle/>
          <a:p>
            <a:r>
              <a:rPr lang="en-IE" dirty="0"/>
              <a:t>Useful exercises and templates to start apply placemaking approach to your community regeneration project</a:t>
            </a:r>
          </a:p>
        </p:txBody>
      </p:sp>
      <p:sp>
        <p:nvSpPr>
          <p:cNvPr id="14" name="Text Placeholder 8">
            <a:extLst>
              <a:ext uri="{FF2B5EF4-FFF2-40B4-BE49-F238E27FC236}">
                <a16:creationId xmlns:a16="http://schemas.microsoft.com/office/drawing/2014/main" id="{6829981D-8F4D-4333-BA2D-E9D110CE679C}"/>
              </a:ext>
            </a:extLst>
          </p:cNvPr>
          <p:cNvSpPr txBox="1">
            <a:spLocks/>
          </p:cNvSpPr>
          <p:nvPr/>
        </p:nvSpPr>
        <p:spPr>
          <a:xfrm>
            <a:off x="4985821" y="3594408"/>
            <a:ext cx="1176670" cy="92749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03</a:t>
            </a:r>
          </a:p>
        </p:txBody>
      </p:sp>
      <p:sp>
        <p:nvSpPr>
          <p:cNvPr id="16" name="Text Placeholder 4">
            <a:extLst>
              <a:ext uri="{FF2B5EF4-FFF2-40B4-BE49-F238E27FC236}">
                <a16:creationId xmlns:a16="http://schemas.microsoft.com/office/drawing/2014/main" id="{231DD43E-0CA5-40AB-9D0F-F8FAF5295BF2}"/>
              </a:ext>
            </a:extLst>
          </p:cNvPr>
          <p:cNvSpPr txBox="1">
            <a:spLocks/>
          </p:cNvSpPr>
          <p:nvPr/>
        </p:nvSpPr>
        <p:spPr>
          <a:xfrm>
            <a:off x="6285746" y="0"/>
            <a:ext cx="5731763" cy="89804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4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rgbClr val="0E3C55"/>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rgbClr val="0E3C55"/>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rgbClr val="0E3C55"/>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IE" sz="2400" dirty="0"/>
              <a:t>Placemaking – a Transformative Process for Community Regeneration</a:t>
            </a:r>
            <a:endParaRPr lang="en-IE" dirty="0"/>
          </a:p>
        </p:txBody>
      </p:sp>
    </p:spTree>
    <p:extLst>
      <p:ext uri="{BB962C8B-B14F-4D97-AF65-F5344CB8AC3E}">
        <p14:creationId xmlns:p14="http://schemas.microsoft.com/office/powerpoint/2010/main" val="1965356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close up of a book shelf&#10;&#10;Description automatically generated">
            <a:extLst>
              <a:ext uri="{FF2B5EF4-FFF2-40B4-BE49-F238E27FC236}">
                <a16:creationId xmlns:a16="http://schemas.microsoft.com/office/drawing/2014/main" id="{2118CF9D-82A7-434D-8AA5-DC98A843A236}"/>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7F4182"/>
          </a:solidFill>
        </p:spPr>
        <p:txBody>
          <a:bodyPr>
            <a:normAutofit/>
          </a:bodyPr>
          <a:lstStyle/>
          <a:p>
            <a:r>
              <a:rPr lang="en-IE" dirty="0">
                <a:solidFill>
                  <a:schemeClr val="bg1"/>
                </a:solidFill>
              </a:rPr>
              <a:t>A disused Phone Box in Westmeath, Ireland – is converted into a community resource</a:t>
            </a:r>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137" y="5659621"/>
            <a:ext cx="1218841" cy="1218841"/>
          </a:xfrm>
          <a:prstGeom prst="rect">
            <a:avLst/>
          </a:prstGeom>
        </p:spPr>
      </p:pic>
      <p:sp>
        <p:nvSpPr>
          <p:cNvPr id="8" name="Text Placeholder 7">
            <a:extLst>
              <a:ext uri="{FF2B5EF4-FFF2-40B4-BE49-F238E27FC236}">
                <a16:creationId xmlns:a16="http://schemas.microsoft.com/office/drawing/2014/main" id="{0B6025DF-8C38-40A1-BA02-E68D9A2163F4}"/>
              </a:ext>
            </a:extLst>
          </p:cNvPr>
          <p:cNvSpPr>
            <a:spLocks noGrp="1"/>
          </p:cNvSpPr>
          <p:nvPr>
            <p:ph type="body" sz="quarter" idx="14"/>
          </p:nvPr>
        </p:nvSpPr>
        <p:spPr>
          <a:xfrm>
            <a:off x="3417570" y="1660248"/>
            <a:ext cx="8212851" cy="3975101"/>
          </a:xfrm>
        </p:spPr>
        <p:txBody>
          <a:bodyPr/>
          <a:lstStyle/>
          <a:p>
            <a:r>
              <a:rPr lang="en-IE" b="0" i="0" dirty="0">
                <a:effectLst/>
              </a:rPr>
              <a:t>In </a:t>
            </a:r>
            <a:r>
              <a:rPr lang="en-IE" b="0" i="0" dirty="0" err="1">
                <a:effectLst/>
              </a:rPr>
              <a:t>Ballinahown</a:t>
            </a:r>
            <a:r>
              <a:rPr lang="en-IE" b="0" i="0" dirty="0">
                <a:effectLst/>
              </a:rPr>
              <a:t>, Westmeath, a quirky library in an old phone box is such an attraction locals have their wedding photos taken beside it.</a:t>
            </a:r>
          </a:p>
          <a:p>
            <a:pPr algn="l"/>
            <a:r>
              <a:rPr lang="en-IE" b="0" i="0" dirty="0">
                <a:effectLst/>
              </a:rPr>
              <a:t>“A few years ago, we rescued our phone box when it was being removed and then the nearest library to us were doing a clear-out and I’d an idea we could start a library in the phone box,” says artist, Helen Conneely, who is involved in the Tidy Towns initiative.</a:t>
            </a:r>
          </a:p>
          <a:p>
            <a:pPr algn="l"/>
            <a:r>
              <a:rPr lang="en-IE" b="0" i="0" dirty="0">
                <a:effectLst/>
              </a:rPr>
              <a:t>“In the Tidy Towns, they award extra points for sustainability and upcycling. The idea is to make something out of nothing and to do it creatively, so even the shelves in the box are made from fencing” says Helen.</a:t>
            </a:r>
          </a:p>
          <a:p>
            <a:pPr algn="l"/>
            <a:r>
              <a:rPr lang="en-IE" dirty="0"/>
              <a:t>Read More: </a:t>
            </a:r>
            <a:r>
              <a:rPr lang="en-IE" dirty="0">
                <a:hlinkClick r:id="rId5"/>
              </a:rPr>
              <a:t>Irish Examiner Article - Public spreads the word on novel little libraries</a:t>
            </a:r>
            <a:endParaRPr lang="en-IE" b="0" i="0" dirty="0">
              <a:effectLst/>
            </a:endParaRPr>
          </a:p>
          <a:p>
            <a:pPr algn="l"/>
            <a:endParaRPr lang="en-IE" b="0" i="0" dirty="0">
              <a:effectLst/>
            </a:endParaRPr>
          </a:p>
          <a:p>
            <a:endParaRPr lang="en-IE" dirty="0"/>
          </a:p>
        </p:txBody>
      </p:sp>
    </p:spTree>
    <p:extLst>
      <p:ext uri="{BB962C8B-B14F-4D97-AF65-F5344CB8AC3E}">
        <p14:creationId xmlns:p14="http://schemas.microsoft.com/office/powerpoint/2010/main" val="3801496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9BC926-87FF-487B-858D-D56CD60D59C2}"/>
              </a:ext>
            </a:extLst>
          </p:cNvPr>
          <p:cNvSpPr>
            <a:spLocks noGrp="1"/>
          </p:cNvSpPr>
          <p:nvPr>
            <p:ph type="body" sz="quarter" idx="20"/>
          </p:nvPr>
        </p:nvSpPr>
        <p:spPr>
          <a:xfrm>
            <a:off x="5675586" y="1821082"/>
            <a:ext cx="6516414" cy="3631644"/>
          </a:xfrm>
        </p:spPr>
        <p:txBody>
          <a:bodyPr/>
          <a:lstStyle/>
          <a:p>
            <a:r>
              <a:rPr lang="en-IE" dirty="0"/>
              <a:t>Natural areas are often characterized as being places that help “restore the soul” of those who visit there. A walk in the woods, mushroom hunting, or fishing can be exhilarating, and puts suburban and urban areas into a different perspective. </a:t>
            </a:r>
          </a:p>
          <a:p>
            <a:r>
              <a:rPr lang="en-IE" b="0" i="0" dirty="0">
                <a:effectLst/>
              </a:rPr>
              <a:t>A sample of Standard Placemaking projects concerning Natural Areas might are providing access to </a:t>
            </a:r>
            <a:r>
              <a:rPr lang="en-IE" dirty="0"/>
              <a:t>nature that does not harm it, educational displays that help people learn about the characteristics and value of these natural areas, well-designed and convenient boat, canoe, or kayak launching and fishing facilities etc.</a:t>
            </a:r>
          </a:p>
        </p:txBody>
      </p:sp>
      <p:sp>
        <p:nvSpPr>
          <p:cNvPr id="4" name="Text Placeholder 3">
            <a:extLst>
              <a:ext uri="{FF2B5EF4-FFF2-40B4-BE49-F238E27FC236}">
                <a16:creationId xmlns:a16="http://schemas.microsoft.com/office/drawing/2014/main" id="{D779F9E1-A01B-41A0-A8AD-2FC8E2924EF2}"/>
              </a:ext>
            </a:extLst>
          </p:cNvPr>
          <p:cNvSpPr>
            <a:spLocks noGrp="1"/>
          </p:cNvSpPr>
          <p:nvPr>
            <p:ph type="body" sz="quarter" idx="22"/>
          </p:nvPr>
        </p:nvSpPr>
        <p:spPr>
          <a:xfrm>
            <a:off x="5570483" y="767883"/>
            <a:ext cx="5579898" cy="857158"/>
          </a:xfrm>
        </p:spPr>
        <p:txBody>
          <a:bodyPr>
            <a:normAutofit fontScale="92500" lnSpcReduction="20000"/>
          </a:bodyPr>
          <a:lstStyle/>
          <a:p>
            <a:r>
              <a:rPr lang="en-IE" b="1" i="0" dirty="0">
                <a:solidFill>
                  <a:srgbClr val="7F4182"/>
                </a:solidFill>
                <a:effectLst/>
                <a:latin typeface="Roboto"/>
              </a:rPr>
              <a:t>Standard Placemaking of Natural areas</a:t>
            </a:r>
          </a:p>
          <a:p>
            <a:endParaRPr lang="en-IE" dirty="0"/>
          </a:p>
        </p:txBody>
      </p:sp>
      <p:pic>
        <p:nvPicPr>
          <p:cNvPr id="9" name="Picture Placeholder 8" descr="A young child standing next to a tree&#10;&#10;Description automatically generated">
            <a:extLst>
              <a:ext uri="{FF2B5EF4-FFF2-40B4-BE49-F238E27FC236}">
                <a16:creationId xmlns:a16="http://schemas.microsoft.com/office/drawing/2014/main" id="{99E5AB06-75D0-4495-B0C4-8015CD6CE671}"/>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3670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view of the side of a mountain&#10;&#10;Description automatically generated">
            <a:extLst>
              <a:ext uri="{FF2B5EF4-FFF2-40B4-BE49-F238E27FC236}">
                <a16:creationId xmlns:a16="http://schemas.microsoft.com/office/drawing/2014/main" id="{1306F728-CA35-4D10-A1F5-FF6CC5F2E5C7}"/>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7F4182"/>
          </a:solidFill>
        </p:spPr>
        <p:txBody>
          <a:bodyPr>
            <a:normAutofit fontScale="92500"/>
          </a:bodyPr>
          <a:lstStyle/>
          <a:p>
            <a:r>
              <a:rPr lang="en-IE" dirty="0">
                <a:solidFill>
                  <a:schemeClr val="bg1"/>
                </a:solidFill>
              </a:rPr>
              <a:t>“Stairway to Heaven” wooden walk that protects the nature underneath – Cavan, Ireland</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3975101"/>
          </a:xfrm>
        </p:spPr>
        <p:txBody>
          <a:bodyPr/>
          <a:lstStyle/>
          <a:p>
            <a:r>
              <a:rPr lang="en-IE" dirty="0"/>
              <a:t>A wooden walkway at </a:t>
            </a:r>
            <a:r>
              <a:rPr lang="en-IE" dirty="0" err="1"/>
              <a:t>Cuilcagh</a:t>
            </a:r>
            <a:r>
              <a:rPr lang="en-IE" dirty="0"/>
              <a:t> Mountain in County Fermanagh nicknamed the 'stairway to heaven’ opened in 2015 with an aim of conserving pristine blanket bog and restoring damaged peatland that had been eroded by people walking through it.</a:t>
            </a:r>
          </a:p>
          <a:p>
            <a:r>
              <a:rPr lang="en-IE" dirty="0"/>
              <a:t>Prior to it being constructed, the number of walkers in the area was below 3000 annually, but thanks to the popularity of the boardwalk, this figure rose to 60,000 annually.</a:t>
            </a:r>
          </a:p>
          <a:p>
            <a:r>
              <a:rPr lang="en-IE" dirty="0"/>
              <a:t>The habitat on </a:t>
            </a:r>
            <a:r>
              <a:rPr lang="en-IE" dirty="0" err="1"/>
              <a:t>Cuilcagh</a:t>
            </a:r>
            <a:r>
              <a:rPr lang="en-IE" dirty="0"/>
              <a:t> Mountain is very sensitive to the footfall of walkers and the boardwalk was constructed to prevent walkers from damaging the protected blanket bog. It is important to stay on the designated path in order to protect this beautiful habitat for future generations.</a:t>
            </a:r>
            <a:endParaRPr lang="en-IE" dirty="0">
              <a:solidFill>
                <a:srgbClr val="7F4182"/>
              </a:solidFill>
            </a:endParaRPr>
          </a:p>
          <a:p>
            <a:r>
              <a:rPr lang="en-IE" dirty="0">
                <a:solidFill>
                  <a:srgbClr val="7F4182"/>
                </a:solidFill>
              </a:rPr>
              <a:t>FIND OUT MORE: </a:t>
            </a:r>
            <a:r>
              <a:rPr lang="en-IE" dirty="0" err="1">
                <a:solidFill>
                  <a:srgbClr val="7F4182"/>
                </a:solidFill>
                <a:hlinkClick r:id="rId4"/>
              </a:rPr>
              <a:t>Cuilcagh</a:t>
            </a:r>
            <a:r>
              <a:rPr lang="en-IE" dirty="0">
                <a:solidFill>
                  <a:srgbClr val="7F4182"/>
                </a:solidFill>
                <a:hlinkClick r:id="rId4"/>
              </a:rPr>
              <a:t> Way Walking Routes</a:t>
            </a:r>
            <a:endParaRPr lang="en-IE" dirty="0"/>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2360698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9BC926-87FF-487B-858D-D56CD60D59C2}"/>
              </a:ext>
            </a:extLst>
          </p:cNvPr>
          <p:cNvSpPr>
            <a:spLocks noGrp="1"/>
          </p:cNvSpPr>
          <p:nvPr>
            <p:ph type="body" sz="quarter" idx="20"/>
          </p:nvPr>
        </p:nvSpPr>
        <p:spPr>
          <a:xfrm>
            <a:off x="5675586" y="1821082"/>
            <a:ext cx="6516414" cy="3631644"/>
          </a:xfrm>
        </p:spPr>
        <p:txBody>
          <a:bodyPr/>
          <a:lstStyle/>
          <a:p>
            <a:r>
              <a:rPr lang="en-IE" dirty="0"/>
              <a:t>Placemaking of Rural Areas looks at that with regard to farming and forestry and is built upon the unique attributes of the growing lands.</a:t>
            </a:r>
          </a:p>
          <a:p>
            <a:r>
              <a:rPr lang="en-IE" dirty="0"/>
              <a:t>S</a:t>
            </a:r>
            <a:r>
              <a:rPr lang="en-IE" b="0" i="0" dirty="0">
                <a:effectLst/>
              </a:rPr>
              <a:t>ample of Standard Placemaking projects to promote local farming and forestry might be the development of farmers markets, community run farm or rural life attractions, agriculture festivals or local hiking/walking/biking routes.</a:t>
            </a:r>
            <a:endParaRPr lang="en-IE" dirty="0"/>
          </a:p>
        </p:txBody>
      </p:sp>
      <p:sp>
        <p:nvSpPr>
          <p:cNvPr id="4" name="Text Placeholder 3">
            <a:extLst>
              <a:ext uri="{FF2B5EF4-FFF2-40B4-BE49-F238E27FC236}">
                <a16:creationId xmlns:a16="http://schemas.microsoft.com/office/drawing/2014/main" id="{D779F9E1-A01B-41A0-A8AD-2FC8E2924EF2}"/>
              </a:ext>
            </a:extLst>
          </p:cNvPr>
          <p:cNvSpPr>
            <a:spLocks noGrp="1"/>
          </p:cNvSpPr>
          <p:nvPr>
            <p:ph type="body" sz="quarter" idx="22"/>
          </p:nvPr>
        </p:nvSpPr>
        <p:spPr>
          <a:xfrm>
            <a:off x="5570483" y="767883"/>
            <a:ext cx="5579898" cy="857158"/>
          </a:xfrm>
        </p:spPr>
        <p:txBody>
          <a:bodyPr>
            <a:normAutofit fontScale="92500" lnSpcReduction="20000"/>
          </a:bodyPr>
          <a:lstStyle/>
          <a:p>
            <a:r>
              <a:rPr lang="en-IE" b="1" i="0" dirty="0">
                <a:solidFill>
                  <a:srgbClr val="7F4182"/>
                </a:solidFill>
                <a:effectLst/>
                <a:latin typeface="Roboto"/>
              </a:rPr>
              <a:t>Standard Placemaking of Rural Areas</a:t>
            </a:r>
            <a:endParaRPr lang="en-IE" dirty="0"/>
          </a:p>
        </p:txBody>
      </p:sp>
      <p:pic>
        <p:nvPicPr>
          <p:cNvPr id="7" name="Picture Placeholder 6" descr="A person that is standing in the grass&#10;&#10;Description automatically generated">
            <a:extLst>
              <a:ext uri="{FF2B5EF4-FFF2-40B4-BE49-F238E27FC236}">
                <a16:creationId xmlns:a16="http://schemas.microsoft.com/office/drawing/2014/main" id="{BA159413-44D5-4702-9859-21939BB6A10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2297900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standing in front of a crowd&#10;&#10;Description automatically generated">
            <a:extLst>
              <a:ext uri="{FF2B5EF4-FFF2-40B4-BE49-F238E27FC236}">
                <a16:creationId xmlns:a16="http://schemas.microsoft.com/office/drawing/2014/main" id="{F2E6AB88-AC03-4C78-B2E5-80C702560C16}"/>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7F4182"/>
          </a:solidFill>
        </p:spPr>
        <p:txBody>
          <a:bodyPr>
            <a:normAutofit/>
          </a:bodyPr>
          <a:lstStyle/>
          <a:p>
            <a:r>
              <a:rPr lang="en-IE" dirty="0">
                <a:solidFill>
                  <a:schemeClr val="bg1"/>
                </a:solidFill>
              </a:rPr>
              <a:t>Boyle Farmers Market, a community-based market in Roscommon, Ireland </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3975101"/>
          </a:xfrm>
        </p:spPr>
        <p:txBody>
          <a:bodyPr/>
          <a:lstStyle/>
          <a:p>
            <a:r>
              <a:rPr lang="en-IE" dirty="0"/>
              <a:t>Boyle Farmers Market located in the sheltered courtyard grounds of King House, Boyle, takes place every Saturday from 10am to 2pm.</a:t>
            </a:r>
          </a:p>
          <a:p>
            <a:r>
              <a:rPr lang="en-IE" dirty="0">
                <a:solidFill>
                  <a:srgbClr val="7F4182"/>
                </a:solidFill>
              </a:rPr>
              <a:t>“It has proven to be one of the success stories of the North-West" as stated in The Bridgestone Irish Food Guide.</a:t>
            </a:r>
          </a:p>
          <a:p>
            <a:r>
              <a:rPr lang="en-IE" dirty="0"/>
              <a:t>The Bridgestone Award winning Farmer's Market in Boyle provides an excellent range of local, fresh, wholesome and healthy produce, including vegetables that are in season, organic meat &amp; poultry, home bakes, fruit juices, jams, sauces, gluten &amp; wheat free breads and fresh fish, to name just a few. </a:t>
            </a:r>
          </a:p>
          <a:p>
            <a:r>
              <a:rPr lang="en-IE" dirty="0"/>
              <a:t>Minimal food miles for these products mean you are reducing your carbon footprint, as well as eating healthily by choosing local food in season. </a:t>
            </a:r>
            <a:endParaRPr lang="en-IE" dirty="0">
              <a:solidFill>
                <a:srgbClr val="7F4182"/>
              </a:solidFill>
            </a:endParaRPr>
          </a:p>
          <a:p>
            <a:r>
              <a:rPr lang="en-IE" dirty="0">
                <a:solidFill>
                  <a:srgbClr val="7F4182"/>
                </a:solidFill>
              </a:rPr>
              <a:t>FIND OUT MORE: </a:t>
            </a:r>
            <a:r>
              <a:rPr lang="en-IE" dirty="0">
                <a:solidFill>
                  <a:srgbClr val="7F4182"/>
                </a:solidFill>
                <a:hlinkClick r:id="rId4"/>
              </a:rPr>
              <a:t>https://www.facebook.com/BoyleMarket/</a:t>
            </a:r>
            <a:r>
              <a:rPr lang="en-IE" dirty="0">
                <a:solidFill>
                  <a:srgbClr val="7F4182"/>
                </a:solidFill>
              </a:rPr>
              <a:t> </a:t>
            </a:r>
            <a:endParaRPr lang="en-IE" dirty="0"/>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3873837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9BC926-87FF-487B-858D-D56CD60D59C2}"/>
              </a:ext>
            </a:extLst>
          </p:cNvPr>
          <p:cNvSpPr>
            <a:spLocks noGrp="1"/>
          </p:cNvSpPr>
          <p:nvPr>
            <p:ph type="body" sz="quarter" idx="20"/>
          </p:nvPr>
        </p:nvSpPr>
        <p:spPr>
          <a:xfrm>
            <a:off x="5675586" y="1821082"/>
            <a:ext cx="6516414" cy="3631644"/>
          </a:xfrm>
        </p:spPr>
        <p:txBody>
          <a:bodyPr/>
          <a:lstStyle/>
          <a:p>
            <a:r>
              <a:rPr lang="en-IE" dirty="0"/>
              <a:t>Placemaking has huge role to play in the planning and development of Urban Areas. If you plan cities for cars and traffic, you get cars and traffic. If you plan for people and places, you get people and places. As community makers and regenerators, it is important to know that we have the ability to make different choices — starting for example with the decision to design our streets as comfortable and safe places — for people on foot, not people in cars. </a:t>
            </a:r>
          </a:p>
          <a:p>
            <a:r>
              <a:rPr lang="en-IE" dirty="0"/>
              <a:t>S</a:t>
            </a:r>
            <a:r>
              <a:rPr lang="en-IE" b="0" i="0" dirty="0">
                <a:effectLst/>
              </a:rPr>
              <a:t>ample of Standard Placemaking projects </a:t>
            </a:r>
            <a:r>
              <a:rPr lang="en-IE" dirty="0"/>
              <a:t>in Urban Areas can include Street and façade improvements to buildings, park improvements or other small scale multi-use projects.</a:t>
            </a:r>
          </a:p>
        </p:txBody>
      </p:sp>
      <p:sp>
        <p:nvSpPr>
          <p:cNvPr id="4" name="Text Placeholder 3">
            <a:extLst>
              <a:ext uri="{FF2B5EF4-FFF2-40B4-BE49-F238E27FC236}">
                <a16:creationId xmlns:a16="http://schemas.microsoft.com/office/drawing/2014/main" id="{D779F9E1-A01B-41A0-A8AD-2FC8E2924EF2}"/>
              </a:ext>
            </a:extLst>
          </p:cNvPr>
          <p:cNvSpPr>
            <a:spLocks noGrp="1"/>
          </p:cNvSpPr>
          <p:nvPr>
            <p:ph type="body" sz="quarter" idx="22"/>
          </p:nvPr>
        </p:nvSpPr>
        <p:spPr>
          <a:xfrm>
            <a:off x="5570483" y="767883"/>
            <a:ext cx="5579898" cy="857158"/>
          </a:xfrm>
        </p:spPr>
        <p:txBody>
          <a:bodyPr>
            <a:normAutofit fontScale="92500" lnSpcReduction="20000"/>
          </a:bodyPr>
          <a:lstStyle/>
          <a:p>
            <a:r>
              <a:rPr lang="en-IE" b="1" i="0" dirty="0">
                <a:solidFill>
                  <a:srgbClr val="7F4182"/>
                </a:solidFill>
                <a:effectLst/>
                <a:latin typeface="Roboto"/>
              </a:rPr>
              <a:t>Standard Placemaking of </a:t>
            </a:r>
            <a:r>
              <a:rPr lang="en-IE" b="1" dirty="0">
                <a:solidFill>
                  <a:srgbClr val="7F4182"/>
                </a:solidFill>
                <a:latin typeface="Roboto"/>
              </a:rPr>
              <a:t>Urban</a:t>
            </a:r>
            <a:r>
              <a:rPr lang="en-IE" b="1" i="0" dirty="0">
                <a:solidFill>
                  <a:srgbClr val="7F4182"/>
                </a:solidFill>
                <a:effectLst/>
                <a:latin typeface="Roboto"/>
              </a:rPr>
              <a:t> Areas</a:t>
            </a:r>
            <a:endParaRPr lang="en-IE" dirty="0"/>
          </a:p>
        </p:txBody>
      </p:sp>
      <p:pic>
        <p:nvPicPr>
          <p:cNvPr id="8" name="Picture Placeholder 7" descr="A group of people sitting at a picnic table&#10;&#10;Description automatically generated">
            <a:extLst>
              <a:ext uri="{FF2B5EF4-FFF2-40B4-BE49-F238E27FC236}">
                <a16:creationId xmlns:a16="http://schemas.microsoft.com/office/drawing/2014/main" id="{D5341DF4-E63F-4E44-B260-2DE1A8D9109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214595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riding bikes on a city street&#10;&#10;Description automatically generated">
            <a:extLst>
              <a:ext uri="{FF2B5EF4-FFF2-40B4-BE49-F238E27FC236}">
                <a16:creationId xmlns:a16="http://schemas.microsoft.com/office/drawing/2014/main" id="{9B8BB742-50E0-4FA4-A4EB-0C0229425A01}"/>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7F4182"/>
          </a:solidFill>
        </p:spPr>
        <p:txBody>
          <a:bodyPr>
            <a:normAutofit/>
          </a:bodyPr>
          <a:lstStyle/>
          <a:p>
            <a:r>
              <a:rPr lang="en-IE" dirty="0">
                <a:solidFill>
                  <a:schemeClr val="bg1"/>
                </a:solidFill>
              </a:rPr>
              <a:t>Walkability is a top priority in London, UK</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3975101"/>
          </a:xfrm>
        </p:spPr>
        <p:txBody>
          <a:bodyPr/>
          <a:lstStyle/>
          <a:p>
            <a:r>
              <a:rPr lang="en-IE" dirty="0"/>
              <a:t>The City of London has some of the highest pedestrian concentrations in the world, with 51% of people moving on foot in just 9% of the road space. </a:t>
            </a:r>
          </a:p>
          <a:p>
            <a:r>
              <a:rPr lang="en-IE" dirty="0"/>
              <a:t>Added to that are huge numbers of people on bicycles – the City’s largest transport mode during the morning peak.</a:t>
            </a:r>
          </a:p>
          <a:p>
            <a:r>
              <a:rPr lang="en-IE" dirty="0"/>
              <a:t>London is making great strives to make the city even more walkable. </a:t>
            </a:r>
          </a:p>
          <a:p>
            <a:r>
              <a:rPr lang="en-IE" dirty="0"/>
              <a:t>The City of London Corporation recently banned all but buses, bicycles and pedestrians on weekdays from its notorious dangerous Bank junction (pictured above) – the site of 107 casualties including two deaths between 2012 and 2016.</a:t>
            </a:r>
          </a:p>
          <a:p>
            <a:r>
              <a:rPr lang="en-IE" dirty="0">
                <a:solidFill>
                  <a:srgbClr val="7F4182"/>
                </a:solidFill>
              </a:rPr>
              <a:t>FIND OUT MORE: </a:t>
            </a:r>
            <a:r>
              <a:rPr lang="en-IE" dirty="0">
                <a:solidFill>
                  <a:srgbClr val="7F4182"/>
                </a:solidFill>
                <a:hlinkClick r:id="rId4"/>
              </a:rPr>
              <a:t>What would a truly walkable city look like</a:t>
            </a:r>
            <a:endParaRPr lang="en-IE" dirty="0"/>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1543038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626CAB-A839-4C29-91B5-B59A902371BF}"/>
              </a:ext>
            </a:extLst>
          </p:cNvPr>
          <p:cNvSpPr>
            <a:spLocks noGrp="1"/>
          </p:cNvSpPr>
          <p:nvPr>
            <p:ph type="body" sz="quarter" idx="13"/>
          </p:nvPr>
        </p:nvSpPr>
        <p:spPr>
          <a:xfrm>
            <a:off x="497928" y="198511"/>
            <a:ext cx="7440136" cy="1035161"/>
          </a:xfrm>
          <a:solidFill>
            <a:srgbClr val="7F4182"/>
          </a:solidFill>
        </p:spPr>
        <p:txBody>
          <a:bodyPr>
            <a:noAutofit/>
          </a:bodyPr>
          <a:lstStyle/>
          <a:p>
            <a:r>
              <a:rPr lang="en-IE" dirty="0">
                <a:solidFill>
                  <a:schemeClr val="bg1"/>
                </a:solidFill>
              </a:rPr>
              <a:t>Walkability – an approach and practice that is good for everyone!</a:t>
            </a:r>
          </a:p>
        </p:txBody>
      </p:sp>
      <p:sp>
        <p:nvSpPr>
          <p:cNvPr id="3" name="Text Placeholder 2">
            <a:extLst>
              <a:ext uri="{FF2B5EF4-FFF2-40B4-BE49-F238E27FC236}">
                <a16:creationId xmlns:a16="http://schemas.microsoft.com/office/drawing/2014/main" id="{8D49E6F5-D171-4C98-9DEE-507CE02815AF}"/>
              </a:ext>
            </a:extLst>
          </p:cNvPr>
          <p:cNvSpPr>
            <a:spLocks noGrp="1"/>
          </p:cNvSpPr>
          <p:nvPr>
            <p:ph type="body" sz="quarter" idx="14"/>
          </p:nvPr>
        </p:nvSpPr>
        <p:spPr>
          <a:xfrm>
            <a:off x="516194" y="1339171"/>
            <a:ext cx="7166867" cy="3975101"/>
          </a:xfrm>
        </p:spPr>
        <p:txBody>
          <a:bodyPr/>
          <a:lstStyle/>
          <a:p>
            <a:r>
              <a:rPr lang="en-IE" dirty="0"/>
              <a:t>The design of a community’s built environment can often become the determining factor between a healthy and active lifestyle or one characterised by limited mobility and high levels of social isolation. </a:t>
            </a:r>
          </a:p>
          <a:p>
            <a:r>
              <a:rPr lang="en-IE" dirty="0"/>
              <a:t>Walkability is a measure of how friendly an area is to walking. Walkability has health, environmental, and economic benefits.</a:t>
            </a:r>
          </a:p>
          <a:p>
            <a:r>
              <a:rPr lang="en-IE" dirty="0"/>
              <a:t>Walkability takes into consideration the design of roads and streets, maintenance of footpaths, crossing points, parking, the general environment of the streets and towns and accessibility of public Spaces and buildings.</a:t>
            </a:r>
          </a:p>
          <a:p>
            <a:r>
              <a:rPr lang="en-IE" dirty="0"/>
              <a:t>Good Walkability in our communities, towns and cities is key to ensuring that people can get out and about in their local area and participate in all their community has to offer. </a:t>
            </a:r>
          </a:p>
        </p:txBody>
      </p:sp>
      <p:pic>
        <p:nvPicPr>
          <p:cNvPr id="7" name="Picture 6">
            <a:hlinkClick r:id="rId2"/>
            <a:extLst>
              <a:ext uri="{FF2B5EF4-FFF2-40B4-BE49-F238E27FC236}">
                <a16:creationId xmlns:a16="http://schemas.microsoft.com/office/drawing/2014/main" id="{D6423D87-2622-46D2-A46B-0BF25E3E13F3}"/>
              </a:ext>
            </a:extLst>
          </p:cNvPr>
          <p:cNvPicPr>
            <a:picLocks noChangeAspect="1"/>
          </p:cNvPicPr>
          <p:nvPr/>
        </p:nvPicPr>
        <p:blipFill>
          <a:blip r:embed="rId3"/>
          <a:stretch>
            <a:fillRect/>
          </a:stretch>
        </p:blipFill>
        <p:spPr>
          <a:xfrm>
            <a:off x="7938063" y="230832"/>
            <a:ext cx="3980668" cy="5675985"/>
          </a:xfrm>
          <a:prstGeom prst="rect">
            <a:avLst/>
          </a:prstGeom>
        </p:spPr>
      </p:pic>
      <p:sp>
        <p:nvSpPr>
          <p:cNvPr id="10" name="TextBox 9">
            <a:hlinkClick r:id="rId2"/>
            <a:extLst>
              <a:ext uri="{FF2B5EF4-FFF2-40B4-BE49-F238E27FC236}">
                <a16:creationId xmlns:a16="http://schemas.microsoft.com/office/drawing/2014/main" id="{F6E331DC-195C-43A3-9769-C95AC76C94C7}"/>
              </a:ext>
            </a:extLst>
          </p:cNvPr>
          <p:cNvSpPr txBox="1"/>
          <p:nvPr/>
        </p:nvSpPr>
        <p:spPr>
          <a:xfrm>
            <a:off x="7683062" y="5226784"/>
            <a:ext cx="4508938" cy="1631216"/>
          </a:xfrm>
          <a:prstGeom prst="rect">
            <a:avLst/>
          </a:prstGeom>
          <a:solidFill>
            <a:srgbClr val="7F4182"/>
          </a:solidFill>
        </p:spPr>
        <p:txBody>
          <a:bodyPr wrap="square" rtlCol="0">
            <a:spAutoFit/>
          </a:bodyPr>
          <a:lstStyle/>
          <a:p>
            <a:pPr algn="ctr"/>
            <a:r>
              <a:rPr lang="en-IE" sz="2000" dirty="0">
                <a:solidFill>
                  <a:schemeClr val="bg1"/>
                </a:solidFill>
              </a:rPr>
              <a:t>Click to read this report by Age Friendly Ireland and the Centre for Excellence in Universal Design on the results of Walkability Audits conducted in Ireland in 2014</a:t>
            </a:r>
          </a:p>
        </p:txBody>
      </p:sp>
    </p:spTree>
    <p:extLst>
      <p:ext uri="{BB962C8B-B14F-4D97-AF65-F5344CB8AC3E}">
        <p14:creationId xmlns:p14="http://schemas.microsoft.com/office/powerpoint/2010/main" val="631911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626CAB-A839-4C29-91B5-B59A902371BF}"/>
              </a:ext>
            </a:extLst>
          </p:cNvPr>
          <p:cNvSpPr>
            <a:spLocks noGrp="1"/>
          </p:cNvSpPr>
          <p:nvPr>
            <p:ph type="body" sz="quarter" idx="13"/>
          </p:nvPr>
        </p:nvSpPr>
        <p:spPr>
          <a:xfrm>
            <a:off x="497927" y="542951"/>
            <a:ext cx="7742559" cy="1149215"/>
          </a:xfrm>
          <a:solidFill>
            <a:srgbClr val="7F4182"/>
          </a:solidFill>
        </p:spPr>
        <p:txBody>
          <a:bodyPr>
            <a:noAutofit/>
          </a:bodyPr>
          <a:lstStyle/>
          <a:p>
            <a:r>
              <a:rPr lang="en-IE" dirty="0">
                <a:solidFill>
                  <a:schemeClr val="bg1"/>
                </a:solidFill>
              </a:rPr>
              <a:t>Playmaking – making places for play in our public spaces</a:t>
            </a:r>
          </a:p>
        </p:txBody>
      </p:sp>
      <p:sp>
        <p:nvSpPr>
          <p:cNvPr id="3" name="Text Placeholder 2">
            <a:extLst>
              <a:ext uri="{FF2B5EF4-FFF2-40B4-BE49-F238E27FC236}">
                <a16:creationId xmlns:a16="http://schemas.microsoft.com/office/drawing/2014/main" id="{8D49E6F5-D171-4C98-9DEE-507CE02815AF}"/>
              </a:ext>
            </a:extLst>
          </p:cNvPr>
          <p:cNvSpPr>
            <a:spLocks noGrp="1"/>
          </p:cNvSpPr>
          <p:nvPr>
            <p:ph type="body" sz="quarter" idx="14"/>
          </p:nvPr>
        </p:nvSpPr>
        <p:spPr>
          <a:xfrm>
            <a:off x="497926" y="1854183"/>
            <a:ext cx="7742560" cy="3975101"/>
          </a:xfrm>
        </p:spPr>
        <p:txBody>
          <a:bodyPr/>
          <a:lstStyle/>
          <a:p>
            <a:r>
              <a:rPr lang="en-IE" dirty="0"/>
              <a:t>Play is a very serious business for young people. It’s intrinsic to a healthy childhood as high-quality play offers a route to fitness that is fun. </a:t>
            </a:r>
          </a:p>
          <a:p>
            <a:r>
              <a:rPr lang="en-IE" dirty="0"/>
              <a:t>For families, safe play spaces offers a safe location for meeting with friends. Perhaps most of all, a well designed play space helps make young people happy in, and with, their local neighbourhoods. </a:t>
            </a:r>
          </a:p>
          <a:p>
            <a:r>
              <a:rPr lang="en-IE" dirty="0"/>
              <a:t>Best practices in playmaking and placemaking, bring the children of the community into the play/placemaking process. </a:t>
            </a:r>
          </a:p>
          <a:p>
            <a:r>
              <a:rPr lang="en-IE" dirty="0"/>
              <a:t>Let’s take a look at some ways you can integrate playmaking into your placemaking process and meet some communities who have taken some very interesting approaches..</a:t>
            </a:r>
          </a:p>
        </p:txBody>
      </p:sp>
      <p:pic>
        <p:nvPicPr>
          <p:cNvPr id="6" name="Picture 5" descr="A person riding a horse jumping over a fence&#10;&#10;Description automatically generated">
            <a:extLst>
              <a:ext uri="{FF2B5EF4-FFF2-40B4-BE49-F238E27FC236}">
                <a16:creationId xmlns:a16="http://schemas.microsoft.com/office/drawing/2014/main" id="{D269C07A-46D6-4327-8101-1ECCB0093112}"/>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387255" y="136239"/>
            <a:ext cx="3657600" cy="2743200"/>
          </a:xfrm>
          <a:prstGeom prst="rect">
            <a:avLst/>
          </a:prstGeom>
        </p:spPr>
      </p:pic>
      <p:pic>
        <p:nvPicPr>
          <p:cNvPr id="9" name="Picture 8" descr="A picture containing person, group, playing, young&#10;&#10;Description automatically generated">
            <a:extLst>
              <a:ext uri="{FF2B5EF4-FFF2-40B4-BE49-F238E27FC236}">
                <a16:creationId xmlns:a16="http://schemas.microsoft.com/office/drawing/2014/main" id="{0DB25DF3-7241-4558-9840-735D346E79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87255" y="2958468"/>
            <a:ext cx="3607813" cy="3883967"/>
          </a:xfrm>
          <a:prstGeom prst="rect">
            <a:avLst/>
          </a:prstGeom>
        </p:spPr>
      </p:pic>
      <p:sp>
        <p:nvSpPr>
          <p:cNvPr id="5" name="TextBox 4">
            <a:extLst>
              <a:ext uri="{FF2B5EF4-FFF2-40B4-BE49-F238E27FC236}">
                <a16:creationId xmlns:a16="http://schemas.microsoft.com/office/drawing/2014/main" id="{2EDF03C4-B095-4EE8-AE5B-CB543A5065DE}"/>
              </a:ext>
            </a:extLst>
          </p:cNvPr>
          <p:cNvSpPr txBox="1"/>
          <p:nvPr/>
        </p:nvSpPr>
        <p:spPr>
          <a:xfrm>
            <a:off x="0" y="0"/>
            <a:ext cx="4572000" cy="461665"/>
          </a:xfrm>
          <a:prstGeom prst="rect">
            <a:avLst/>
          </a:prstGeom>
          <a:solidFill>
            <a:srgbClr val="BA0A9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STANDARD PLACEMAKING IDEA </a:t>
            </a:r>
          </a:p>
        </p:txBody>
      </p:sp>
    </p:spTree>
    <p:extLst>
      <p:ext uri="{BB962C8B-B14F-4D97-AF65-F5344CB8AC3E}">
        <p14:creationId xmlns:p14="http://schemas.microsoft.com/office/powerpoint/2010/main" val="1548268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Play Park!">
            <a:hlinkClick r:id="" action="ppaction://media"/>
            <a:extLst>
              <a:ext uri="{FF2B5EF4-FFF2-40B4-BE49-F238E27FC236}">
                <a16:creationId xmlns:a16="http://schemas.microsoft.com/office/drawing/2014/main" id="{08768E7C-20B4-421B-873D-0049B945EA71}"/>
              </a:ext>
            </a:extLst>
          </p:cNvPr>
          <p:cNvPicPr>
            <a:picLocks noRot="1" noChangeAspect="1"/>
          </p:cNvPicPr>
          <p:nvPr>
            <a:videoFile r:link="rId1"/>
          </p:nvPr>
        </p:nvPicPr>
        <p:blipFill>
          <a:blip r:embed="rId3"/>
          <a:stretch>
            <a:fillRect/>
          </a:stretch>
        </p:blipFill>
        <p:spPr>
          <a:xfrm>
            <a:off x="1687285" y="27137"/>
            <a:ext cx="9154887" cy="5149624"/>
          </a:xfrm>
          <a:prstGeom prst="rect">
            <a:avLst/>
          </a:prstGeom>
        </p:spPr>
      </p:pic>
      <p:sp>
        <p:nvSpPr>
          <p:cNvPr id="3" name="TextBox 2">
            <a:extLst>
              <a:ext uri="{FF2B5EF4-FFF2-40B4-BE49-F238E27FC236}">
                <a16:creationId xmlns:a16="http://schemas.microsoft.com/office/drawing/2014/main" id="{B28ED31A-1890-46DB-940D-EC34562BCA6D}"/>
              </a:ext>
            </a:extLst>
          </p:cNvPr>
          <p:cNvSpPr txBox="1"/>
          <p:nvPr/>
        </p:nvSpPr>
        <p:spPr>
          <a:xfrm>
            <a:off x="130629" y="5176761"/>
            <a:ext cx="11930742" cy="1569660"/>
          </a:xfrm>
          <a:prstGeom prst="rect">
            <a:avLst/>
          </a:prstGeom>
          <a:solidFill>
            <a:srgbClr val="7F4182"/>
          </a:solidFill>
        </p:spPr>
        <p:txBody>
          <a:bodyPr wrap="square" rtlCol="0">
            <a:spAutoFit/>
          </a:bodyPr>
          <a:lstStyle/>
          <a:p>
            <a:pPr algn="ctr"/>
            <a:r>
              <a:rPr lang="en-IE" sz="2400" dirty="0">
                <a:solidFill>
                  <a:schemeClr val="bg1"/>
                </a:solidFill>
              </a:rPr>
              <a:t>This video introduces the Ballyfermot Play and Skate Park which was developed by the Irish Architecture Foundation in collaboration with The Matheson Foundation and Dublin City Council using a People First Design Process. It is a great example of a social regeneration project with Placemaking at its heart.</a:t>
            </a:r>
          </a:p>
        </p:txBody>
      </p:sp>
    </p:spTree>
    <p:extLst>
      <p:ext uri="{BB962C8B-B14F-4D97-AF65-F5344CB8AC3E}">
        <p14:creationId xmlns:p14="http://schemas.microsoft.com/office/powerpoint/2010/main" val="150835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DD1C4-85DB-4D0E-8DBB-8D35FB67E89D}"/>
              </a:ext>
            </a:extLst>
          </p:cNvPr>
          <p:cNvSpPr>
            <a:spLocks noGrp="1"/>
          </p:cNvSpPr>
          <p:nvPr>
            <p:ph type="body" sz="quarter" idx="25"/>
          </p:nvPr>
        </p:nvSpPr>
        <p:spPr>
          <a:xfrm>
            <a:off x="332508" y="4359891"/>
            <a:ext cx="11545518" cy="1730666"/>
          </a:xfrm>
        </p:spPr>
        <p:txBody>
          <a:bodyPr>
            <a:normAutofit/>
          </a:bodyPr>
          <a:lstStyle/>
          <a:p>
            <a:r>
              <a:rPr lang="en-IE" dirty="0"/>
              <a:t>What is Placemaking and what role does it play in economic, social, environmental regeneration and sustainability?</a:t>
            </a:r>
          </a:p>
        </p:txBody>
      </p:sp>
      <p:sp>
        <p:nvSpPr>
          <p:cNvPr id="3" name="Text Placeholder 2">
            <a:extLst>
              <a:ext uri="{FF2B5EF4-FFF2-40B4-BE49-F238E27FC236}">
                <a16:creationId xmlns:a16="http://schemas.microsoft.com/office/drawing/2014/main" id="{BE7D1380-6FA3-4E01-8A87-8223993449D4}"/>
              </a:ext>
            </a:extLst>
          </p:cNvPr>
          <p:cNvSpPr>
            <a:spLocks noGrp="1"/>
          </p:cNvSpPr>
          <p:nvPr>
            <p:ph type="body" sz="quarter" idx="20"/>
          </p:nvPr>
        </p:nvSpPr>
        <p:spPr>
          <a:xfrm>
            <a:off x="0" y="3132652"/>
            <a:ext cx="11878026" cy="1119830"/>
          </a:xfrm>
        </p:spPr>
        <p:txBody>
          <a:bodyPr/>
          <a:lstStyle/>
          <a:p>
            <a:r>
              <a:rPr lang="en-IE" sz="4800" dirty="0"/>
              <a:t>INTRO: Placemaking – a Transformative Process for Community Regeneration</a:t>
            </a:r>
          </a:p>
        </p:txBody>
      </p:sp>
      <p:pic>
        <p:nvPicPr>
          <p:cNvPr id="7" name="Picture Placeholder 6" descr="A group of people in a park&#10;&#10;Description automatically generated">
            <a:extLst>
              <a:ext uri="{FF2B5EF4-FFF2-40B4-BE49-F238E27FC236}">
                <a16:creationId xmlns:a16="http://schemas.microsoft.com/office/drawing/2014/main" id="{2C516D57-9491-41A3-8DA4-91667002C5C4}"/>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2735462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17333A-7CA1-4FC2-BC24-B60CE7A5ED48}"/>
              </a:ext>
            </a:extLst>
          </p:cNvPr>
          <p:cNvSpPr>
            <a:spLocks noGrp="1"/>
          </p:cNvSpPr>
          <p:nvPr>
            <p:ph type="body" sz="quarter" idx="20"/>
          </p:nvPr>
        </p:nvSpPr>
        <p:spPr>
          <a:xfrm>
            <a:off x="437630" y="2157413"/>
            <a:ext cx="11333955" cy="3631644"/>
          </a:xfrm>
        </p:spPr>
        <p:txBody>
          <a:bodyPr/>
          <a:lstStyle/>
          <a:p>
            <a:pPr marL="457200" indent="-457200" algn="l">
              <a:buAutoNum type="arabicPeriod"/>
            </a:pPr>
            <a:r>
              <a:rPr lang="en-IE" dirty="0"/>
              <a:t>Design play areas which enhance and fit with its setting</a:t>
            </a:r>
          </a:p>
          <a:p>
            <a:pPr marL="457200" indent="-457200" algn="l">
              <a:buAutoNum type="arabicPeriod"/>
            </a:pPr>
            <a:r>
              <a:rPr lang="en-IE" dirty="0"/>
              <a:t>Locate play areas in places children would </a:t>
            </a:r>
            <a:br>
              <a:rPr lang="en-IE" dirty="0"/>
            </a:br>
            <a:r>
              <a:rPr lang="en-IE" dirty="0"/>
              <a:t>naturally play</a:t>
            </a:r>
          </a:p>
          <a:p>
            <a:pPr marL="457200" indent="-457200" algn="l">
              <a:buAutoNum type="arabicPeriod"/>
            </a:pPr>
            <a:r>
              <a:rPr lang="en-IE" dirty="0"/>
              <a:t>Design with nature in mind - grassy mounds, planting, logs and boulders </a:t>
            </a:r>
          </a:p>
          <a:p>
            <a:pPr marL="457200" indent="-457200" algn="l">
              <a:buAutoNum type="arabicPeriod"/>
            </a:pPr>
            <a:r>
              <a:rPr lang="en-IE" dirty="0"/>
              <a:t>Designed so that children can play in different ways </a:t>
            </a:r>
          </a:p>
          <a:p>
            <a:pPr marL="457200" indent="-457200" algn="l">
              <a:buAutoNum type="arabicPeriod"/>
            </a:pPr>
            <a:r>
              <a:rPr lang="en-IE" dirty="0"/>
              <a:t>Design it so children of all ages and with different abilities can play together - good play spaces avoid segregating children</a:t>
            </a:r>
          </a:p>
          <a:p>
            <a:pPr marL="457200" indent="-457200" algn="l">
              <a:buAutoNum type="arabicPeriod"/>
            </a:pPr>
            <a:r>
              <a:rPr lang="en-IE" dirty="0"/>
              <a:t>Designed to enable children to stretch and challenge themselves in every way</a:t>
            </a:r>
          </a:p>
          <a:p>
            <a:pPr marL="457200" indent="-457200" algn="l">
              <a:buAutoNum type="arabicPeriod"/>
            </a:pPr>
            <a:r>
              <a:rPr lang="en-IE" dirty="0"/>
              <a:t>Flexible and able to evolve as the children grow — add some ‘slack space’ into the layout — areas with no predefined function — can help introduce the potential for change and evolution. </a:t>
            </a:r>
          </a:p>
          <a:p>
            <a:pPr marL="457200" indent="-457200" algn="l">
              <a:buAutoNum type="arabicPeriod"/>
            </a:pPr>
            <a:endParaRPr lang="en-IE" dirty="0"/>
          </a:p>
          <a:p>
            <a:endParaRPr lang="en-IE" dirty="0"/>
          </a:p>
        </p:txBody>
      </p:sp>
      <p:sp>
        <p:nvSpPr>
          <p:cNvPr id="3" name="Text Placeholder 2">
            <a:extLst>
              <a:ext uri="{FF2B5EF4-FFF2-40B4-BE49-F238E27FC236}">
                <a16:creationId xmlns:a16="http://schemas.microsoft.com/office/drawing/2014/main" id="{220FBF6C-C454-49D1-8603-D37A63BB19D0}"/>
              </a:ext>
            </a:extLst>
          </p:cNvPr>
          <p:cNvSpPr>
            <a:spLocks noGrp="1"/>
          </p:cNvSpPr>
          <p:nvPr>
            <p:ph type="body" sz="quarter" idx="22"/>
          </p:nvPr>
        </p:nvSpPr>
        <p:spPr/>
        <p:txBody>
          <a:bodyPr/>
          <a:lstStyle/>
          <a:p>
            <a:r>
              <a:rPr lang="en-IE" dirty="0">
                <a:solidFill>
                  <a:srgbClr val="7F4182"/>
                </a:solidFill>
              </a:rPr>
              <a:t>7 Top Tips in Playmaking</a:t>
            </a:r>
          </a:p>
          <a:p>
            <a:endParaRPr lang="en-IE" dirty="0">
              <a:solidFill>
                <a:srgbClr val="7F4182"/>
              </a:solidFill>
            </a:endParaRPr>
          </a:p>
        </p:txBody>
      </p:sp>
    </p:spTree>
    <p:extLst>
      <p:ext uri="{BB962C8B-B14F-4D97-AF65-F5344CB8AC3E}">
        <p14:creationId xmlns:p14="http://schemas.microsoft.com/office/powerpoint/2010/main" val="528610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riding bikes down a street&#10;&#10;Description automatically generated">
            <a:extLst>
              <a:ext uri="{FF2B5EF4-FFF2-40B4-BE49-F238E27FC236}">
                <a16:creationId xmlns:a16="http://schemas.microsoft.com/office/drawing/2014/main" id="{31A5B816-0CDD-49B8-9DD0-AFFE1B749DF7}"/>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7F4182"/>
          </a:solidFill>
        </p:spPr>
        <p:txBody>
          <a:bodyPr>
            <a:normAutofit/>
          </a:bodyPr>
          <a:lstStyle/>
          <a:p>
            <a:r>
              <a:rPr lang="en-IE" dirty="0">
                <a:solidFill>
                  <a:schemeClr val="bg1"/>
                </a:solidFill>
              </a:rPr>
              <a:t>Play happens everywhere in Vauban, Germany</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3975101"/>
          </a:xfrm>
        </p:spPr>
        <p:txBody>
          <a:bodyPr/>
          <a:lstStyle/>
          <a:p>
            <a:r>
              <a:rPr lang="en-IE" dirty="0"/>
              <a:t>There is an increasing realisation that play does not just take place in designated play spaces, but in the whole environment that a child occupies. For example, providing a fenced-off play space in the middle of a housing estate is not adequate — the whole estate should be playable. Vauban, an ‘eco-district’ on the edge of Freiburg in Germany, has achieved this. </a:t>
            </a:r>
          </a:p>
          <a:p>
            <a:r>
              <a:rPr lang="en-IE" dirty="0"/>
              <a:t>The neighbourhood is practically car-free. There are some roads, with a 5km/h speed limit — but the majority of the outside space is given over to green, child-friendly playable space. There are no set play areas: play happens everywhere. There is a sandpit here, a climbing rock there, and a swing hidden behind trees. By removing the boundary between garden/ street/park/play area, children have a far wider choice of spaces in which to play. </a:t>
            </a:r>
            <a:endParaRPr lang="en-IE" dirty="0">
              <a:solidFill>
                <a:srgbClr val="7F4182"/>
              </a:solidFill>
            </a:endParaRPr>
          </a:p>
          <a:p>
            <a:r>
              <a:rPr lang="en-IE" dirty="0">
                <a:solidFill>
                  <a:srgbClr val="7F4182"/>
                </a:solidFill>
              </a:rPr>
              <a:t>FIND OUT MORE: </a:t>
            </a:r>
            <a:r>
              <a:rPr lang="en-IE" dirty="0">
                <a:hlinkClick r:id="rId4"/>
              </a:rPr>
              <a:t>Designing and planning for play</a:t>
            </a:r>
            <a:endParaRPr lang="en-IE" dirty="0"/>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2494963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989948-AEA1-4D05-8B0D-98D9D5C8E261}"/>
              </a:ext>
            </a:extLst>
          </p:cNvPr>
          <p:cNvSpPr>
            <a:spLocks noGrp="1"/>
          </p:cNvSpPr>
          <p:nvPr>
            <p:ph type="body" sz="quarter" idx="16"/>
          </p:nvPr>
        </p:nvSpPr>
        <p:spPr>
          <a:xfrm>
            <a:off x="362197" y="140180"/>
            <a:ext cx="6642948" cy="926920"/>
          </a:xfrm>
        </p:spPr>
        <p:txBody>
          <a:bodyPr>
            <a:normAutofit fontScale="92500" lnSpcReduction="10000"/>
          </a:bodyPr>
          <a:lstStyle/>
          <a:p>
            <a:pPr algn="l"/>
            <a:r>
              <a:rPr lang="en-IE" dirty="0"/>
              <a:t>KEY TAKEAWAYS IN STANDARD PLACEMAKING</a:t>
            </a:r>
          </a:p>
        </p:txBody>
      </p:sp>
      <p:sp>
        <p:nvSpPr>
          <p:cNvPr id="3" name="Text Placeholder 2">
            <a:extLst>
              <a:ext uri="{FF2B5EF4-FFF2-40B4-BE49-F238E27FC236}">
                <a16:creationId xmlns:a16="http://schemas.microsoft.com/office/drawing/2014/main" id="{7BE2FD29-C24D-4416-92FA-1F8621660B92}"/>
              </a:ext>
            </a:extLst>
          </p:cNvPr>
          <p:cNvSpPr>
            <a:spLocks noGrp="1"/>
          </p:cNvSpPr>
          <p:nvPr>
            <p:ph type="body" sz="quarter" idx="17"/>
          </p:nvPr>
        </p:nvSpPr>
        <p:spPr>
          <a:xfrm>
            <a:off x="20611" y="1207279"/>
            <a:ext cx="7326120" cy="3947440"/>
          </a:xfrm>
        </p:spPr>
        <p:txBody>
          <a:bodyPr/>
          <a:lstStyle/>
          <a:p>
            <a:pPr marL="457200" indent="-457200" algn="l">
              <a:buAutoNum type="arabicPeriod"/>
            </a:pPr>
            <a:r>
              <a:rPr lang="en-IE" dirty="0"/>
              <a:t>Consider how you can reclaim your communities streets as places for people in a variety of ways – economically, environmentally, as well as socially.</a:t>
            </a:r>
          </a:p>
          <a:p>
            <a:pPr marL="457200" indent="-457200" algn="l">
              <a:buAutoNum type="arabicPeriod"/>
            </a:pPr>
            <a:r>
              <a:rPr lang="en-IE" dirty="0"/>
              <a:t>Create community spaces and assets that bring together people from all walks of life and all income groups. Your community spaces should be open, safe and welcoming for all</a:t>
            </a:r>
          </a:p>
          <a:p>
            <a:pPr marL="457200" indent="-457200" algn="l">
              <a:buAutoNum type="arabicPeriod"/>
            </a:pPr>
            <a:r>
              <a:rPr lang="en-IE" dirty="0"/>
              <a:t>Include your community in the design - only with full public participation in the creation of public spaces can truly great places come into being</a:t>
            </a:r>
          </a:p>
        </p:txBody>
      </p:sp>
      <p:pic>
        <p:nvPicPr>
          <p:cNvPr id="7" name="Picture Placeholder 6" descr="A group of people walking down a street&#10;&#10;Description automatically generated">
            <a:extLst>
              <a:ext uri="{FF2B5EF4-FFF2-40B4-BE49-F238E27FC236}">
                <a16:creationId xmlns:a16="http://schemas.microsoft.com/office/drawing/2014/main" id="{A17E74E9-02A9-4AD4-AEC4-5CE74FBB975F}"/>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591610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BD6B75-0684-4AC0-8490-EF88390E6F18}"/>
              </a:ext>
            </a:extLst>
          </p:cNvPr>
          <p:cNvSpPr>
            <a:spLocks noGrp="1"/>
          </p:cNvSpPr>
          <p:nvPr>
            <p:ph type="body" sz="quarter" idx="25"/>
          </p:nvPr>
        </p:nvSpPr>
        <p:spPr>
          <a:xfrm>
            <a:off x="332508" y="4612984"/>
            <a:ext cx="11545518" cy="1241278"/>
          </a:xfrm>
        </p:spPr>
        <p:txBody>
          <a:bodyPr>
            <a:normAutofit/>
          </a:bodyPr>
          <a:lstStyle/>
          <a:p>
            <a:r>
              <a:rPr lang="en-IE" sz="3200" dirty="0">
                <a:solidFill>
                  <a:schemeClr val="bg1"/>
                </a:solidFill>
              </a:rPr>
              <a:t>Strategic Placemaking is targeted to achieving a particular goal or specific purpose in addition to creating Quality Places. </a:t>
            </a:r>
          </a:p>
          <a:p>
            <a:endParaRPr lang="en-IE" dirty="0"/>
          </a:p>
        </p:txBody>
      </p:sp>
      <p:sp>
        <p:nvSpPr>
          <p:cNvPr id="3" name="Text Placeholder 2">
            <a:extLst>
              <a:ext uri="{FF2B5EF4-FFF2-40B4-BE49-F238E27FC236}">
                <a16:creationId xmlns:a16="http://schemas.microsoft.com/office/drawing/2014/main" id="{5B7AEDA8-52FB-439A-B354-4EEE9441DD7D}"/>
              </a:ext>
            </a:extLst>
          </p:cNvPr>
          <p:cNvSpPr>
            <a:spLocks noGrp="1"/>
          </p:cNvSpPr>
          <p:nvPr>
            <p:ph type="body" sz="quarter" idx="20"/>
          </p:nvPr>
        </p:nvSpPr>
        <p:spPr/>
        <p:txBody>
          <a:bodyPr/>
          <a:lstStyle/>
          <a:p>
            <a:r>
              <a:rPr lang="en-IE" sz="4800" dirty="0"/>
              <a:t>SECTION TWO: Strategic Placemaking</a:t>
            </a:r>
          </a:p>
        </p:txBody>
      </p:sp>
      <p:pic>
        <p:nvPicPr>
          <p:cNvPr id="10" name="Picture Placeholder 9" descr="A picture containing object, indoor, vase, person&#10;&#10;Description automatically generated">
            <a:extLst>
              <a:ext uri="{FF2B5EF4-FFF2-40B4-BE49-F238E27FC236}">
                <a16:creationId xmlns:a16="http://schemas.microsoft.com/office/drawing/2014/main" id="{DEF426DD-F109-4B5F-8CE3-FD40FC6BC9BD}"/>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4284528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9BC926-87FF-487B-858D-D56CD60D59C2}"/>
              </a:ext>
            </a:extLst>
          </p:cNvPr>
          <p:cNvSpPr>
            <a:spLocks noGrp="1"/>
          </p:cNvSpPr>
          <p:nvPr>
            <p:ph type="body" sz="quarter" idx="20"/>
          </p:nvPr>
        </p:nvSpPr>
        <p:spPr>
          <a:xfrm>
            <a:off x="5570483" y="1884144"/>
            <a:ext cx="6516414" cy="3631644"/>
          </a:xfrm>
        </p:spPr>
        <p:txBody>
          <a:bodyPr/>
          <a:lstStyle/>
          <a:p>
            <a:r>
              <a:rPr lang="en-IE" dirty="0"/>
              <a:t>Strategic Placemaking aims to create Quality Places that are uniquely attractive to talented workers so that they want to be there and live there, and by so doing, they create the circumstances for substantial job creation and economic growth. </a:t>
            </a:r>
          </a:p>
          <a:p>
            <a:r>
              <a:rPr lang="en-IE" b="1" dirty="0">
                <a:solidFill>
                  <a:srgbClr val="AB5AB0"/>
                </a:solidFill>
              </a:rPr>
              <a:t>Projects: </a:t>
            </a:r>
            <a:r>
              <a:rPr lang="en-IE" dirty="0"/>
              <a:t>Mixed-use developments, green pathways to parks and waterfronts, or other entertainment facilities and places for social gatherings</a:t>
            </a:r>
          </a:p>
          <a:p>
            <a:r>
              <a:rPr lang="en-IE" b="1" dirty="0">
                <a:solidFill>
                  <a:srgbClr val="AB5AB0"/>
                </a:solidFill>
              </a:rPr>
              <a:t>Activities: </a:t>
            </a:r>
            <a:r>
              <a:rPr lang="en-IE" dirty="0"/>
              <a:t>Cyclical events targeted to talented workers along with other arts, cultural, entertainment and recreational amenities that attract a wide range of users.</a:t>
            </a:r>
          </a:p>
        </p:txBody>
      </p:sp>
      <p:sp>
        <p:nvSpPr>
          <p:cNvPr id="4" name="Text Placeholder 3">
            <a:extLst>
              <a:ext uri="{FF2B5EF4-FFF2-40B4-BE49-F238E27FC236}">
                <a16:creationId xmlns:a16="http://schemas.microsoft.com/office/drawing/2014/main" id="{D779F9E1-A01B-41A0-A8AD-2FC8E2924EF2}"/>
              </a:ext>
            </a:extLst>
          </p:cNvPr>
          <p:cNvSpPr>
            <a:spLocks noGrp="1"/>
          </p:cNvSpPr>
          <p:nvPr>
            <p:ph type="body" sz="quarter" idx="22"/>
          </p:nvPr>
        </p:nvSpPr>
        <p:spPr>
          <a:xfrm>
            <a:off x="5570483" y="767883"/>
            <a:ext cx="5579898" cy="857158"/>
          </a:xfrm>
        </p:spPr>
        <p:txBody>
          <a:bodyPr/>
          <a:lstStyle/>
          <a:p>
            <a:r>
              <a:rPr lang="en-IE" b="1" i="0" dirty="0">
                <a:solidFill>
                  <a:srgbClr val="AB5AB0"/>
                </a:solidFill>
                <a:effectLst/>
                <a:latin typeface="Roboto"/>
              </a:rPr>
              <a:t>Strategic Placemaking</a:t>
            </a:r>
          </a:p>
          <a:p>
            <a:endParaRPr lang="en-IE" dirty="0">
              <a:solidFill>
                <a:srgbClr val="AB5AB0"/>
              </a:solidFill>
            </a:endParaRPr>
          </a:p>
        </p:txBody>
      </p:sp>
      <p:sp>
        <p:nvSpPr>
          <p:cNvPr id="7" name="TextBox 6">
            <a:hlinkClick r:id="rId2"/>
            <a:extLst>
              <a:ext uri="{FF2B5EF4-FFF2-40B4-BE49-F238E27FC236}">
                <a16:creationId xmlns:a16="http://schemas.microsoft.com/office/drawing/2014/main" id="{A3600CEA-BF5F-4F87-9BCC-7F6DCFD6DA11}"/>
              </a:ext>
            </a:extLst>
          </p:cNvPr>
          <p:cNvSpPr txBox="1"/>
          <p:nvPr/>
        </p:nvSpPr>
        <p:spPr>
          <a:xfrm>
            <a:off x="115614" y="6530457"/>
            <a:ext cx="1282263" cy="246221"/>
          </a:xfrm>
          <a:prstGeom prst="rect">
            <a:avLst/>
          </a:prstGeom>
          <a:noFill/>
        </p:spPr>
        <p:txBody>
          <a:bodyPr wrap="square" rtlCol="0">
            <a:spAutoFit/>
          </a:bodyPr>
          <a:lstStyle/>
          <a:p>
            <a:r>
              <a:rPr lang="en-IE" sz="1000" dirty="0">
                <a:hlinkClick r:id="rId2"/>
              </a:rPr>
              <a:t>Source</a:t>
            </a:r>
            <a:endParaRPr lang="en-IE" sz="1000" dirty="0"/>
          </a:p>
        </p:txBody>
      </p:sp>
      <p:pic>
        <p:nvPicPr>
          <p:cNvPr id="12" name="Picture Placeholder 11" descr="A picture containing table, decorated, sitting, wooden&#10;&#10;Description automatically generated">
            <a:extLst>
              <a:ext uri="{FF2B5EF4-FFF2-40B4-BE49-F238E27FC236}">
                <a16:creationId xmlns:a16="http://schemas.microsoft.com/office/drawing/2014/main" id="{951BC06A-4690-4D08-8D2D-D0EB6641D8C0}"/>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Tree>
    <p:extLst>
      <p:ext uri="{BB962C8B-B14F-4D97-AF65-F5344CB8AC3E}">
        <p14:creationId xmlns:p14="http://schemas.microsoft.com/office/powerpoint/2010/main" val="1764754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group of people standing in a room&#10;&#10;Description automatically generated">
            <a:extLst>
              <a:ext uri="{FF2B5EF4-FFF2-40B4-BE49-F238E27FC236}">
                <a16:creationId xmlns:a16="http://schemas.microsoft.com/office/drawing/2014/main" id="{C86B2892-8F94-4026-BE05-6764DC26E393}"/>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700858" cy="1291231"/>
          </a:xfrm>
          <a:solidFill>
            <a:srgbClr val="AB5AB0"/>
          </a:solidFill>
        </p:spPr>
        <p:txBody>
          <a:bodyPr>
            <a:normAutofit fontScale="92500"/>
          </a:bodyPr>
          <a:lstStyle/>
          <a:p>
            <a:r>
              <a:rPr lang="en-IE" dirty="0" err="1">
                <a:solidFill>
                  <a:schemeClr val="bg1"/>
                </a:solidFill>
              </a:rPr>
              <a:t>KiltyLive</a:t>
            </a:r>
            <a:r>
              <a:rPr lang="en-IE" dirty="0">
                <a:solidFill>
                  <a:schemeClr val="bg1"/>
                </a:solidFill>
              </a:rPr>
              <a:t> – how a strategic social media campaign saved a school and rejuvenated an Irish village</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3975101"/>
          </a:xfrm>
        </p:spPr>
        <p:txBody>
          <a:bodyPr/>
          <a:lstStyle/>
          <a:p>
            <a:r>
              <a:rPr lang="en-IE" dirty="0"/>
              <a:t>In 2016, </a:t>
            </a:r>
            <a:r>
              <a:rPr lang="en-IE" dirty="0" err="1"/>
              <a:t>Kiltyclogher</a:t>
            </a:r>
            <a:r>
              <a:rPr lang="en-IE" dirty="0"/>
              <a:t>, a village with a population 233, faced a problem. The school had just 14 pupils registered for the coming school year, meaning that it would have to close unless another family with a child moved to the area. </a:t>
            </a:r>
          </a:p>
          <a:p>
            <a:r>
              <a:rPr lang="en-IE" dirty="0"/>
              <a:t>The village played to its strengths and used the power of social media and video to woo those “tired of the hustle bustle and expense” of city life.</a:t>
            </a:r>
          </a:p>
          <a:p>
            <a:r>
              <a:rPr lang="en-IE" dirty="0"/>
              <a:t>The campaign led to 166 email inquiries and 16 phone inquiries. Six weeks later after, the very successful </a:t>
            </a:r>
            <a:r>
              <a:rPr lang="en-IE" dirty="0" err="1"/>
              <a:t>Kiltylive</a:t>
            </a:r>
            <a:r>
              <a:rPr lang="en-IE" dirty="0"/>
              <a:t> campaign led to 6 families moving to the area and a waiting list with many more eager to move. The story of </a:t>
            </a:r>
            <a:r>
              <a:rPr lang="en-IE" dirty="0" err="1"/>
              <a:t>Kiltylive</a:t>
            </a:r>
            <a:r>
              <a:rPr lang="en-IE" dirty="0"/>
              <a:t> made national headlines.</a:t>
            </a:r>
          </a:p>
          <a:p>
            <a:endParaRPr lang="en-IE" dirty="0">
              <a:solidFill>
                <a:srgbClr val="7F4182"/>
              </a:solidFill>
            </a:endParaRPr>
          </a:p>
          <a:p>
            <a:r>
              <a:rPr lang="en-IE" dirty="0">
                <a:solidFill>
                  <a:srgbClr val="7F4182"/>
                </a:solidFill>
              </a:rPr>
              <a:t>FIND OUT MORE: </a:t>
            </a:r>
            <a:r>
              <a:rPr lang="en-IE" dirty="0">
                <a:solidFill>
                  <a:srgbClr val="7F4182"/>
                </a:solidFill>
                <a:hlinkClick r:id="rId4"/>
              </a:rPr>
              <a:t>Irish Times</a:t>
            </a:r>
            <a:endParaRPr lang="en-IE" dirty="0"/>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1194875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69B1A5-B250-436A-9EEE-78901CEC2220}"/>
              </a:ext>
            </a:extLst>
          </p:cNvPr>
          <p:cNvSpPr txBox="1"/>
          <p:nvPr/>
        </p:nvSpPr>
        <p:spPr>
          <a:xfrm>
            <a:off x="84083" y="6025712"/>
            <a:ext cx="12107917" cy="461665"/>
          </a:xfrm>
          <a:prstGeom prst="rect">
            <a:avLst/>
          </a:prstGeom>
          <a:solidFill>
            <a:srgbClr val="68BBAF"/>
          </a:solidFill>
        </p:spPr>
        <p:txBody>
          <a:bodyPr wrap="square">
            <a:spAutoFit/>
          </a:bodyPr>
          <a:lstStyle/>
          <a:p>
            <a:r>
              <a:rPr lang="en-IE" sz="2400" b="0" i="0" dirty="0">
                <a:solidFill>
                  <a:schemeClr val="bg1"/>
                </a:solidFill>
                <a:effectLst/>
              </a:rPr>
              <a:t>Watch our in-depth video case study </a:t>
            </a:r>
            <a:r>
              <a:rPr lang="en-IE" sz="2400" dirty="0">
                <a:solidFill>
                  <a:schemeClr val="bg1"/>
                </a:solidFill>
              </a:rPr>
              <a:t>with</a:t>
            </a:r>
            <a:r>
              <a:rPr lang="en-IE" sz="2400" b="0" i="0" dirty="0">
                <a:solidFill>
                  <a:schemeClr val="bg1"/>
                </a:solidFill>
                <a:effectLst/>
              </a:rPr>
              <a:t> </a:t>
            </a:r>
            <a:r>
              <a:rPr lang="en-IE" sz="2400" b="0" i="0" dirty="0" err="1">
                <a:solidFill>
                  <a:schemeClr val="bg1"/>
                </a:solidFill>
                <a:effectLst/>
              </a:rPr>
              <a:t>Kiltyclogher</a:t>
            </a:r>
            <a:r>
              <a:rPr lang="en-IE" sz="2400" b="0" i="0" dirty="0">
                <a:solidFill>
                  <a:schemeClr val="bg1"/>
                </a:solidFill>
                <a:effectLst/>
              </a:rPr>
              <a:t> </a:t>
            </a:r>
            <a:r>
              <a:rPr lang="en-IE" sz="2400" b="0" i="0">
                <a:solidFill>
                  <a:schemeClr val="bg1"/>
                </a:solidFill>
                <a:effectLst/>
              </a:rPr>
              <a:t>Community Council</a:t>
            </a:r>
            <a:endParaRPr lang="en-IE" sz="2400" dirty="0">
              <a:solidFill>
                <a:schemeClr val="bg1"/>
              </a:solidFill>
            </a:endParaRPr>
          </a:p>
        </p:txBody>
      </p:sp>
      <p:pic>
        <p:nvPicPr>
          <p:cNvPr id="2" name="Online Media 1" title="RESTART Communities - Joseph Sheerin, KiltyLive Project (Kiltyclogher, Co. Leitrim, Ireland)">
            <a:hlinkClick r:id="" action="ppaction://media"/>
            <a:extLst>
              <a:ext uri="{FF2B5EF4-FFF2-40B4-BE49-F238E27FC236}">
                <a16:creationId xmlns:a16="http://schemas.microsoft.com/office/drawing/2014/main" id="{4147220A-62B8-4551-9073-8D38D47BE53C}"/>
              </a:ext>
            </a:extLst>
          </p:cNvPr>
          <p:cNvPicPr>
            <a:picLocks noRot="1" noChangeAspect="1"/>
          </p:cNvPicPr>
          <p:nvPr>
            <a:videoFile r:link="rId1"/>
          </p:nvPr>
        </p:nvPicPr>
        <p:blipFill>
          <a:blip r:embed="rId3"/>
          <a:stretch>
            <a:fillRect/>
          </a:stretch>
        </p:blipFill>
        <p:spPr>
          <a:xfrm>
            <a:off x="164358" y="975042"/>
            <a:ext cx="7875694" cy="4430078"/>
          </a:xfrm>
          <a:prstGeom prst="rect">
            <a:avLst/>
          </a:prstGeom>
        </p:spPr>
      </p:pic>
      <p:pic>
        <p:nvPicPr>
          <p:cNvPr id="6" name="Picture 5" descr="A close up of a newspaper&#10;&#10;Description automatically generated">
            <a:extLst>
              <a:ext uri="{FF2B5EF4-FFF2-40B4-BE49-F238E27FC236}">
                <a16:creationId xmlns:a16="http://schemas.microsoft.com/office/drawing/2014/main" id="{FBD10923-0D45-4646-8C1C-2639E01A4659}"/>
              </a:ext>
            </a:extLst>
          </p:cNvPr>
          <p:cNvPicPr>
            <a:picLocks noChangeAspect="1"/>
          </p:cNvPicPr>
          <p:nvPr/>
        </p:nvPicPr>
        <p:blipFill>
          <a:blip r:embed="rId4"/>
          <a:stretch>
            <a:fillRect/>
          </a:stretch>
        </p:blipFill>
        <p:spPr>
          <a:xfrm>
            <a:off x="8040052" y="370623"/>
            <a:ext cx="3806508" cy="5484882"/>
          </a:xfrm>
          <a:prstGeom prst="rect">
            <a:avLst/>
          </a:prstGeom>
        </p:spPr>
      </p:pic>
    </p:spTree>
    <p:extLst>
      <p:ext uri="{BB962C8B-B14F-4D97-AF65-F5344CB8AC3E}">
        <p14:creationId xmlns:p14="http://schemas.microsoft.com/office/powerpoint/2010/main" val="54991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young child riding a motorcycle down a dirt road&#10;&#10;Description automatically generated">
            <a:extLst>
              <a:ext uri="{FF2B5EF4-FFF2-40B4-BE49-F238E27FC236}">
                <a16:creationId xmlns:a16="http://schemas.microsoft.com/office/drawing/2014/main" id="{2CA29B75-EFD8-4206-A16B-32C9EDD3F423}"/>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700858" cy="1291231"/>
          </a:xfrm>
          <a:solidFill>
            <a:srgbClr val="AB5AB0"/>
          </a:solidFill>
        </p:spPr>
        <p:txBody>
          <a:bodyPr>
            <a:normAutofit fontScale="92500"/>
          </a:bodyPr>
          <a:lstStyle/>
          <a:p>
            <a:r>
              <a:rPr lang="en-IE" dirty="0">
                <a:solidFill>
                  <a:schemeClr val="bg1"/>
                </a:solidFill>
              </a:rPr>
              <a:t>8 years of strategic and sustainable planning –</a:t>
            </a:r>
            <a:r>
              <a:rPr lang="en-IE" dirty="0" err="1">
                <a:solidFill>
                  <a:schemeClr val="bg1"/>
                </a:solidFill>
              </a:rPr>
              <a:t>Coolaney</a:t>
            </a:r>
            <a:r>
              <a:rPr lang="en-IE" dirty="0">
                <a:solidFill>
                  <a:schemeClr val="bg1"/>
                </a:solidFill>
              </a:rPr>
              <a:t> National Mountain Bike Park, Ireland</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4689445"/>
          </a:xfrm>
        </p:spPr>
        <p:txBody>
          <a:bodyPr/>
          <a:lstStyle/>
          <a:p>
            <a:r>
              <a:rPr lang="en-IE" dirty="0"/>
              <a:t>In June 2012 Coillte supported by </a:t>
            </a:r>
            <a:r>
              <a:rPr lang="en-IE" dirty="0" err="1"/>
              <a:t>Failte</a:t>
            </a:r>
            <a:r>
              <a:rPr lang="en-IE" dirty="0"/>
              <a:t> Ireland launched their Off Road Cycling Strategy. In this document, </a:t>
            </a:r>
            <a:r>
              <a:rPr lang="en-IE" dirty="0" err="1"/>
              <a:t>Coolaney</a:t>
            </a:r>
            <a:r>
              <a:rPr lang="en-IE" dirty="0"/>
              <a:t>, Co Sligo was identified as a potential National Mountain Biking </a:t>
            </a:r>
            <a:r>
              <a:rPr lang="en-IE" dirty="0" err="1"/>
              <a:t>Center</a:t>
            </a:r>
            <a:r>
              <a:rPr lang="en-IE" dirty="0"/>
              <a:t>.</a:t>
            </a:r>
          </a:p>
          <a:p>
            <a:r>
              <a:rPr lang="en-IE" dirty="0"/>
              <a:t>As a result a Steering Group was established in Sligo to develop </a:t>
            </a:r>
            <a:r>
              <a:rPr lang="en-IE" dirty="0" err="1"/>
              <a:t>Coolaney</a:t>
            </a:r>
            <a:r>
              <a:rPr lang="en-IE" dirty="0"/>
              <a:t> National Mountain Bike Park. In 2020, phase one of five  of the world-class 80km National Mountain Bike Trail Centre consisting of 76km of single track cycling trails and related facilities was opened to the public. </a:t>
            </a:r>
          </a:p>
          <a:p>
            <a:endParaRPr lang="en-IE" dirty="0">
              <a:solidFill>
                <a:srgbClr val="7F4182"/>
              </a:solidFill>
            </a:endParaRPr>
          </a:p>
          <a:p>
            <a:r>
              <a:rPr lang="en-IE" dirty="0">
                <a:solidFill>
                  <a:srgbClr val="7F4182"/>
                </a:solidFill>
              </a:rPr>
              <a:t>FIND OUT MORE: </a:t>
            </a:r>
            <a:r>
              <a:rPr lang="en-IE" dirty="0" err="1">
                <a:solidFill>
                  <a:srgbClr val="7F4182"/>
                </a:solidFill>
                <a:hlinkClick r:id="rId4"/>
              </a:rPr>
              <a:t>Coolaney</a:t>
            </a:r>
            <a:r>
              <a:rPr lang="en-IE" dirty="0">
                <a:solidFill>
                  <a:srgbClr val="7F4182"/>
                </a:solidFill>
                <a:hlinkClick r:id="rId4"/>
              </a:rPr>
              <a:t> Mountain Bike Park on Facebook</a:t>
            </a:r>
            <a:endParaRPr lang="en-IE" dirty="0">
              <a:solidFill>
                <a:srgbClr val="7F4182"/>
              </a:solidFill>
            </a:endParaRPr>
          </a:p>
          <a:p>
            <a:r>
              <a:rPr lang="en-IE" dirty="0">
                <a:solidFill>
                  <a:srgbClr val="7F4182"/>
                </a:solidFill>
                <a:hlinkClick r:id="rId5"/>
              </a:rPr>
              <a:t>Coillte Maps and Information on </a:t>
            </a:r>
            <a:r>
              <a:rPr lang="en-IE" dirty="0" err="1">
                <a:solidFill>
                  <a:srgbClr val="7F4182"/>
                </a:solidFill>
                <a:hlinkClick r:id="rId5"/>
              </a:rPr>
              <a:t>Coolaney</a:t>
            </a:r>
            <a:r>
              <a:rPr lang="en-IE" dirty="0">
                <a:solidFill>
                  <a:srgbClr val="7F4182"/>
                </a:solidFill>
                <a:hlinkClick r:id="rId5"/>
              </a:rPr>
              <a:t> Mountain Bike Trails</a:t>
            </a:r>
            <a:endParaRPr lang="en-IE" dirty="0"/>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2455829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RESTART Communities - Damien McGuinn, Coolaney National Mountain Bike Centre (Co. Sligo, Ireland)">
            <a:hlinkClick r:id="" action="ppaction://media"/>
            <a:extLst>
              <a:ext uri="{FF2B5EF4-FFF2-40B4-BE49-F238E27FC236}">
                <a16:creationId xmlns:a16="http://schemas.microsoft.com/office/drawing/2014/main" id="{626D576E-9F01-4CB0-974F-9AE5AE280803}"/>
              </a:ext>
            </a:extLst>
          </p:cNvPr>
          <p:cNvPicPr>
            <a:picLocks noRot="1" noChangeAspect="1"/>
          </p:cNvPicPr>
          <p:nvPr>
            <a:videoFile r:link="rId1"/>
          </p:nvPr>
        </p:nvPicPr>
        <p:blipFill>
          <a:blip r:embed="rId3"/>
          <a:stretch>
            <a:fillRect/>
          </a:stretch>
        </p:blipFill>
        <p:spPr>
          <a:xfrm>
            <a:off x="658885" y="191947"/>
            <a:ext cx="10597694" cy="5961203"/>
          </a:xfrm>
          <a:prstGeom prst="rect">
            <a:avLst/>
          </a:prstGeom>
        </p:spPr>
      </p:pic>
      <p:sp>
        <p:nvSpPr>
          <p:cNvPr id="4" name="TextBox 3">
            <a:extLst>
              <a:ext uri="{FF2B5EF4-FFF2-40B4-BE49-F238E27FC236}">
                <a16:creationId xmlns:a16="http://schemas.microsoft.com/office/drawing/2014/main" id="{2269B1A5-B250-436A-9EEE-78901CEC2220}"/>
              </a:ext>
            </a:extLst>
          </p:cNvPr>
          <p:cNvSpPr txBox="1"/>
          <p:nvPr/>
        </p:nvSpPr>
        <p:spPr>
          <a:xfrm>
            <a:off x="42041" y="5806809"/>
            <a:ext cx="12107917" cy="830997"/>
          </a:xfrm>
          <a:prstGeom prst="rect">
            <a:avLst/>
          </a:prstGeom>
          <a:solidFill>
            <a:srgbClr val="AB5AB0"/>
          </a:solidFill>
        </p:spPr>
        <p:txBody>
          <a:bodyPr wrap="square">
            <a:spAutoFit/>
          </a:bodyPr>
          <a:lstStyle/>
          <a:p>
            <a:pPr algn="ctr"/>
            <a:r>
              <a:rPr lang="en-IE" sz="2400" dirty="0">
                <a:solidFill>
                  <a:schemeClr val="bg1"/>
                </a:solidFill>
              </a:rPr>
              <a:t>In this Restart+ video case study, Damien McGuinn chairperson of </a:t>
            </a:r>
            <a:r>
              <a:rPr lang="en-IE" sz="2400" dirty="0" err="1">
                <a:solidFill>
                  <a:schemeClr val="bg1"/>
                </a:solidFill>
              </a:rPr>
              <a:t>Coolaney</a:t>
            </a:r>
            <a:r>
              <a:rPr lang="en-IE" sz="2400" dirty="0">
                <a:solidFill>
                  <a:schemeClr val="bg1"/>
                </a:solidFill>
              </a:rPr>
              <a:t> Development Company tells us about the process of developing the </a:t>
            </a:r>
            <a:r>
              <a:rPr lang="en-IE" sz="2400" dirty="0" err="1">
                <a:solidFill>
                  <a:schemeClr val="bg1"/>
                </a:solidFill>
              </a:rPr>
              <a:t>Coolaney</a:t>
            </a:r>
            <a:r>
              <a:rPr lang="en-IE" sz="2400" dirty="0">
                <a:solidFill>
                  <a:schemeClr val="bg1"/>
                </a:solidFill>
              </a:rPr>
              <a:t> National Mountain Bike Park</a:t>
            </a:r>
          </a:p>
        </p:txBody>
      </p:sp>
    </p:spTree>
    <p:extLst>
      <p:ext uri="{BB962C8B-B14F-4D97-AF65-F5344CB8AC3E}">
        <p14:creationId xmlns:p14="http://schemas.microsoft.com/office/powerpoint/2010/main" val="351372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BD6B75-0684-4AC0-8490-EF88390E6F18}"/>
              </a:ext>
            </a:extLst>
          </p:cNvPr>
          <p:cNvSpPr>
            <a:spLocks noGrp="1"/>
          </p:cNvSpPr>
          <p:nvPr>
            <p:ph type="body" sz="quarter" idx="25"/>
          </p:nvPr>
        </p:nvSpPr>
        <p:spPr>
          <a:xfrm>
            <a:off x="178676" y="4612984"/>
            <a:ext cx="11699350" cy="1230768"/>
          </a:xfrm>
        </p:spPr>
        <p:txBody>
          <a:bodyPr>
            <a:normAutofit/>
          </a:bodyPr>
          <a:lstStyle/>
          <a:p>
            <a:r>
              <a:rPr lang="en-IE" dirty="0"/>
              <a:t>Creative placemaking shapes the physical and social character of a neighbourhood, town, city, or region around arts and cultural activities.</a:t>
            </a:r>
          </a:p>
        </p:txBody>
      </p:sp>
      <p:sp>
        <p:nvSpPr>
          <p:cNvPr id="3" name="Text Placeholder 2">
            <a:extLst>
              <a:ext uri="{FF2B5EF4-FFF2-40B4-BE49-F238E27FC236}">
                <a16:creationId xmlns:a16="http://schemas.microsoft.com/office/drawing/2014/main" id="{5B7AEDA8-52FB-439A-B354-4EEE9441DD7D}"/>
              </a:ext>
            </a:extLst>
          </p:cNvPr>
          <p:cNvSpPr>
            <a:spLocks noGrp="1"/>
          </p:cNvSpPr>
          <p:nvPr>
            <p:ph type="body" sz="quarter" idx="20"/>
          </p:nvPr>
        </p:nvSpPr>
        <p:spPr/>
        <p:txBody>
          <a:bodyPr/>
          <a:lstStyle/>
          <a:p>
            <a:r>
              <a:rPr lang="en-IE" sz="4800" dirty="0"/>
              <a:t>SECTION THREE: Creative Placemaking</a:t>
            </a:r>
          </a:p>
        </p:txBody>
      </p:sp>
      <p:pic>
        <p:nvPicPr>
          <p:cNvPr id="12" name="Picture Placeholder 11" descr="A row of colorful umbrella in front of a building&#10;&#10;Description automatically generated">
            <a:extLst>
              <a:ext uri="{FF2B5EF4-FFF2-40B4-BE49-F238E27FC236}">
                <a16:creationId xmlns:a16="http://schemas.microsoft.com/office/drawing/2014/main" id="{E8C9CFC9-AFF2-49CF-A21A-E5E99DC2B19A}"/>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0542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12FC78-B8A3-4BB4-B60E-A3A66FB82315}"/>
              </a:ext>
            </a:extLst>
          </p:cNvPr>
          <p:cNvSpPr>
            <a:spLocks noGrp="1"/>
          </p:cNvSpPr>
          <p:nvPr>
            <p:ph type="body" sz="quarter" idx="16"/>
          </p:nvPr>
        </p:nvSpPr>
        <p:spPr>
          <a:xfrm>
            <a:off x="633773" y="457201"/>
            <a:ext cx="5279028" cy="1217842"/>
          </a:xfrm>
        </p:spPr>
        <p:txBody>
          <a:bodyPr>
            <a:normAutofit fontScale="92500"/>
          </a:bodyPr>
          <a:lstStyle/>
          <a:p>
            <a:r>
              <a:rPr lang="en-IE" sz="3600" dirty="0"/>
              <a:t>Placemaking </a:t>
            </a:r>
            <a:r>
              <a:rPr lang="en-IE" dirty="0"/>
              <a:t> - A</a:t>
            </a:r>
            <a:r>
              <a:rPr lang="en-IE" sz="3600" dirty="0"/>
              <a:t> Community Regeneration Process</a:t>
            </a:r>
            <a:endParaRPr lang="en-IE" dirty="0"/>
          </a:p>
        </p:txBody>
      </p:sp>
      <p:sp>
        <p:nvSpPr>
          <p:cNvPr id="3" name="Text Placeholder 2">
            <a:extLst>
              <a:ext uri="{FF2B5EF4-FFF2-40B4-BE49-F238E27FC236}">
                <a16:creationId xmlns:a16="http://schemas.microsoft.com/office/drawing/2014/main" id="{B20DE32B-9653-489A-9D2E-401ECCCD4923}"/>
              </a:ext>
            </a:extLst>
          </p:cNvPr>
          <p:cNvSpPr>
            <a:spLocks noGrp="1"/>
          </p:cNvSpPr>
          <p:nvPr>
            <p:ph type="body" sz="quarter" idx="17"/>
          </p:nvPr>
        </p:nvSpPr>
        <p:spPr>
          <a:xfrm>
            <a:off x="417786" y="1980539"/>
            <a:ext cx="6657928" cy="4681517"/>
          </a:xfrm>
        </p:spPr>
        <p:txBody>
          <a:bodyPr/>
          <a:lstStyle/>
          <a:p>
            <a:pPr algn="just"/>
            <a:r>
              <a:rPr lang="en-IE" dirty="0"/>
              <a:t>Placemaking is both a philosophy and a practical process to  </a:t>
            </a:r>
            <a:r>
              <a:rPr lang="en-IE" b="0" i="0" dirty="0">
                <a:effectLst/>
              </a:rPr>
              <a:t>collectively </a:t>
            </a:r>
            <a:r>
              <a:rPr lang="en-IE" dirty="0"/>
              <a:t>transform, </a:t>
            </a:r>
            <a:r>
              <a:rPr lang="en-IE" b="0" i="0" dirty="0">
                <a:effectLst/>
              </a:rPr>
              <a:t>reimagine and reinvent </a:t>
            </a:r>
            <a:r>
              <a:rPr lang="en-IE" dirty="0"/>
              <a:t>public spaces. It is </a:t>
            </a:r>
            <a:r>
              <a:rPr lang="en-IE" dirty="0" err="1"/>
              <a:t>centered</a:t>
            </a:r>
            <a:r>
              <a:rPr lang="en-IE" dirty="0"/>
              <a:t> on observing, listening to, and asking questions of the people who live, work, and play in a particular space in order to understand their needs and aspirations for that space and for their community as a whole. </a:t>
            </a:r>
          </a:p>
          <a:p>
            <a:pPr algn="just"/>
            <a:r>
              <a:rPr lang="en-IE" dirty="0"/>
              <a:t>Placemaking is a powerful community regeneration tool which communities can use to get back in control of their future and their environment. </a:t>
            </a:r>
          </a:p>
          <a:p>
            <a:pPr algn="just"/>
            <a:r>
              <a:rPr lang="en-IE" b="0" i="0" dirty="0">
                <a:effectLst/>
              </a:rPr>
              <a:t>Placemaking is fundamentally about inclusion and shared community ownership.</a:t>
            </a:r>
            <a:endParaRPr lang="en-IE" dirty="0"/>
          </a:p>
        </p:txBody>
      </p:sp>
      <p:pic>
        <p:nvPicPr>
          <p:cNvPr id="8" name="Picture Placeholder 7" descr="A group of people in a park&#10;&#10;Description automatically generated">
            <a:extLst>
              <a:ext uri="{FF2B5EF4-FFF2-40B4-BE49-F238E27FC236}">
                <a16:creationId xmlns:a16="http://schemas.microsoft.com/office/drawing/2014/main" id="{4F4DCDCA-8F04-4035-ABB7-46FB1BDBBE11}"/>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2556560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wearing costumes&#10;&#10;Description automatically generated">
            <a:extLst>
              <a:ext uri="{FF2B5EF4-FFF2-40B4-BE49-F238E27FC236}">
                <a16:creationId xmlns:a16="http://schemas.microsoft.com/office/drawing/2014/main" id="{25F5D580-B054-4FA0-BED9-193893F2134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2" name="Text Placeholder 1">
            <a:extLst>
              <a:ext uri="{FF2B5EF4-FFF2-40B4-BE49-F238E27FC236}">
                <a16:creationId xmlns:a16="http://schemas.microsoft.com/office/drawing/2014/main" id="{699BC926-87FF-487B-858D-D56CD60D59C2}"/>
              </a:ext>
            </a:extLst>
          </p:cNvPr>
          <p:cNvSpPr>
            <a:spLocks noGrp="1"/>
          </p:cNvSpPr>
          <p:nvPr>
            <p:ph type="body" sz="quarter" idx="20"/>
          </p:nvPr>
        </p:nvSpPr>
        <p:spPr>
          <a:xfrm>
            <a:off x="5570483" y="1884143"/>
            <a:ext cx="6516414" cy="4316959"/>
          </a:xfrm>
        </p:spPr>
        <p:txBody>
          <a:bodyPr/>
          <a:lstStyle/>
          <a:p>
            <a:r>
              <a:rPr lang="en-IE" dirty="0"/>
              <a:t>Creative placemaking animates public and private spaces, rejuvenates structures and streetscapes, improves local business viability and public safety, and brings diverse people together to celebrate, inspire, and be inspired</a:t>
            </a:r>
          </a:p>
          <a:p>
            <a:r>
              <a:rPr lang="en-IE" b="1" dirty="0">
                <a:solidFill>
                  <a:srgbClr val="68BBAF"/>
                </a:solidFill>
              </a:rPr>
              <a:t>Projects: </a:t>
            </a:r>
            <a:r>
              <a:rPr lang="en-IE" dirty="0"/>
              <a:t>Development that is built around and inclusive of the arts, such as museums, performance halls, public art displays or structures for local artists. </a:t>
            </a:r>
          </a:p>
          <a:p>
            <a:r>
              <a:rPr lang="en-IE" b="1" dirty="0">
                <a:solidFill>
                  <a:srgbClr val="68BBAF"/>
                </a:solidFill>
              </a:rPr>
              <a:t>Activities: </a:t>
            </a:r>
            <a:r>
              <a:rPr lang="en-IE" dirty="0"/>
              <a:t>Outdoor town square concerts, sculpture loan programs, public art contests or movies and plays in the park.</a:t>
            </a:r>
          </a:p>
        </p:txBody>
      </p:sp>
      <p:sp>
        <p:nvSpPr>
          <p:cNvPr id="4" name="Text Placeholder 3">
            <a:extLst>
              <a:ext uri="{FF2B5EF4-FFF2-40B4-BE49-F238E27FC236}">
                <a16:creationId xmlns:a16="http://schemas.microsoft.com/office/drawing/2014/main" id="{D779F9E1-A01B-41A0-A8AD-2FC8E2924EF2}"/>
              </a:ext>
            </a:extLst>
          </p:cNvPr>
          <p:cNvSpPr>
            <a:spLocks noGrp="1"/>
          </p:cNvSpPr>
          <p:nvPr>
            <p:ph type="body" sz="quarter" idx="22"/>
          </p:nvPr>
        </p:nvSpPr>
        <p:spPr>
          <a:xfrm>
            <a:off x="5570483" y="767883"/>
            <a:ext cx="5579898" cy="857158"/>
          </a:xfrm>
        </p:spPr>
        <p:txBody>
          <a:bodyPr/>
          <a:lstStyle/>
          <a:p>
            <a:r>
              <a:rPr lang="en-IE" b="1" i="0" dirty="0">
                <a:effectLst/>
                <a:latin typeface="Roboto"/>
              </a:rPr>
              <a:t>Creative Placemaking</a:t>
            </a:r>
            <a:endParaRPr lang="en-IE" b="1" dirty="0">
              <a:latin typeface="Roboto"/>
            </a:endParaRPr>
          </a:p>
          <a:p>
            <a:endParaRPr lang="en-IE" dirty="0"/>
          </a:p>
        </p:txBody>
      </p:sp>
      <p:sp>
        <p:nvSpPr>
          <p:cNvPr id="7" name="TextBox 6">
            <a:hlinkClick r:id="rId4"/>
            <a:extLst>
              <a:ext uri="{FF2B5EF4-FFF2-40B4-BE49-F238E27FC236}">
                <a16:creationId xmlns:a16="http://schemas.microsoft.com/office/drawing/2014/main" id="{A3600CEA-BF5F-4F87-9BCC-7F6DCFD6DA11}"/>
              </a:ext>
            </a:extLst>
          </p:cNvPr>
          <p:cNvSpPr txBox="1"/>
          <p:nvPr/>
        </p:nvSpPr>
        <p:spPr>
          <a:xfrm>
            <a:off x="115614" y="6530457"/>
            <a:ext cx="1282263" cy="246221"/>
          </a:xfrm>
          <a:prstGeom prst="rect">
            <a:avLst/>
          </a:prstGeom>
          <a:noFill/>
        </p:spPr>
        <p:txBody>
          <a:bodyPr wrap="square" rtlCol="0">
            <a:spAutoFit/>
          </a:bodyPr>
          <a:lstStyle/>
          <a:p>
            <a:r>
              <a:rPr lang="en-IE" sz="1000" dirty="0">
                <a:hlinkClick r:id="rId4"/>
              </a:rPr>
              <a:t>Source</a:t>
            </a:r>
            <a:endParaRPr lang="en-IE" sz="1000" dirty="0"/>
          </a:p>
        </p:txBody>
      </p:sp>
    </p:spTree>
    <p:extLst>
      <p:ext uri="{BB962C8B-B14F-4D97-AF65-F5344CB8AC3E}">
        <p14:creationId xmlns:p14="http://schemas.microsoft.com/office/powerpoint/2010/main" val="2549741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tanding in front of a building&#10;&#10;Description automatically generated">
            <a:extLst>
              <a:ext uri="{FF2B5EF4-FFF2-40B4-BE49-F238E27FC236}">
                <a16:creationId xmlns:a16="http://schemas.microsoft.com/office/drawing/2014/main" id="{10548017-D05E-4587-9157-E13EF5CEC0BB}"/>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783644" y="0"/>
            <a:ext cx="4408356" cy="6858000"/>
          </a:xfrm>
          <a:prstGeom prst="rect">
            <a:avLst/>
          </a:prstGeom>
        </p:spPr>
      </p:pic>
      <p:sp>
        <p:nvSpPr>
          <p:cNvPr id="2" name="Text Placeholder 1">
            <a:extLst>
              <a:ext uri="{FF2B5EF4-FFF2-40B4-BE49-F238E27FC236}">
                <a16:creationId xmlns:a16="http://schemas.microsoft.com/office/drawing/2014/main" id="{5E626CAB-A839-4C29-91B5-B59A902371BF}"/>
              </a:ext>
            </a:extLst>
          </p:cNvPr>
          <p:cNvSpPr>
            <a:spLocks noGrp="1"/>
          </p:cNvSpPr>
          <p:nvPr>
            <p:ph type="body" sz="quarter" idx="13"/>
          </p:nvPr>
        </p:nvSpPr>
        <p:spPr>
          <a:xfrm>
            <a:off x="497927" y="482685"/>
            <a:ext cx="6974928" cy="1262032"/>
          </a:xfrm>
          <a:solidFill>
            <a:srgbClr val="68BBAF"/>
          </a:solidFill>
        </p:spPr>
        <p:txBody>
          <a:bodyPr>
            <a:normAutofit fontScale="92500" lnSpcReduction="20000"/>
          </a:bodyPr>
          <a:lstStyle/>
          <a:p>
            <a:r>
              <a:rPr lang="en-IE" dirty="0">
                <a:solidFill>
                  <a:schemeClr val="bg1"/>
                </a:solidFill>
              </a:rPr>
              <a:t>Street Art – plays a striking role in encouraging urban regeneration and creating a sense of place</a:t>
            </a:r>
          </a:p>
        </p:txBody>
      </p:sp>
      <p:sp>
        <p:nvSpPr>
          <p:cNvPr id="3" name="Text Placeholder 2">
            <a:extLst>
              <a:ext uri="{FF2B5EF4-FFF2-40B4-BE49-F238E27FC236}">
                <a16:creationId xmlns:a16="http://schemas.microsoft.com/office/drawing/2014/main" id="{8D49E6F5-D171-4C98-9DEE-507CE02815AF}"/>
              </a:ext>
            </a:extLst>
          </p:cNvPr>
          <p:cNvSpPr>
            <a:spLocks noGrp="1"/>
          </p:cNvSpPr>
          <p:nvPr>
            <p:ph type="body" sz="quarter" idx="14"/>
          </p:nvPr>
        </p:nvSpPr>
        <p:spPr>
          <a:xfrm>
            <a:off x="501867" y="1893394"/>
            <a:ext cx="6455981" cy="3975101"/>
          </a:xfrm>
        </p:spPr>
        <p:txBody>
          <a:bodyPr/>
          <a:lstStyle/>
          <a:p>
            <a:pPr algn="just"/>
            <a:r>
              <a:rPr lang="en-IE" dirty="0"/>
              <a:t>Street art promotes place-making through the creation of meaningful spaces and can assist the urban regeneration process by reinventing, rejuvenating, and occupying a city, building or urban space. </a:t>
            </a:r>
          </a:p>
          <a:p>
            <a:pPr algn="just"/>
            <a:r>
              <a:rPr lang="en-IE" dirty="0"/>
              <a:t>Successful street art creates real, tangible benefits, often becoming an integral or even beloved part of a community. It enriches people’s lives by enhancing their environment, it connects communities, prompts engagement, discussions, and learning. </a:t>
            </a:r>
          </a:p>
          <a:p>
            <a:pPr algn="just"/>
            <a:r>
              <a:rPr lang="en-IE" dirty="0"/>
              <a:t>It fosters civic pride, and promotes cultural participation.</a:t>
            </a:r>
          </a:p>
        </p:txBody>
      </p:sp>
      <p:sp>
        <p:nvSpPr>
          <p:cNvPr id="5" name="TextBox 4">
            <a:extLst>
              <a:ext uri="{FF2B5EF4-FFF2-40B4-BE49-F238E27FC236}">
                <a16:creationId xmlns:a16="http://schemas.microsoft.com/office/drawing/2014/main" id="{76612426-89E3-4326-94FB-419652754DB6}"/>
              </a:ext>
            </a:extLst>
          </p:cNvPr>
          <p:cNvSpPr txBox="1"/>
          <p:nvPr/>
        </p:nvSpPr>
        <p:spPr>
          <a:xfrm>
            <a:off x="501867" y="6502889"/>
            <a:ext cx="1229711" cy="246221"/>
          </a:xfrm>
          <a:prstGeom prst="rect">
            <a:avLst/>
          </a:prstGeom>
          <a:noFill/>
        </p:spPr>
        <p:txBody>
          <a:bodyPr wrap="square" rtlCol="0">
            <a:spAutoFit/>
          </a:bodyPr>
          <a:lstStyle/>
          <a:p>
            <a:r>
              <a:rPr lang="en-IE" sz="1000" dirty="0">
                <a:hlinkClick r:id="rId4"/>
              </a:rPr>
              <a:t>Source</a:t>
            </a:r>
            <a:endParaRPr lang="en-IE" sz="1000" dirty="0"/>
          </a:p>
        </p:txBody>
      </p:sp>
      <p:sp>
        <p:nvSpPr>
          <p:cNvPr id="6" name="TextBox 5">
            <a:extLst>
              <a:ext uri="{FF2B5EF4-FFF2-40B4-BE49-F238E27FC236}">
                <a16:creationId xmlns:a16="http://schemas.microsoft.com/office/drawing/2014/main" id="{AB97C327-5022-4A47-9138-F12CBA4A98FD}"/>
              </a:ext>
            </a:extLst>
          </p:cNvPr>
          <p:cNvSpPr txBox="1"/>
          <p:nvPr/>
        </p:nvSpPr>
        <p:spPr>
          <a:xfrm>
            <a:off x="0" y="0"/>
            <a:ext cx="4572000" cy="461665"/>
          </a:xfrm>
          <a:prstGeom prst="rect">
            <a:avLst/>
          </a:prstGeom>
          <a:solidFill>
            <a:srgbClr val="BA0A9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CREATIVE PLACEMAKING IDEA </a:t>
            </a:r>
          </a:p>
        </p:txBody>
      </p:sp>
    </p:spTree>
    <p:extLst>
      <p:ext uri="{BB962C8B-B14F-4D97-AF65-F5344CB8AC3E}">
        <p14:creationId xmlns:p14="http://schemas.microsoft.com/office/powerpoint/2010/main" val="1256555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shirt&#10;&#10;Description automatically generated">
            <a:extLst>
              <a:ext uri="{FF2B5EF4-FFF2-40B4-BE49-F238E27FC236}">
                <a16:creationId xmlns:a16="http://schemas.microsoft.com/office/drawing/2014/main" id="{817548E4-954E-467C-8223-7C8999D6FC49}"/>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68BBAF"/>
          </a:solidFill>
        </p:spPr>
        <p:txBody>
          <a:bodyPr>
            <a:normAutofit/>
          </a:bodyPr>
          <a:lstStyle/>
          <a:p>
            <a:r>
              <a:rPr lang="en-IE" dirty="0">
                <a:solidFill>
                  <a:schemeClr val="bg1"/>
                </a:solidFill>
              </a:rPr>
              <a:t>Draw Out - an urban regeneration initiative bringing Streets to Life in Limerick, Ireland</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3975101"/>
          </a:xfrm>
        </p:spPr>
        <p:txBody>
          <a:bodyPr/>
          <a:lstStyle/>
          <a:p>
            <a:r>
              <a:rPr lang="en-IE" dirty="0"/>
              <a:t>Draw Out is an urban regeneration initiative that uses street art to reinvent urban spaces in Limerick. With many derelict and vacant sites in Limerick’s urban centre, it is easy to become desensitised to our surroundings. Draw Out aims to visually reinvigorate these sites. We want to get to a point where urban art speaks and appeals to everyone and impacts on our urban landscape.</a:t>
            </a:r>
          </a:p>
          <a:p>
            <a:r>
              <a:rPr lang="en-IE" dirty="0"/>
              <a:t>Draw Out work in partnership with Limerick City Council to select derelict sites within prime locations across the city. The initiative aims to build on the naturally innovative spirit of the artist by reimagining the urban environment, and creating pathways for art, artist and audience to fully actualize their potential within the urban landscape, creating a synergy between community, artist and environment.</a:t>
            </a:r>
          </a:p>
          <a:p>
            <a:r>
              <a:rPr lang="en-IE" dirty="0">
                <a:solidFill>
                  <a:srgbClr val="7F4182"/>
                </a:solidFill>
              </a:rPr>
              <a:t>FIND OUT MORE: </a:t>
            </a:r>
            <a:r>
              <a:rPr lang="en-IE" dirty="0">
                <a:hlinkClick r:id="rId4"/>
              </a:rPr>
              <a:t>https://drawout.ie/</a:t>
            </a:r>
            <a:r>
              <a:rPr lang="en-IE" dirty="0"/>
              <a:t> </a:t>
            </a:r>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3862081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ural Timelapse on Thomas St Limerick Ireland">
            <a:hlinkClick r:id="" action="ppaction://media"/>
            <a:extLst>
              <a:ext uri="{FF2B5EF4-FFF2-40B4-BE49-F238E27FC236}">
                <a16:creationId xmlns:a16="http://schemas.microsoft.com/office/drawing/2014/main" id="{3CBEB1B0-615D-4BC0-8B5D-CE9563723A02}"/>
              </a:ext>
            </a:extLst>
          </p:cNvPr>
          <p:cNvPicPr>
            <a:picLocks noRot="1" noChangeAspect="1"/>
          </p:cNvPicPr>
          <p:nvPr>
            <a:videoFile r:link="rId1"/>
          </p:nvPr>
        </p:nvPicPr>
        <p:blipFill>
          <a:blip r:embed="rId3"/>
          <a:stretch>
            <a:fillRect/>
          </a:stretch>
        </p:blipFill>
        <p:spPr>
          <a:xfrm>
            <a:off x="1040525" y="172764"/>
            <a:ext cx="10405241" cy="5852948"/>
          </a:xfrm>
          <a:prstGeom prst="rect">
            <a:avLst/>
          </a:prstGeom>
        </p:spPr>
      </p:pic>
      <p:sp>
        <p:nvSpPr>
          <p:cNvPr id="4" name="TextBox 3">
            <a:extLst>
              <a:ext uri="{FF2B5EF4-FFF2-40B4-BE49-F238E27FC236}">
                <a16:creationId xmlns:a16="http://schemas.microsoft.com/office/drawing/2014/main" id="{2269B1A5-B250-436A-9EEE-78901CEC2220}"/>
              </a:ext>
            </a:extLst>
          </p:cNvPr>
          <p:cNvSpPr txBox="1"/>
          <p:nvPr/>
        </p:nvSpPr>
        <p:spPr>
          <a:xfrm>
            <a:off x="84083" y="6025712"/>
            <a:ext cx="12107917" cy="830997"/>
          </a:xfrm>
          <a:prstGeom prst="rect">
            <a:avLst/>
          </a:prstGeom>
          <a:solidFill>
            <a:srgbClr val="68BBAF"/>
          </a:solidFill>
        </p:spPr>
        <p:txBody>
          <a:bodyPr wrap="square">
            <a:spAutoFit/>
          </a:bodyPr>
          <a:lstStyle/>
          <a:p>
            <a:r>
              <a:rPr lang="en-IE" sz="2400" b="0" i="0" dirty="0">
                <a:solidFill>
                  <a:schemeClr val="bg1"/>
                </a:solidFill>
                <a:effectLst/>
              </a:rPr>
              <a:t>Watch this Time Lapse Video and see how </a:t>
            </a:r>
            <a:r>
              <a:rPr lang="en-IE" sz="2400" dirty="0">
                <a:solidFill>
                  <a:schemeClr val="bg1"/>
                </a:solidFill>
              </a:rPr>
              <a:t>a </a:t>
            </a:r>
            <a:r>
              <a:rPr lang="en-IE" sz="2400" b="0" i="0" dirty="0">
                <a:solidFill>
                  <a:schemeClr val="bg1"/>
                </a:solidFill>
                <a:effectLst/>
              </a:rPr>
              <a:t>Mural being painted over 3 Days on Thomas Street in Limerick comes to life…</a:t>
            </a:r>
            <a:endParaRPr lang="en-IE" sz="2400" dirty="0">
              <a:solidFill>
                <a:schemeClr val="bg1"/>
              </a:solidFill>
            </a:endParaRPr>
          </a:p>
        </p:txBody>
      </p:sp>
    </p:spTree>
    <p:extLst>
      <p:ext uri="{BB962C8B-B14F-4D97-AF65-F5344CB8AC3E}">
        <p14:creationId xmlns:p14="http://schemas.microsoft.com/office/powerpoint/2010/main" val="24953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colorful kite in front of a building&#10;&#10;Description automatically generated">
            <a:extLst>
              <a:ext uri="{FF2B5EF4-FFF2-40B4-BE49-F238E27FC236}">
                <a16:creationId xmlns:a16="http://schemas.microsoft.com/office/drawing/2014/main" id="{C0782A2A-5F70-4196-97BA-A319AF370B4B}"/>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68BBAF"/>
          </a:solidFill>
        </p:spPr>
        <p:txBody>
          <a:bodyPr>
            <a:normAutofit fontScale="92500"/>
          </a:bodyPr>
          <a:lstStyle/>
          <a:p>
            <a:pPr>
              <a:lnSpc>
                <a:spcPct val="120000"/>
              </a:lnSpc>
            </a:pPr>
            <a:r>
              <a:rPr lang="en-IE" b="0" i="0" dirty="0">
                <a:solidFill>
                  <a:srgbClr val="FFFFFF"/>
                </a:solidFill>
                <a:effectLst/>
                <a:latin typeface="andale-font"/>
              </a:rPr>
              <a:t>Contemporary Urban Arts Festival </a:t>
            </a:r>
            <a:r>
              <a:rPr lang="en-IE" dirty="0">
                <a:solidFill>
                  <a:schemeClr val="bg1"/>
                </a:solidFill>
              </a:rPr>
              <a:t>Brings Annual Art Installations And Visitors To Dundalk Ireland</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774430" cy="3975101"/>
          </a:xfrm>
        </p:spPr>
        <p:txBody>
          <a:bodyPr/>
          <a:lstStyle/>
          <a:p>
            <a:r>
              <a:rPr lang="en-IE" dirty="0"/>
              <a:t>SEEK highlights the important influence art can have in the public domain, its role as a catalyst for change, helping reinvigorate and refresh some of our town centre spaces. </a:t>
            </a:r>
          </a:p>
          <a:p>
            <a:r>
              <a:rPr lang="en-IE" dirty="0"/>
              <a:t>SEEK is an arts and culture festival aimed at attracting some of the worlds best outdoor muralists and urban artists to Dundalk, to help promote the locality culturally and artistically, refocussing the area as a vibrant hub for creativity. From large scale outdoor murals, to artist talks and cultural arts walks, Seek includes a wide ranging and visually engaging series of activities as part of the overall festival. </a:t>
            </a:r>
          </a:p>
          <a:p>
            <a:r>
              <a:rPr lang="en-IE" dirty="0"/>
              <a:t>Culturally Dundalk has been shaped over the ages, with many historical figures and events. With our outdoor art gallery, we hope to generate and inspire local pride and help to forge a new identity based on creativity, while still celebrating our past.</a:t>
            </a:r>
          </a:p>
          <a:p>
            <a:r>
              <a:rPr lang="en-IE" dirty="0">
                <a:solidFill>
                  <a:srgbClr val="7F4182"/>
                </a:solidFill>
              </a:rPr>
              <a:t>FIND OUT MORE: </a:t>
            </a:r>
            <a:r>
              <a:rPr lang="en-IE" dirty="0">
                <a:solidFill>
                  <a:srgbClr val="7F4182"/>
                </a:solidFill>
                <a:hlinkClick r:id="rId4"/>
              </a:rPr>
              <a:t>https://seekdundalk.ie/</a:t>
            </a:r>
            <a:r>
              <a:rPr lang="en-IE" dirty="0">
                <a:solidFill>
                  <a:srgbClr val="7F4182"/>
                </a:solidFill>
              </a:rPr>
              <a:t> </a:t>
            </a:r>
            <a:endParaRPr lang="en-IE" dirty="0"/>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1015939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house with trees in the background&#10;&#10;Description automatically generated">
            <a:extLst>
              <a:ext uri="{FF2B5EF4-FFF2-40B4-BE49-F238E27FC236}">
                <a16:creationId xmlns:a16="http://schemas.microsoft.com/office/drawing/2014/main" id="{FEBC132A-1BEA-40C6-8602-9AD02D69D476}"/>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492999" y="3076202"/>
            <a:ext cx="4719145" cy="2914695"/>
          </a:xfrm>
          <a:prstGeom prst="rect">
            <a:avLst/>
          </a:prstGeom>
        </p:spPr>
      </p:pic>
      <p:sp>
        <p:nvSpPr>
          <p:cNvPr id="2" name="Text Placeholder 1">
            <a:extLst>
              <a:ext uri="{FF2B5EF4-FFF2-40B4-BE49-F238E27FC236}">
                <a16:creationId xmlns:a16="http://schemas.microsoft.com/office/drawing/2014/main" id="{5E626CAB-A839-4C29-91B5-B59A902371BF}"/>
              </a:ext>
            </a:extLst>
          </p:cNvPr>
          <p:cNvSpPr>
            <a:spLocks noGrp="1"/>
          </p:cNvSpPr>
          <p:nvPr>
            <p:ph type="body" sz="quarter" idx="13"/>
          </p:nvPr>
        </p:nvSpPr>
        <p:spPr>
          <a:xfrm>
            <a:off x="497927" y="482685"/>
            <a:ext cx="6974928" cy="1262032"/>
          </a:xfrm>
          <a:solidFill>
            <a:srgbClr val="68BBAF"/>
          </a:solidFill>
        </p:spPr>
        <p:txBody>
          <a:bodyPr>
            <a:normAutofit/>
          </a:bodyPr>
          <a:lstStyle/>
          <a:p>
            <a:r>
              <a:rPr lang="en-IE" dirty="0">
                <a:solidFill>
                  <a:schemeClr val="bg1"/>
                </a:solidFill>
              </a:rPr>
              <a:t>Embracing cultural heritage to create a sense of place</a:t>
            </a:r>
          </a:p>
        </p:txBody>
      </p:sp>
      <p:sp>
        <p:nvSpPr>
          <p:cNvPr id="3" name="Text Placeholder 2">
            <a:extLst>
              <a:ext uri="{FF2B5EF4-FFF2-40B4-BE49-F238E27FC236}">
                <a16:creationId xmlns:a16="http://schemas.microsoft.com/office/drawing/2014/main" id="{8D49E6F5-D171-4C98-9DEE-507CE02815AF}"/>
              </a:ext>
            </a:extLst>
          </p:cNvPr>
          <p:cNvSpPr>
            <a:spLocks noGrp="1"/>
          </p:cNvSpPr>
          <p:nvPr>
            <p:ph type="body" sz="quarter" idx="14"/>
          </p:nvPr>
        </p:nvSpPr>
        <p:spPr>
          <a:xfrm>
            <a:off x="501867" y="1893394"/>
            <a:ext cx="6823843" cy="3975101"/>
          </a:xfrm>
        </p:spPr>
        <p:txBody>
          <a:bodyPr/>
          <a:lstStyle/>
          <a:p>
            <a:pPr algn="just"/>
            <a:r>
              <a:rPr lang="en-IE" b="0" i="0" dirty="0">
                <a:effectLst/>
                <a:latin typeface="BentonSansRegular"/>
              </a:rPr>
              <a:t>Embracing Tradition and Folklore is an important element when trying to create a sense of place. Heritage conservation can enhance people's sense of place because heritage is regarded as the foundation of people's identity and as a representation of the culture of place. </a:t>
            </a:r>
            <a:endParaRPr lang="en-IE" dirty="0">
              <a:latin typeface="BentonSansRegular"/>
            </a:endParaRPr>
          </a:p>
          <a:p>
            <a:pPr algn="just"/>
            <a:r>
              <a:rPr lang="en-IE" dirty="0"/>
              <a:t>Cultural heritage is found to contribute to sense of place as a source of pride, and by supporting feelings of distinctiveness and senses of continuity across time.</a:t>
            </a:r>
          </a:p>
          <a:p>
            <a:pPr algn="just"/>
            <a:r>
              <a:rPr lang="en-IE" dirty="0"/>
              <a:t>Cultural Heritage describes the range of issues which are of importance to our sense of identity and our knowledge and understanding of our local place.</a:t>
            </a:r>
          </a:p>
        </p:txBody>
      </p:sp>
      <p:sp>
        <p:nvSpPr>
          <p:cNvPr id="6" name="TextBox 5">
            <a:extLst>
              <a:ext uri="{FF2B5EF4-FFF2-40B4-BE49-F238E27FC236}">
                <a16:creationId xmlns:a16="http://schemas.microsoft.com/office/drawing/2014/main" id="{AB97C327-5022-4A47-9138-F12CBA4A98FD}"/>
              </a:ext>
            </a:extLst>
          </p:cNvPr>
          <p:cNvSpPr txBox="1"/>
          <p:nvPr/>
        </p:nvSpPr>
        <p:spPr>
          <a:xfrm>
            <a:off x="0" y="0"/>
            <a:ext cx="4572000" cy="461665"/>
          </a:xfrm>
          <a:prstGeom prst="rect">
            <a:avLst/>
          </a:prstGeom>
          <a:solidFill>
            <a:srgbClr val="BA0A9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CREATIVE PLACEMAKING IDEA </a:t>
            </a:r>
          </a:p>
        </p:txBody>
      </p:sp>
      <p:pic>
        <p:nvPicPr>
          <p:cNvPr id="7" name="Picture 6" descr="A group of people wearing costumes&#10;&#10;Description automatically generated">
            <a:extLst>
              <a:ext uri="{FF2B5EF4-FFF2-40B4-BE49-F238E27FC236}">
                <a16:creationId xmlns:a16="http://schemas.microsoft.com/office/drawing/2014/main" id="{81FB3F69-ED8D-4C08-9149-79D3E93E5A72}"/>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7472855" y="230832"/>
            <a:ext cx="4719145" cy="2654519"/>
          </a:xfrm>
          <a:prstGeom prst="rect">
            <a:avLst/>
          </a:prstGeom>
        </p:spPr>
      </p:pic>
    </p:spTree>
    <p:extLst>
      <p:ext uri="{BB962C8B-B14F-4D97-AF65-F5344CB8AC3E}">
        <p14:creationId xmlns:p14="http://schemas.microsoft.com/office/powerpoint/2010/main" val="4091118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posing for the camera&#10;&#10;Description automatically generated">
            <a:extLst>
              <a:ext uri="{FF2B5EF4-FFF2-40B4-BE49-F238E27FC236}">
                <a16:creationId xmlns:a16="http://schemas.microsoft.com/office/drawing/2014/main" id="{A0CFC516-A5B4-4693-A3AB-F076FF5A38EA}"/>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68BBAF"/>
          </a:solidFill>
        </p:spPr>
        <p:txBody>
          <a:bodyPr>
            <a:normAutofit fontScale="92500"/>
          </a:bodyPr>
          <a:lstStyle/>
          <a:p>
            <a:r>
              <a:rPr lang="en-IE" dirty="0" err="1">
                <a:solidFill>
                  <a:schemeClr val="bg1"/>
                </a:solidFill>
              </a:rPr>
              <a:t>Dolhesti</a:t>
            </a:r>
            <a:r>
              <a:rPr lang="en-IE" dirty="0">
                <a:solidFill>
                  <a:schemeClr val="bg1"/>
                </a:solidFill>
              </a:rPr>
              <a:t> Folklore Assembly brings traditional Romanian songs and customs to life,  Romania</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3975101"/>
          </a:xfrm>
        </p:spPr>
        <p:txBody>
          <a:bodyPr/>
          <a:lstStyle/>
          <a:p>
            <a:r>
              <a:rPr lang="en-IE" sz="2400" dirty="0" err="1"/>
              <a:t>Dolhesti</a:t>
            </a:r>
            <a:r>
              <a:rPr lang="en-IE" sz="2400" dirty="0"/>
              <a:t> faces depopulation/lack of jobs.  </a:t>
            </a:r>
            <a:r>
              <a:rPr lang="en-IE" dirty="0"/>
              <a:t>A</a:t>
            </a:r>
            <a:r>
              <a:rPr lang="en-IE" sz="2400" dirty="0"/>
              <a:t> folklore assembly is working  to animate and preserve the towns heritage and history. </a:t>
            </a:r>
            <a:endParaRPr lang="en-IE" dirty="0"/>
          </a:p>
          <a:p>
            <a:endParaRPr lang="en-IE" dirty="0">
              <a:solidFill>
                <a:srgbClr val="7F4182"/>
              </a:solidFill>
            </a:endParaRPr>
          </a:p>
          <a:p>
            <a:endParaRPr lang="en-IE" dirty="0">
              <a:solidFill>
                <a:srgbClr val="7F4182"/>
              </a:solidFill>
            </a:endParaRPr>
          </a:p>
          <a:p>
            <a:endParaRPr lang="en-IE" dirty="0">
              <a:solidFill>
                <a:srgbClr val="7F4182"/>
              </a:solidFill>
            </a:endParaRPr>
          </a:p>
          <a:p>
            <a:endParaRPr lang="en-IE" dirty="0">
              <a:solidFill>
                <a:srgbClr val="7F4182"/>
              </a:solidFill>
            </a:endParaRPr>
          </a:p>
          <a:p>
            <a:endParaRPr lang="en-IE" dirty="0">
              <a:solidFill>
                <a:srgbClr val="7F4182"/>
              </a:solidFill>
            </a:endParaRPr>
          </a:p>
          <a:p>
            <a:endParaRPr lang="en-IE" dirty="0">
              <a:solidFill>
                <a:srgbClr val="7F4182"/>
              </a:solidFill>
            </a:endParaRPr>
          </a:p>
          <a:p>
            <a:endParaRPr lang="en-IE" dirty="0">
              <a:solidFill>
                <a:srgbClr val="7F4182"/>
              </a:solidFill>
            </a:endParaRPr>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pic>
        <p:nvPicPr>
          <p:cNvPr id="7" name="Online Media 2" title="Restart Communities - Gheorghita Ciocarlan - Representative of the Folklore Assembly">
            <a:hlinkClick r:id="" action="ppaction://media"/>
            <a:extLst>
              <a:ext uri="{FF2B5EF4-FFF2-40B4-BE49-F238E27FC236}">
                <a16:creationId xmlns:a16="http://schemas.microsoft.com/office/drawing/2014/main" id="{E4BF1018-0F24-4F03-8DF9-BDEA09707ECF}"/>
              </a:ext>
            </a:extLst>
          </p:cNvPr>
          <p:cNvPicPr>
            <a:picLocks noRot="1" noChangeAspect="1"/>
          </p:cNvPicPr>
          <p:nvPr>
            <a:videoFile r:link="rId1"/>
          </p:nvPr>
        </p:nvPicPr>
        <p:blipFill>
          <a:blip r:embed="rId7"/>
          <a:stretch>
            <a:fillRect/>
          </a:stretch>
        </p:blipFill>
        <p:spPr>
          <a:xfrm>
            <a:off x="4053840" y="2283219"/>
            <a:ext cx="6979219" cy="3925811"/>
          </a:xfrm>
          <a:prstGeom prst="rect">
            <a:avLst/>
          </a:prstGeom>
        </p:spPr>
      </p:pic>
      <p:sp>
        <p:nvSpPr>
          <p:cNvPr id="4" name="TextBox 3">
            <a:extLst>
              <a:ext uri="{FF2B5EF4-FFF2-40B4-BE49-F238E27FC236}">
                <a16:creationId xmlns:a16="http://schemas.microsoft.com/office/drawing/2014/main" id="{566A07AA-19AD-43D6-8681-14C5DA1371FA}"/>
              </a:ext>
            </a:extLst>
          </p:cNvPr>
          <p:cNvSpPr txBox="1"/>
          <p:nvPr/>
        </p:nvSpPr>
        <p:spPr>
          <a:xfrm>
            <a:off x="2669541" y="6316325"/>
            <a:ext cx="8827368" cy="400110"/>
          </a:xfrm>
          <a:prstGeom prst="rect">
            <a:avLst/>
          </a:prstGeom>
          <a:solidFill>
            <a:srgbClr val="68BBAF"/>
          </a:solidFill>
        </p:spPr>
        <p:txBody>
          <a:bodyPr wrap="square">
            <a:spAutoFit/>
          </a:bodyPr>
          <a:lstStyle/>
          <a:p>
            <a:r>
              <a:rPr lang="en-IE" sz="2000" dirty="0">
                <a:solidFill>
                  <a:schemeClr val="bg1"/>
                </a:solidFill>
              </a:rPr>
              <a:t>Dressed in traditional attire, </a:t>
            </a:r>
            <a:r>
              <a:rPr lang="en-IE" sz="2000" dirty="0" err="1">
                <a:solidFill>
                  <a:schemeClr val="bg1"/>
                </a:solidFill>
              </a:rPr>
              <a:t>Gheorghita</a:t>
            </a:r>
            <a:r>
              <a:rPr lang="en-IE" sz="2000" dirty="0">
                <a:solidFill>
                  <a:schemeClr val="bg1"/>
                </a:solidFill>
              </a:rPr>
              <a:t> </a:t>
            </a:r>
            <a:r>
              <a:rPr lang="en-IE" sz="2000" dirty="0" err="1">
                <a:solidFill>
                  <a:schemeClr val="bg1"/>
                </a:solidFill>
              </a:rPr>
              <a:t>Ciocarlan</a:t>
            </a:r>
            <a:r>
              <a:rPr lang="en-IE" sz="2000" dirty="0">
                <a:solidFill>
                  <a:schemeClr val="bg1"/>
                </a:solidFill>
              </a:rPr>
              <a:t> explains some of the challenges</a:t>
            </a:r>
          </a:p>
        </p:txBody>
      </p:sp>
    </p:spTree>
    <p:extLst>
      <p:ext uri="{BB962C8B-B14F-4D97-AF65-F5344CB8AC3E}">
        <p14:creationId xmlns:p14="http://schemas.microsoft.com/office/powerpoint/2010/main" val="146029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close up of a brick building&#10;&#10;Description automatically generated">
            <a:extLst>
              <a:ext uri="{FF2B5EF4-FFF2-40B4-BE49-F238E27FC236}">
                <a16:creationId xmlns:a16="http://schemas.microsoft.com/office/drawing/2014/main" id="{96757063-CAC1-4730-B950-131E591E4F36}"/>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68BBAF"/>
          </a:solidFill>
        </p:spPr>
        <p:txBody>
          <a:bodyPr>
            <a:normAutofit fontScale="92500"/>
          </a:bodyPr>
          <a:lstStyle/>
          <a:p>
            <a:r>
              <a:rPr lang="en-IE" dirty="0">
                <a:solidFill>
                  <a:schemeClr val="bg1"/>
                </a:solidFill>
              </a:rPr>
              <a:t>Sligo Folk Park, </a:t>
            </a:r>
            <a:r>
              <a:rPr lang="en-IE" dirty="0" err="1">
                <a:solidFill>
                  <a:schemeClr val="bg1"/>
                </a:solidFill>
              </a:rPr>
              <a:t>Riverstown</a:t>
            </a:r>
            <a:r>
              <a:rPr lang="en-IE" dirty="0">
                <a:solidFill>
                  <a:schemeClr val="bg1"/>
                </a:solidFill>
              </a:rPr>
              <a:t> – a community tourism that offers a visit to old village, Ireland</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279963" y="1511658"/>
            <a:ext cx="8912037" cy="1291231"/>
          </a:xfrm>
        </p:spPr>
        <p:txBody>
          <a:bodyPr/>
          <a:lstStyle/>
          <a:p>
            <a:r>
              <a:rPr lang="en-IE" dirty="0"/>
              <a:t>In 1990 a group of </a:t>
            </a:r>
            <a:r>
              <a:rPr lang="en-IE" dirty="0" err="1"/>
              <a:t>Riverstown</a:t>
            </a:r>
            <a:r>
              <a:rPr lang="en-IE" dirty="0"/>
              <a:t> people came together with the common aim to tackle very prevalent rural decline of the locality. They came from a variety of backgrounds including: agriculture; business; education; professional and community activities. Together they started something that has continued to grow ever since.</a:t>
            </a:r>
          </a:p>
          <a:p>
            <a:r>
              <a:rPr lang="en-IE" dirty="0" err="1"/>
              <a:t>Riverstown</a:t>
            </a:r>
            <a:r>
              <a:rPr lang="en-IE" dirty="0"/>
              <a:t> Enterprise Development (Sligo) Ltd., is a company limited by guarantee. Its first task was to prepare a comprehensive action plan for the locality aimed at making the area one which is both attractive and viable in which to live, work and rear a family. A number of projects were undertaken which contributed to the environmental enhancement of the village and gave employment to the local people. Sligo Folk Park is one such project. The Park is a community based attraction provides a true experience of rural life and Irish heritage at the turn of the late 19th Century. </a:t>
            </a:r>
            <a:endParaRPr lang="en-IE" dirty="0">
              <a:solidFill>
                <a:srgbClr val="7F4182"/>
              </a:solidFill>
            </a:endParaRPr>
          </a:p>
          <a:p>
            <a:r>
              <a:rPr lang="en-IE" dirty="0">
                <a:solidFill>
                  <a:srgbClr val="7F4182"/>
                </a:solidFill>
              </a:rPr>
              <a:t>FIND OUT MORE: </a:t>
            </a:r>
            <a:r>
              <a:rPr lang="en-IE" dirty="0">
                <a:solidFill>
                  <a:srgbClr val="7F4182"/>
                </a:solidFill>
                <a:hlinkClick r:id="rId4"/>
              </a:rPr>
              <a:t>https://sligofolkpark.com/</a:t>
            </a:r>
            <a:r>
              <a:rPr lang="en-IE" dirty="0">
                <a:solidFill>
                  <a:srgbClr val="7F4182"/>
                </a:solidFill>
              </a:rPr>
              <a:t> </a:t>
            </a:r>
            <a:endParaRPr lang="en-IE" dirty="0">
              <a:solidFill>
                <a:schemeClr val="bg1"/>
              </a:solidFill>
              <a:highlight>
                <a:srgbClr val="FF0000"/>
              </a:highlight>
            </a:endParaRPr>
          </a:p>
          <a:p>
            <a:endParaRPr lang="en-IE" dirty="0">
              <a:solidFill>
                <a:schemeClr val="bg1"/>
              </a:solidFill>
              <a:highlight>
                <a:srgbClr val="FF0000"/>
              </a:highlight>
            </a:endParaRPr>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2839677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BD6B75-0684-4AC0-8490-EF88390E6F18}"/>
              </a:ext>
            </a:extLst>
          </p:cNvPr>
          <p:cNvSpPr>
            <a:spLocks noGrp="1"/>
          </p:cNvSpPr>
          <p:nvPr>
            <p:ph type="body" sz="quarter" idx="25"/>
          </p:nvPr>
        </p:nvSpPr>
        <p:spPr>
          <a:xfrm>
            <a:off x="332508" y="4612984"/>
            <a:ext cx="11545518" cy="1546078"/>
          </a:xfrm>
        </p:spPr>
        <p:txBody>
          <a:bodyPr>
            <a:normAutofit fontScale="92500" lnSpcReduction="10000"/>
          </a:bodyPr>
          <a:lstStyle/>
          <a:p>
            <a:r>
              <a:rPr lang="en-IE" dirty="0"/>
              <a:t>Tactical Placemaking is the process of creating Quality Places that uses a deliberate, often phased approach to change that begins with a short term commitment and realistic expectations that can start quickly (and often at low cost).</a:t>
            </a:r>
          </a:p>
        </p:txBody>
      </p:sp>
      <p:sp>
        <p:nvSpPr>
          <p:cNvPr id="3" name="Text Placeholder 2">
            <a:extLst>
              <a:ext uri="{FF2B5EF4-FFF2-40B4-BE49-F238E27FC236}">
                <a16:creationId xmlns:a16="http://schemas.microsoft.com/office/drawing/2014/main" id="{5B7AEDA8-52FB-439A-B354-4EEE9441DD7D}"/>
              </a:ext>
            </a:extLst>
          </p:cNvPr>
          <p:cNvSpPr>
            <a:spLocks noGrp="1"/>
          </p:cNvSpPr>
          <p:nvPr>
            <p:ph type="body" sz="quarter" idx="20"/>
          </p:nvPr>
        </p:nvSpPr>
        <p:spPr/>
        <p:txBody>
          <a:bodyPr/>
          <a:lstStyle/>
          <a:p>
            <a:r>
              <a:rPr lang="en-IE" sz="4800" dirty="0"/>
              <a:t>SECTION FOUR: Tactical Placemaking</a:t>
            </a:r>
          </a:p>
        </p:txBody>
      </p:sp>
      <p:pic>
        <p:nvPicPr>
          <p:cNvPr id="8" name="Picture Placeholder 7" descr="A building with graffiti on the side of a road&#10;&#10;Description automatically generated">
            <a:extLst>
              <a:ext uri="{FF2B5EF4-FFF2-40B4-BE49-F238E27FC236}">
                <a16:creationId xmlns:a16="http://schemas.microsoft.com/office/drawing/2014/main" id="{0F2DE1A8-D044-4711-8FE7-D8D4C5B0EA06}"/>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833033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9BC926-87FF-487B-858D-D56CD60D59C2}"/>
              </a:ext>
            </a:extLst>
          </p:cNvPr>
          <p:cNvSpPr>
            <a:spLocks noGrp="1"/>
          </p:cNvSpPr>
          <p:nvPr>
            <p:ph type="body" sz="quarter" idx="20"/>
          </p:nvPr>
        </p:nvSpPr>
        <p:spPr>
          <a:xfrm>
            <a:off x="5570483" y="1884144"/>
            <a:ext cx="6516414" cy="3631644"/>
          </a:xfrm>
        </p:spPr>
        <p:txBody>
          <a:bodyPr/>
          <a:lstStyle/>
          <a:p>
            <a:r>
              <a:rPr lang="en-IE" dirty="0"/>
              <a:t>Tactical placemaking is an increasingly popular approach to planning that emphasizes testing projects through a series of phases rather than constructing projects straight from the drawing board. Tactical Placemaking Projects often begin as demonstrations, become pilot projects, and then, if successful, are installed permanently. </a:t>
            </a:r>
          </a:p>
          <a:p>
            <a:r>
              <a:rPr lang="en-IE" b="1" dirty="0">
                <a:solidFill>
                  <a:srgbClr val="7F4182"/>
                </a:solidFill>
              </a:rPr>
              <a:t>Projects</a:t>
            </a:r>
            <a:r>
              <a:rPr lang="en-IE" dirty="0"/>
              <a:t>: Pop up community shop or temporary conversion of a storage facility into a business space</a:t>
            </a:r>
          </a:p>
          <a:p>
            <a:r>
              <a:rPr lang="en-IE" dirty="0">
                <a:solidFill>
                  <a:srgbClr val="7F4182"/>
                </a:solidFill>
              </a:rPr>
              <a:t>Activities: </a:t>
            </a:r>
            <a:r>
              <a:rPr lang="en-IE" dirty="0"/>
              <a:t>parking space conversions, self-guided historic walks</a:t>
            </a:r>
          </a:p>
        </p:txBody>
      </p:sp>
      <p:sp>
        <p:nvSpPr>
          <p:cNvPr id="4" name="Text Placeholder 3">
            <a:extLst>
              <a:ext uri="{FF2B5EF4-FFF2-40B4-BE49-F238E27FC236}">
                <a16:creationId xmlns:a16="http://schemas.microsoft.com/office/drawing/2014/main" id="{D779F9E1-A01B-41A0-A8AD-2FC8E2924EF2}"/>
              </a:ext>
            </a:extLst>
          </p:cNvPr>
          <p:cNvSpPr>
            <a:spLocks noGrp="1"/>
          </p:cNvSpPr>
          <p:nvPr>
            <p:ph type="body" sz="quarter" idx="22"/>
          </p:nvPr>
        </p:nvSpPr>
        <p:spPr>
          <a:xfrm>
            <a:off x="5570483" y="767883"/>
            <a:ext cx="5579898" cy="857158"/>
          </a:xfrm>
        </p:spPr>
        <p:txBody>
          <a:bodyPr/>
          <a:lstStyle/>
          <a:p>
            <a:r>
              <a:rPr lang="en-IE" b="1" i="0" dirty="0">
                <a:solidFill>
                  <a:srgbClr val="7F4182"/>
                </a:solidFill>
                <a:effectLst/>
                <a:latin typeface="Roboto"/>
              </a:rPr>
              <a:t>Tactical Placemaking</a:t>
            </a:r>
            <a:endParaRPr lang="en-IE" b="1" dirty="0">
              <a:solidFill>
                <a:srgbClr val="7F4182"/>
              </a:solidFill>
              <a:latin typeface="Roboto"/>
            </a:endParaRPr>
          </a:p>
          <a:p>
            <a:endParaRPr lang="en-IE" dirty="0">
              <a:solidFill>
                <a:srgbClr val="7F4182"/>
              </a:solidFill>
            </a:endParaRPr>
          </a:p>
        </p:txBody>
      </p:sp>
      <p:sp>
        <p:nvSpPr>
          <p:cNvPr id="7" name="TextBox 6">
            <a:hlinkClick r:id="rId2"/>
            <a:extLst>
              <a:ext uri="{FF2B5EF4-FFF2-40B4-BE49-F238E27FC236}">
                <a16:creationId xmlns:a16="http://schemas.microsoft.com/office/drawing/2014/main" id="{A3600CEA-BF5F-4F87-9BCC-7F6DCFD6DA11}"/>
              </a:ext>
            </a:extLst>
          </p:cNvPr>
          <p:cNvSpPr txBox="1"/>
          <p:nvPr/>
        </p:nvSpPr>
        <p:spPr>
          <a:xfrm>
            <a:off x="115614" y="6530457"/>
            <a:ext cx="1282263" cy="246221"/>
          </a:xfrm>
          <a:prstGeom prst="rect">
            <a:avLst/>
          </a:prstGeom>
          <a:noFill/>
        </p:spPr>
        <p:txBody>
          <a:bodyPr wrap="square" rtlCol="0">
            <a:spAutoFit/>
          </a:bodyPr>
          <a:lstStyle/>
          <a:p>
            <a:r>
              <a:rPr lang="en-IE" sz="1000" dirty="0">
                <a:hlinkClick r:id="rId2"/>
              </a:rPr>
              <a:t>Source</a:t>
            </a:r>
            <a:endParaRPr lang="en-IE" sz="1000" dirty="0"/>
          </a:p>
        </p:txBody>
      </p:sp>
      <p:pic>
        <p:nvPicPr>
          <p:cNvPr id="9" name="Picture Placeholder 8" descr="A city street&#10;&#10;Description automatically generated">
            <a:extLst>
              <a:ext uri="{FF2B5EF4-FFF2-40B4-BE49-F238E27FC236}">
                <a16:creationId xmlns:a16="http://schemas.microsoft.com/office/drawing/2014/main" id="{6EA635B0-5F26-43C1-9CC8-B2A7234ECA9A}"/>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Tree>
    <p:extLst>
      <p:ext uri="{BB962C8B-B14F-4D97-AF65-F5344CB8AC3E}">
        <p14:creationId xmlns:p14="http://schemas.microsoft.com/office/powerpoint/2010/main" val="369667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00" name="Picture 4" descr="urban activism. tactical urbanism. placemaking. | Inspirational quotes,  Infographic, Words of wisdom">
            <a:extLst>
              <a:ext uri="{FF2B5EF4-FFF2-40B4-BE49-F238E27FC236}">
                <a16:creationId xmlns:a16="http://schemas.microsoft.com/office/drawing/2014/main" id="{6DB521DA-A558-4906-AF86-5A89970E176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453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9BC926-87FF-487B-858D-D56CD60D59C2}"/>
              </a:ext>
            </a:extLst>
          </p:cNvPr>
          <p:cNvSpPr>
            <a:spLocks noGrp="1"/>
          </p:cNvSpPr>
          <p:nvPr>
            <p:ph type="body" sz="quarter" idx="20"/>
          </p:nvPr>
        </p:nvSpPr>
        <p:spPr>
          <a:xfrm>
            <a:off x="5570483" y="1882000"/>
            <a:ext cx="6516414" cy="4879739"/>
          </a:xfrm>
        </p:spPr>
        <p:txBody>
          <a:bodyPr/>
          <a:lstStyle/>
          <a:p>
            <a:r>
              <a:rPr lang="en-IE" dirty="0"/>
              <a:t>Tactical Urbanism employs a variety of low-cost, temporary approaches that seek to improve urban services and functions, and inspire possibilities for alternative transportation or other infrastructure options that better activate the public space. </a:t>
            </a:r>
          </a:p>
          <a:p>
            <a:r>
              <a:rPr lang="en-IE" dirty="0"/>
              <a:t>Tactical urbanism can be used to uncover value and demonstrate how an underutilized space could be transformed to contribute to safety, community building, or economic goals.</a:t>
            </a:r>
          </a:p>
          <a:p>
            <a:r>
              <a:rPr lang="en-IE" b="0" i="0" dirty="0">
                <a:effectLst/>
              </a:rPr>
              <a:t>Tactical urbanism can be used to pilot new approaches which in turn might transform policy or inspire new programs</a:t>
            </a:r>
            <a:endParaRPr lang="en-IE" dirty="0"/>
          </a:p>
        </p:txBody>
      </p:sp>
      <p:sp>
        <p:nvSpPr>
          <p:cNvPr id="4" name="Text Placeholder 3">
            <a:extLst>
              <a:ext uri="{FF2B5EF4-FFF2-40B4-BE49-F238E27FC236}">
                <a16:creationId xmlns:a16="http://schemas.microsoft.com/office/drawing/2014/main" id="{D779F9E1-A01B-41A0-A8AD-2FC8E2924EF2}"/>
              </a:ext>
            </a:extLst>
          </p:cNvPr>
          <p:cNvSpPr>
            <a:spLocks noGrp="1"/>
          </p:cNvSpPr>
          <p:nvPr>
            <p:ph type="body" sz="quarter" idx="22"/>
          </p:nvPr>
        </p:nvSpPr>
        <p:spPr>
          <a:xfrm>
            <a:off x="5570483" y="399393"/>
            <a:ext cx="5579898" cy="1225648"/>
          </a:xfrm>
        </p:spPr>
        <p:txBody>
          <a:bodyPr>
            <a:normAutofit/>
          </a:bodyPr>
          <a:lstStyle/>
          <a:p>
            <a:r>
              <a:rPr lang="en-IE" b="1" i="0" dirty="0">
                <a:solidFill>
                  <a:srgbClr val="7F4182"/>
                </a:solidFill>
                <a:effectLst/>
                <a:latin typeface="Roboto"/>
              </a:rPr>
              <a:t>Tactical Urbanism</a:t>
            </a:r>
            <a:endParaRPr lang="en-IE" b="1" dirty="0">
              <a:solidFill>
                <a:srgbClr val="7F4182"/>
              </a:solidFill>
              <a:latin typeface="Roboto"/>
            </a:endParaRPr>
          </a:p>
          <a:p>
            <a:endParaRPr lang="en-IE" dirty="0">
              <a:solidFill>
                <a:srgbClr val="7F4182"/>
              </a:solidFill>
            </a:endParaRPr>
          </a:p>
        </p:txBody>
      </p:sp>
      <p:pic>
        <p:nvPicPr>
          <p:cNvPr id="6" name="Picture Placeholder 5" descr="A group of people standing outside of a building&#10;&#10;Description automatically generated">
            <a:extLst>
              <a:ext uri="{FF2B5EF4-FFF2-40B4-BE49-F238E27FC236}">
                <a16:creationId xmlns:a16="http://schemas.microsoft.com/office/drawing/2014/main" id="{273F0B05-F22A-4865-8472-634677BCBAD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115079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5E75B7-94A0-4E11-B70A-6BF4EFC51333}"/>
              </a:ext>
            </a:extLst>
          </p:cNvPr>
          <p:cNvPicPr>
            <a:picLocks noChangeAspect="1"/>
          </p:cNvPicPr>
          <p:nvPr/>
        </p:nvPicPr>
        <p:blipFill>
          <a:blip r:embed="rId2"/>
          <a:stretch>
            <a:fillRect/>
          </a:stretch>
        </p:blipFill>
        <p:spPr>
          <a:xfrm>
            <a:off x="-136815" y="-11430"/>
            <a:ext cx="5024307" cy="6464782"/>
          </a:xfrm>
          <a:prstGeom prst="rect">
            <a:avLst/>
          </a:prstGeom>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4919814" y="80010"/>
            <a:ext cx="7115975" cy="1291231"/>
          </a:xfrm>
          <a:solidFill>
            <a:srgbClr val="7F4182"/>
          </a:solidFill>
        </p:spPr>
        <p:txBody>
          <a:bodyPr>
            <a:normAutofit fontScale="92500" lnSpcReduction="20000"/>
          </a:bodyPr>
          <a:lstStyle/>
          <a:p>
            <a:r>
              <a:rPr lang="en-IE" dirty="0">
                <a:solidFill>
                  <a:schemeClr val="bg1"/>
                </a:solidFill>
              </a:rPr>
              <a:t>Ennis Town Parklet – a cosy, social stopping space that offer an outdoor seat</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5118538" y="1511658"/>
            <a:ext cx="6917251" cy="3975101"/>
          </a:xfrm>
        </p:spPr>
        <p:txBody>
          <a:bodyPr/>
          <a:lstStyle/>
          <a:p>
            <a:r>
              <a:rPr lang="en-IE" dirty="0"/>
              <a:t>A parklet is a sidewalk/street path extension that provides more space and amenities for people using the street. Usually parklets are installed on parking lanes and use several parking spaces. Parklets typically extend out from the sidewalk at the level of the sidewalk to the width of the adjacent parking space.</a:t>
            </a:r>
          </a:p>
          <a:p>
            <a:r>
              <a:rPr lang="en-IE" dirty="0"/>
              <a:t>In Ennis town, a new parklet made with made with 100% recycled plastic has been well received by the community :</a:t>
            </a:r>
          </a:p>
          <a:p>
            <a:pPr algn="ctr"/>
            <a:r>
              <a:rPr lang="en-IE" sz="1800" dirty="0">
                <a:solidFill>
                  <a:srgbClr val="AB5AB0"/>
                </a:solidFill>
              </a:rPr>
              <a:t>“Looks fab great edition to our lovely little town the colour makes things look a bit brighter. They could do with doing this in other areas of the town” </a:t>
            </a:r>
            <a:r>
              <a:rPr lang="en-IE" sz="1800" dirty="0">
                <a:solidFill>
                  <a:srgbClr val="68BBAF"/>
                </a:solidFill>
              </a:rPr>
              <a:t>“</a:t>
            </a:r>
            <a:r>
              <a:rPr lang="en-IE" sz="1800" b="0" i="0" dirty="0">
                <a:solidFill>
                  <a:srgbClr val="68BBAF"/>
                </a:solidFill>
                <a:effectLst/>
              </a:rPr>
              <a:t>Looks great!” </a:t>
            </a:r>
            <a:r>
              <a:rPr lang="en-IE" sz="1800" b="0" i="0" dirty="0">
                <a:effectLst/>
              </a:rPr>
              <a:t>“Great idea!” </a:t>
            </a:r>
            <a:r>
              <a:rPr lang="en-IE" sz="1800" b="0" i="0" dirty="0">
                <a:solidFill>
                  <a:srgbClr val="BA0A94"/>
                </a:solidFill>
                <a:effectLst/>
              </a:rPr>
              <a:t>“Love it, super addition to the town”</a:t>
            </a:r>
            <a:endParaRPr lang="en-IE" sz="1800" dirty="0">
              <a:solidFill>
                <a:srgbClr val="BA0A94"/>
              </a:solidFill>
            </a:endParaRPr>
          </a:p>
          <a:p>
            <a:endParaRPr lang="en-IE" dirty="0">
              <a:solidFill>
                <a:srgbClr val="7F4182"/>
              </a:solidFill>
            </a:endParaRPr>
          </a:p>
          <a:p>
            <a:r>
              <a:rPr lang="en-IE" dirty="0">
                <a:solidFill>
                  <a:srgbClr val="7F4182"/>
                </a:solidFill>
              </a:rPr>
              <a:t>FIND OUT MORE: </a:t>
            </a:r>
            <a:r>
              <a:rPr lang="en-IE" dirty="0">
                <a:solidFill>
                  <a:srgbClr val="7F4182"/>
                </a:solidFill>
                <a:hlinkClick r:id="rId3"/>
              </a:rPr>
              <a:t>Clare Champion Newspaper</a:t>
            </a:r>
            <a:endParaRPr lang="en-IE" dirty="0"/>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4309070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9BC926-87FF-487B-858D-D56CD60D59C2}"/>
              </a:ext>
            </a:extLst>
          </p:cNvPr>
          <p:cNvSpPr>
            <a:spLocks noGrp="1"/>
          </p:cNvSpPr>
          <p:nvPr>
            <p:ph type="body" sz="quarter" idx="20"/>
          </p:nvPr>
        </p:nvSpPr>
        <p:spPr>
          <a:xfrm>
            <a:off x="5570483" y="1884144"/>
            <a:ext cx="6516414" cy="3631644"/>
          </a:xfrm>
        </p:spPr>
        <p:txBody>
          <a:bodyPr/>
          <a:lstStyle/>
          <a:p>
            <a:r>
              <a:rPr lang="en-IE" dirty="0"/>
              <a:t>Lighter, Quicker, Cheaper Activities involve the introduction of new activities in existing public and community places to infuse them with more life and activity.</a:t>
            </a:r>
          </a:p>
          <a:p>
            <a:r>
              <a:rPr lang="en-IE" dirty="0"/>
              <a:t>LQC activities focuses on activating spaces and encouraging people to engage in various activities whilst there. </a:t>
            </a:r>
          </a:p>
          <a:p>
            <a:r>
              <a:rPr lang="en-IE" dirty="0"/>
              <a:t>Attracting people to sites that offer multiple interesting activities also helps to enhance sense of place within the community and is good for the local economy.</a:t>
            </a:r>
          </a:p>
        </p:txBody>
      </p:sp>
      <p:sp>
        <p:nvSpPr>
          <p:cNvPr id="4" name="Text Placeholder 3">
            <a:extLst>
              <a:ext uri="{FF2B5EF4-FFF2-40B4-BE49-F238E27FC236}">
                <a16:creationId xmlns:a16="http://schemas.microsoft.com/office/drawing/2014/main" id="{D779F9E1-A01B-41A0-A8AD-2FC8E2924EF2}"/>
              </a:ext>
            </a:extLst>
          </p:cNvPr>
          <p:cNvSpPr>
            <a:spLocks noGrp="1"/>
          </p:cNvSpPr>
          <p:nvPr>
            <p:ph type="body" sz="quarter" idx="22"/>
          </p:nvPr>
        </p:nvSpPr>
        <p:spPr>
          <a:xfrm>
            <a:off x="5570483" y="420413"/>
            <a:ext cx="5579898" cy="1204627"/>
          </a:xfrm>
        </p:spPr>
        <p:txBody>
          <a:bodyPr>
            <a:normAutofit fontScale="92500" lnSpcReduction="20000"/>
          </a:bodyPr>
          <a:lstStyle/>
          <a:p>
            <a:r>
              <a:rPr lang="en-IE" b="1" i="0" dirty="0">
                <a:solidFill>
                  <a:srgbClr val="7F4182"/>
                </a:solidFill>
                <a:effectLst/>
                <a:latin typeface="Roboto"/>
              </a:rPr>
              <a:t>Tactical Placemaking and Lighter, Quicker, Cheaper (LQC) activities</a:t>
            </a:r>
            <a:endParaRPr lang="en-IE" dirty="0">
              <a:solidFill>
                <a:srgbClr val="7F4182"/>
              </a:solidFill>
            </a:endParaRPr>
          </a:p>
        </p:txBody>
      </p:sp>
      <p:pic>
        <p:nvPicPr>
          <p:cNvPr id="6" name="Picture Placeholder 5" descr="A picture containing building, road, outdoor, person&#10;&#10;Description automatically generated">
            <a:extLst>
              <a:ext uri="{FF2B5EF4-FFF2-40B4-BE49-F238E27FC236}">
                <a16:creationId xmlns:a16="http://schemas.microsoft.com/office/drawing/2014/main" id="{CF513FA5-AC5E-4EF0-8651-59E92202A7E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9173525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dining room table&#10;&#10;Description automatically generated">
            <a:extLst>
              <a:ext uri="{FF2B5EF4-FFF2-40B4-BE49-F238E27FC236}">
                <a16:creationId xmlns:a16="http://schemas.microsoft.com/office/drawing/2014/main" id="{A997C7DA-8F30-4517-ADEB-22AC0457B6F1}"/>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279964" y="80010"/>
            <a:ext cx="8838464" cy="1291231"/>
          </a:xfrm>
          <a:solidFill>
            <a:srgbClr val="7F4182"/>
          </a:solidFill>
        </p:spPr>
        <p:txBody>
          <a:bodyPr>
            <a:normAutofit/>
          </a:bodyPr>
          <a:lstStyle/>
          <a:p>
            <a:r>
              <a:rPr lang="en-IE" dirty="0">
                <a:solidFill>
                  <a:schemeClr val="bg1"/>
                </a:solidFill>
              </a:rPr>
              <a:t>From “pop up” to permanent fixture – Café </a:t>
            </a:r>
            <a:r>
              <a:rPr lang="en-IE" dirty="0" err="1">
                <a:solidFill>
                  <a:schemeClr val="bg1"/>
                </a:solidFill>
              </a:rPr>
              <a:t>Fia</a:t>
            </a:r>
            <a:r>
              <a:rPr lang="en-IE" dirty="0">
                <a:solidFill>
                  <a:schemeClr val="bg1"/>
                </a:solidFill>
              </a:rPr>
              <a:t> a standalone community café in Sligo, Ireland</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3975101"/>
          </a:xfrm>
        </p:spPr>
        <p:txBody>
          <a:bodyPr/>
          <a:lstStyle/>
          <a:p>
            <a:r>
              <a:rPr lang="en-IE" dirty="0"/>
              <a:t>The 'Café </a:t>
            </a:r>
            <a:r>
              <a:rPr lang="en-IE" dirty="0" err="1"/>
              <a:t>Fía</a:t>
            </a:r>
            <a:r>
              <a:rPr lang="en-IE" dirty="0"/>
              <a:t>' project involves the ongoing development of a community café in </a:t>
            </a:r>
            <a:r>
              <a:rPr lang="en-IE" dirty="0" err="1"/>
              <a:t>Coolaney</a:t>
            </a:r>
            <a:r>
              <a:rPr lang="en-IE" dirty="0"/>
              <a:t>, County Sligo, a rural village (of 1500 inhabitants) with relatively few facilities and a limited retail offering. To address the need for a café or restaurant as a social meeting place accessible to all, the community established a volunteer-led ‘pop up’ café which was provided on a part time basis in the local community centre. </a:t>
            </a:r>
          </a:p>
          <a:p>
            <a:r>
              <a:rPr lang="en-IE" dirty="0"/>
              <a:t>Operating since 2016 under the name Cafe </a:t>
            </a:r>
            <a:r>
              <a:rPr lang="en-IE" dirty="0" err="1"/>
              <a:t>Fia</a:t>
            </a:r>
            <a:r>
              <a:rPr lang="en-IE" dirty="0"/>
              <a:t> - named after the deer who roam the nearby mountains - the community initiative has been a major success, leading to plans, and subsequent action, for a permanent facility.</a:t>
            </a:r>
          </a:p>
          <a:p>
            <a:endParaRPr lang="en-IE" dirty="0"/>
          </a:p>
          <a:p>
            <a:r>
              <a:rPr lang="en-IE" dirty="0">
                <a:hlinkClick r:id="rId4"/>
              </a:rPr>
              <a:t>Check out Café </a:t>
            </a:r>
            <a:r>
              <a:rPr lang="en-IE" dirty="0" err="1">
                <a:hlinkClick r:id="rId4"/>
              </a:rPr>
              <a:t>Fia</a:t>
            </a:r>
            <a:r>
              <a:rPr lang="en-IE" dirty="0">
                <a:hlinkClick r:id="rId4"/>
              </a:rPr>
              <a:t> on Facebook</a:t>
            </a:r>
            <a:endParaRPr lang="en-IE" dirty="0"/>
          </a:p>
          <a:p>
            <a:endParaRPr lang="en-IE" dirty="0"/>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2785228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posing for the camera&#10;&#10;Description automatically generated">
            <a:extLst>
              <a:ext uri="{FF2B5EF4-FFF2-40B4-BE49-F238E27FC236}">
                <a16:creationId xmlns:a16="http://schemas.microsoft.com/office/drawing/2014/main" id="{84784C7D-B3E7-41A7-BE49-0883F678A54C}"/>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323439"/>
          </a:xfrm>
          <a:prstGeom prst="rect">
            <a:avLst/>
          </a:prstGeom>
          <a:solidFill>
            <a:srgbClr val="BA0A94"/>
          </a:solidFill>
        </p:spPr>
        <p:txBody>
          <a:bodyPr wrap="square" rtlCol="0">
            <a:spAutoFit/>
          </a:bodyPr>
          <a:lstStyle/>
          <a:p>
            <a:pPr algn="r"/>
            <a:r>
              <a:rPr lang="en-IE" sz="4000" dirty="0">
                <a:solidFill>
                  <a:schemeClr val="bg1"/>
                </a:solidFill>
              </a:rPr>
              <a:t>CASE STUDY</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7F4182"/>
          </a:solidFill>
        </p:spPr>
        <p:txBody>
          <a:bodyPr>
            <a:normAutofit fontScale="92500"/>
          </a:bodyPr>
          <a:lstStyle/>
          <a:p>
            <a:r>
              <a:rPr lang="en-IE" dirty="0">
                <a:solidFill>
                  <a:schemeClr val="bg1"/>
                </a:solidFill>
              </a:rPr>
              <a:t>From “pop up” to permanent fixture – Café </a:t>
            </a:r>
            <a:r>
              <a:rPr lang="en-IE" dirty="0" err="1">
                <a:solidFill>
                  <a:schemeClr val="bg1"/>
                </a:solidFill>
              </a:rPr>
              <a:t>Fia</a:t>
            </a:r>
            <a:r>
              <a:rPr lang="en-IE" dirty="0">
                <a:solidFill>
                  <a:schemeClr val="bg1"/>
                </a:solidFill>
              </a:rPr>
              <a:t> a standalone community café in Sligo, Ireland</a:t>
            </a:r>
          </a:p>
          <a:p>
            <a:endParaRPr lang="en-IE" dirty="0">
              <a:solidFill>
                <a:schemeClr val="bg1"/>
              </a:solidFill>
            </a:endParaRP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3975101"/>
          </a:xfrm>
        </p:spPr>
        <p:txBody>
          <a:bodyPr/>
          <a:lstStyle/>
          <a:p>
            <a:r>
              <a:rPr lang="en-IE" b="0" i="0" dirty="0">
                <a:solidFill>
                  <a:srgbClr val="7F4182"/>
                </a:solidFill>
                <a:effectLst/>
              </a:rPr>
              <a:t>"There were so many people in </a:t>
            </a:r>
            <a:r>
              <a:rPr lang="en-IE" b="0" i="0" dirty="0" err="1">
                <a:solidFill>
                  <a:srgbClr val="7F4182"/>
                </a:solidFill>
                <a:effectLst/>
              </a:rPr>
              <a:t>Coolaney</a:t>
            </a:r>
            <a:r>
              <a:rPr lang="en-IE" b="0" i="0" dirty="0">
                <a:solidFill>
                  <a:srgbClr val="7F4182"/>
                </a:solidFill>
                <a:effectLst/>
              </a:rPr>
              <a:t> that didn't have that tie or connection so we wanted to address that, have a place to sit own and have a coffee and knit the community together."</a:t>
            </a:r>
            <a:endParaRPr lang="en-IE" dirty="0">
              <a:solidFill>
                <a:srgbClr val="7F4182"/>
              </a:solidFill>
            </a:endParaRPr>
          </a:p>
          <a:p>
            <a:r>
              <a:rPr lang="en-IE" dirty="0"/>
              <a:t>A registered co-operative body, </a:t>
            </a:r>
            <a:r>
              <a:rPr lang="en-IE" dirty="0" err="1"/>
              <a:t>Coolaney</a:t>
            </a:r>
            <a:r>
              <a:rPr lang="en-IE" dirty="0"/>
              <a:t> Community Café Co-Operative Ltd., was established with the intention of developing and running the cafe. To this end Sligo County Council and the community of </a:t>
            </a:r>
            <a:r>
              <a:rPr lang="en-IE" dirty="0" err="1"/>
              <a:t>Coolaney</a:t>
            </a:r>
            <a:r>
              <a:rPr lang="en-IE" dirty="0"/>
              <a:t> have together secured funding through a mix of the Town &amp; Village Renewal Scheme and the LEADER Programme to enable the development the cafe as a community asset. </a:t>
            </a:r>
          </a:p>
          <a:p>
            <a:r>
              <a:rPr lang="en-IE" dirty="0"/>
              <a:t>A significant funding allocation of ca. €400,000 was committed to the project with the Café construction complete in 2020.</a:t>
            </a:r>
            <a:endParaRPr lang="en-IE" dirty="0">
              <a:solidFill>
                <a:srgbClr val="7F4182"/>
              </a:solidFill>
            </a:endParaRPr>
          </a:p>
          <a:p>
            <a:r>
              <a:rPr lang="en-IE" dirty="0">
                <a:solidFill>
                  <a:srgbClr val="7F4182"/>
                </a:solidFill>
              </a:rPr>
              <a:t>FIND OUT MORE about the development: </a:t>
            </a:r>
          </a:p>
          <a:p>
            <a:r>
              <a:rPr lang="en-IE" dirty="0">
                <a:solidFill>
                  <a:srgbClr val="7F4182"/>
                </a:solidFill>
                <a:hlinkClick r:id="rId4"/>
              </a:rPr>
              <a:t>Irish Independent Newspaper</a:t>
            </a:r>
            <a:endParaRPr lang="en-IE" dirty="0">
              <a:solidFill>
                <a:srgbClr val="7F4182"/>
              </a:solidFill>
            </a:endParaRPr>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42412909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RESTART Communities - Joseph Fogarty, Coolaney Community Cafe (Co. Sligo, Ireland)">
            <a:hlinkClick r:id="" action="ppaction://media"/>
            <a:extLst>
              <a:ext uri="{FF2B5EF4-FFF2-40B4-BE49-F238E27FC236}">
                <a16:creationId xmlns:a16="http://schemas.microsoft.com/office/drawing/2014/main" id="{DA1A9D7B-F7E0-413A-9867-9EDB440A9E6B}"/>
              </a:ext>
            </a:extLst>
          </p:cNvPr>
          <p:cNvPicPr>
            <a:picLocks noRot="1" noChangeAspect="1"/>
          </p:cNvPicPr>
          <p:nvPr>
            <a:videoFile r:link="rId1"/>
          </p:nvPr>
        </p:nvPicPr>
        <p:blipFill>
          <a:blip r:embed="rId3"/>
          <a:stretch>
            <a:fillRect/>
          </a:stretch>
        </p:blipFill>
        <p:spPr>
          <a:xfrm>
            <a:off x="733389" y="0"/>
            <a:ext cx="10725222" cy="6032937"/>
          </a:xfrm>
          <a:prstGeom prst="rect">
            <a:avLst/>
          </a:prstGeom>
        </p:spPr>
      </p:pic>
      <p:sp>
        <p:nvSpPr>
          <p:cNvPr id="4" name="TextBox 3">
            <a:extLst>
              <a:ext uri="{FF2B5EF4-FFF2-40B4-BE49-F238E27FC236}">
                <a16:creationId xmlns:a16="http://schemas.microsoft.com/office/drawing/2014/main" id="{70D4F60C-C96E-4FF2-A7BA-4956C22BA5FE}"/>
              </a:ext>
            </a:extLst>
          </p:cNvPr>
          <p:cNvSpPr txBox="1"/>
          <p:nvPr/>
        </p:nvSpPr>
        <p:spPr>
          <a:xfrm>
            <a:off x="130629" y="5918530"/>
            <a:ext cx="11930742" cy="830997"/>
          </a:xfrm>
          <a:prstGeom prst="rect">
            <a:avLst/>
          </a:prstGeom>
          <a:solidFill>
            <a:srgbClr val="7F4182"/>
          </a:solidFill>
        </p:spPr>
        <p:txBody>
          <a:bodyPr wrap="square" rtlCol="0">
            <a:spAutoFit/>
          </a:bodyPr>
          <a:lstStyle/>
          <a:p>
            <a:pPr algn="ctr"/>
            <a:r>
              <a:rPr lang="en-IE" sz="2400" dirty="0">
                <a:solidFill>
                  <a:schemeClr val="bg1"/>
                </a:solidFill>
              </a:rPr>
              <a:t>Joseph Fogarty gives us a few more insights into how </a:t>
            </a:r>
            <a:r>
              <a:rPr lang="en-IE" sz="2400" dirty="0" err="1">
                <a:solidFill>
                  <a:schemeClr val="bg1"/>
                </a:solidFill>
              </a:rPr>
              <a:t>Coolaney</a:t>
            </a:r>
            <a:r>
              <a:rPr lang="en-IE" sz="2400" dirty="0">
                <a:solidFill>
                  <a:schemeClr val="bg1"/>
                </a:solidFill>
              </a:rPr>
              <a:t> Café started as a pop up and developed from there…</a:t>
            </a:r>
          </a:p>
        </p:txBody>
      </p:sp>
    </p:spTree>
    <p:extLst>
      <p:ext uri="{BB962C8B-B14F-4D97-AF65-F5344CB8AC3E}">
        <p14:creationId xmlns:p14="http://schemas.microsoft.com/office/powerpoint/2010/main" val="109950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BCBFF6-B69A-41C7-B081-9B41DD12D6CC}"/>
              </a:ext>
            </a:extLst>
          </p:cNvPr>
          <p:cNvSpPr>
            <a:spLocks noGrp="1"/>
          </p:cNvSpPr>
          <p:nvPr>
            <p:ph type="body" sz="quarter" idx="17"/>
          </p:nvPr>
        </p:nvSpPr>
        <p:spPr>
          <a:xfrm>
            <a:off x="301317" y="1929509"/>
            <a:ext cx="6931495" cy="3947440"/>
          </a:xfrm>
        </p:spPr>
        <p:txBody>
          <a:bodyPr/>
          <a:lstStyle/>
          <a:p>
            <a:pPr marL="457200" indent="-457200" algn="l">
              <a:buFont typeface="Arial"/>
              <a:buAutoNum type="arabicPeriod"/>
            </a:pPr>
            <a:r>
              <a:rPr lang="en-IE" dirty="0">
                <a:solidFill>
                  <a:schemeClr val="bg1"/>
                </a:solidFill>
              </a:rPr>
              <a:t>The Power of 10 Challenge</a:t>
            </a:r>
          </a:p>
          <a:p>
            <a:pPr marL="457200" indent="-457200" algn="l">
              <a:buFont typeface="Arial"/>
              <a:buAutoNum type="arabicPeriod"/>
            </a:pPr>
            <a:r>
              <a:rPr lang="en-IE" dirty="0">
                <a:solidFill>
                  <a:schemeClr val="bg1"/>
                </a:solidFill>
              </a:rPr>
              <a:t>5 Step Placemaking Process For Community Regeneration</a:t>
            </a:r>
          </a:p>
          <a:p>
            <a:pPr marL="457200" indent="-457200" algn="l">
              <a:buFont typeface="Arial"/>
              <a:buAutoNum type="arabicPeriod"/>
            </a:pPr>
            <a:r>
              <a:rPr lang="en-IE" dirty="0"/>
              <a:t>Parklet Manual</a:t>
            </a:r>
          </a:p>
          <a:p>
            <a:pPr marL="457200" indent="-457200" algn="l">
              <a:buFont typeface="Arial"/>
              <a:buAutoNum type="arabicPeriod"/>
            </a:pPr>
            <a:r>
              <a:rPr lang="en-IE" sz="2400" dirty="0"/>
              <a:t>Asphalt Art Guide</a:t>
            </a:r>
            <a:endParaRPr lang="en-IE" dirty="0">
              <a:solidFill>
                <a:schemeClr val="bg1"/>
              </a:solidFill>
            </a:endParaRPr>
          </a:p>
          <a:p>
            <a:pPr algn="l"/>
            <a:endParaRPr lang="en-IE" dirty="0"/>
          </a:p>
        </p:txBody>
      </p:sp>
      <p:pic>
        <p:nvPicPr>
          <p:cNvPr id="6" name="Picture Placeholder 5" descr="Boy in park holding magnifying glass to eye with friends">
            <a:extLst>
              <a:ext uri="{FF2B5EF4-FFF2-40B4-BE49-F238E27FC236}">
                <a16:creationId xmlns:a16="http://schemas.microsoft.com/office/drawing/2014/main" id="{9DC248D5-8F24-4EAF-9B41-1BA1CB4BF6A2}"/>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361FD6A2-A92E-420C-A938-E9A6F0530FB5}"/>
              </a:ext>
            </a:extLst>
          </p:cNvPr>
          <p:cNvSpPr>
            <a:spLocks noGrp="1"/>
          </p:cNvSpPr>
          <p:nvPr>
            <p:ph type="body" sz="quarter" idx="16"/>
          </p:nvPr>
        </p:nvSpPr>
        <p:spPr>
          <a:xfrm>
            <a:off x="6726621" y="172077"/>
            <a:ext cx="5644055" cy="981359"/>
          </a:xfrm>
        </p:spPr>
        <p:txBody>
          <a:bodyPr>
            <a:normAutofit/>
          </a:bodyPr>
          <a:lstStyle/>
          <a:p>
            <a:r>
              <a:rPr lang="en-IE" sz="4800" dirty="0"/>
              <a:t>Key Action Pack 3</a:t>
            </a:r>
          </a:p>
        </p:txBody>
      </p:sp>
      <p:sp>
        <p:nvSpPr>
          <p:cNvPr id="8" name="TextBox 7">
            <a:extLst>
              <a:ext uri="{FF2B5EF4-FFF2-40B4-BE49-F238E27FC236}">
                <a16:creationId xmlns:a16="http://schemas.microsoft.com/office/drawing/2014/main" id="{2C75CB65-9D59-4C5B-B322-DAF3A329919B}"/>
              </a:ext>
            </a:extLst>
          </p:cNvPr>
          <p:cNvSpPr txBox="1"/>
          <p:nvPr/>
        </p:nvSpPr>
        <p:spPr>
          <a:xfrm>
            <a:off x="301317" y="166068"/>
            <a:ext cx="6321972" cy="1569660"/>
          </a:xfrm>
          <a:prstGeom prst="rect">
            <a:avLst/>
          </a:prstGeom>
          <a:noFill/>
        </p:spPr>
        <p:txBody>
          <a:bodyPr wrap="square">
            <a:spAutoFit/>
          </a:bodyPr>
          <a:lstStyle/>
          <a:p>
            <a:r>
              <a:rPr lang="en-IE" sz="3200" dirty="0">
                <a:solidFill>
                  <a:schemeClr val="bg1"/>
                </a:solidFill>
              </a:rPr>
              <a:t>Finding the Right Opportunity for Your Community – useful exercises and templates</a:t>
            </a:r>
          </a:p>
        </p:txBody>
      </p:sp>
      <p:sp>
        <p:nvSpPr>
          <p:cNvPr id="9" name="TextBox 8">
            <a:extLst>
              <a:ext uri="{FF2B5EF4-FFF2-40B4-BE49-F238E27FC236}">
                <a16:creationId xmlns:a16="http://schemas.microsoft.com/office/drawing/2014/main" id="{381D8A85-2728-462A-8882-3A82C2936D4F}"/>
              </a:ext>
            </a:extLst>
          </p:cNvPr>
          <p:cNvSpPr txBox="1"/>
          <p:nvPr/>
        </p:nvSpPr>
        <p:spPr>
          <a:xfrm>
            <a:off x="529280" y="5431791"/>
            <a:ext cx="8277263" cy="923330"/>
          </a:xfrm>
          <a:prstGeom prst="rect">
            <a:avLst/>
          </a:prstGeom>
          <a:noFill/>
        </p:spPr>
        <p:txBody>
          <a:bodyPr wrap="square" rtlCol="0">
            <a:spAutoFit/>
          </a:bodyPr>
          <a:lstStyle/>
          <a:p>
            <a:r>
              <a:rPr lang="en-IE" dirty="0">
                <a:solidFill>
                  <a:schemeClr val="bg1"/>
                </a:solidFill>
              </a:rPr>
              <a:t>These exercises/resources will help you apply what you have learned in Module 2 to your community and help you get ready to start regeneration project planning. Please complete these before moving on to Module 3.</a:t>
            </a:r>
          </a:p>
        </p:txBody>
      </p:sp>
    </p:spTree>
    <p:extLst>
      <p:ext uri="{BB962C8B-B14F-4D97-AF65-F5344CB8AC3E}">
        <p14:creationId xmlns:p14="http://schemas.microsoft.com/office/powerpoint/2010/main" val="4294159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iagram, engineering drawing&#10;&#10;Description automatically generated">
            <a:extLst>
              <a:ext uri="{FF2B5EF4-FFF2-40B4-BE49-F238E27FC236}">
                <a16:creationId xmlns:a16="http://schemas.microsoft.com/office/drawing/2014/main" id="{9E8F1889-65D9-4719-8C24-A0041920D306}"/>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7DD94EB3-C25A-449F-94AB-F3DDDCA6CFC1}"/>
              </a:ext>
            </a:extLst>
          </p:cNvPr>
          <p:cNvSpPr>
            <a:spLocks noGrp="1"/>
          </p:cNvSpPr>
          <p:nvPr>
            <p:ph type="body" sz="quarter" idx="13"/>
          </p:nvPr>
        </p:nvSpPr>
        <p:spPr>
          <a:xfrm>
            <a:off x="409903" y="311867"/>
            <a:ext cx="6232635" cy="878909"/>
          </a:xfrm>
          <a:solidFill>
            <a:srgbClr val="BA0A94"/>
          </a:solidFill>
        </p:spPr>
        <p:txBody>
          <a:bodyPr>
            <a:normAutofit fontScale="92500" lnSpcReduction="20000"/>
          </a:bodyPr>
          <a:lstStyle/>
          <a:p>
            <a:r>
              <a:rPr lang="en-IE" dirty="0">
                <a:solidFill>
                  <a:schemeClr val="bg1"/>
                </a:solidFill>
              </a:rPr>
              <a:t>1. The Power of 10 Placemaking Community Challenge</a:t>
            </a:r>
          </a:p>
        </p:txBody>
      </p:sp>
      <p:sp>
        <p:nvSpPr>
          <p:cNvPr id="5" name="TextBox 4">
            <a:extLst>
              <a:ext uri="{FF2B5EF4-FFF2-40B4-BE49-F238E27FC236}">
                <a16:creationId xmlns:a16="http://schemas.microsoft.com/office/drawing/2014/main" id="{C5DE5550-4C14-4DFE-8EE2-EDBD5800E17E}"/>
              </a:ext>
            </a:extLst>
          </p:cNvPr>
          <p:cNvSpPr txBox="1"/>
          <p:nvPr/>
        </p:nvSpPr>
        <p:spPr>
          <a:xfrm>
            <a:off x="7083972" y="6555664"/>
            <a:ext cx="2280745" cy="246221"/>
          </a:xfrm>
          <a:prstGeom prst="rect">
            <a:avLst/>
          </a:prstGeom>
          <a:noFill/>
        </p:spPr>
        <p:txBody>
          <a:bodyPr wrap="square" rtlCol="0">
            <a:spAutoFit/>
          </a:bodyPr>
          <a:lstStyle/>
          <a:p>
            <a:r>
              <a:rPr lang="en-IE" sz="1000" dirty="0">
                <a:hlinkClick r:id="rId4"/>
              </a:rPr>
              <a:t>Source: </a:t>
            </a:r>
            <a:r>
              <a:rPr lang="en-IE" sz="1000" dirty="0" err="1">
                <a:hlinkClick r:id="rId4"/>
              </a:rPr>
              <a:t>PPS.Org</a:t>
            </a:r>
            <a:endParaRPr lang="en-IE" sz="1000" dirty="0"/>
          </a:p>
        </p:txBody>
      </p:sp>
      <p:graphicFrame>
        <p:nvGraphicFramePr>
          <p:cNvPr id="11" name="Text Placeholder 3">
            <a:extLst>
              <a:ext uri="{FF2B5EF4-FFF2-40B4-BE49-F238E27FC236}">
                <a16:creationId xmlns:a16="http://schemas.microsoft.com/office/drawing/2014/main" id="{4C691C3F-297C-402A-877F-5657813110A5}"/>
              </a:ext>
            </a:extLst>
          </p:cNvPr>
          <p:cNvGraphicFramePr/>
          <p:nvPr>
            <p:extLst>
              <p:ext uri="{D42A27DB-BD31-4B8C-83A1-F6EECF244321}">
                <p14:modId xmlns:p14="http://schemas.microsoft.com/office/powerpoint/2010/main" val="819022301"/>
              </p:ext>
            </p:extLst>
          </p:nvPr>
        </p:nvGraphicFramePr>
        <p:xfrm>
          <a:off x="199695" y="1519015"/>
          <a:ext cx="7115504" cy="49133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839133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iagram, engineering drawing&#10;&#10;Description automatically generated">
            <a:extLst>
              <a:ext uri="{FF2B5EF4-FFF2-40B4-BE49-F238E27FC236}">
                <a16:creationId xmlns:a16="http://schemas.microsoft.com/office/drawing/2014/main" id="{9E8F1889-65D9-4719-8C24-A0041920D306}"/>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7DD94EB3-C25A-449F-94AB-F3DDDCA6CFC1}"/>
              </a:ext>
            </a:extLst>
          </p:cNvPr>
          <p:cNvSpPr>
            <a:spLocks noGrp="1"/>
          </p:cNvSpPr>
          <p:nvPr>
            <p:ph type="body" sz="quarter" idx="13"/>
          </p:nvPr>
        </p:nvSpPr>
        <p:spPr>
          <a:xfrm>
            <a:off x="409903" y="311867"/>
            <a:ext cx="6232635" cy="878909"/>
          </a:xfrm>
        </p:spPr>
        <p:txBody>
          <a:bodyPr>
            <a:normAutofit fontScale="92500" lnSpcReduction="20000"/>
          </a:bodyPr>
          <a:lstStyle/>
          <a:p>
            <a:r>
              <a:rPr lang="en-IE" dirty="0"/>
              <a:t>The Power of 10 Placemaking Community Challenge</a:t>
            </a:r>
          </a:p>
        </p:txBody>
      </p:sp>
      <p:sp>
        <p:nvSpPr>
          <p:cNvPr id="5" name="TextBox 4">
            <a:extLst>
              <a:ext uri="{FF2B5EF4-FFF2-40B4-BE49-F238E27FC236}">
                <a16:creationId xmlns:a16="http://schemas.microsoft.com/office/drawing/2014/main" id="{C5DE5550-4C14-4DFE-8EE2-EDBD5800E17E}"/>
              </a:ext>
            </a:extLst>
          </p:cNvPr>
          <p:cNvSpPr txBox="1"/>
          <p:nvPr/>
        </p:nvSpPr>
        <p:spPr>
          <a:xfrm>
            <a:off x="7083972" y="6555664"/>
            <a:ext cx="2280745" cy="246221"/>
          </a:xfrm>
          <a:prstGeom prst="rect">
            <a:avLst/>
          </a:prstGeom>
          <a:noFill/>
        </p:spPr>
        <p:txBody>
          <a:bodyPr wrap="square" rtlCol="0">
            <a:spAutoFit/>
          </a:bodyPr>
          <a:lstStyle/>
          <a:p>
            <a:r>
              <a:rPr lang="en-IE" sz="1000" dirty="0">
                <a:hlinkClick r:id="rId4"/>
              </a:rPr>
              <a:t>Source: </a:t>
            </a:r>
            <a:r>
              <a:rPr lang="en-IE" sz="1000" dirty="0" err="1">
                <a:hlinkClick r:id="rId4"/>
              </a:rPr>
              <a:t>PPS.Org</a:t>
            </a:r>
            <a:endParaRPr lang="en-IE" sz="1000" dirty="0"/>
          </a:p>
        </p:txBody>
      </p:sp>
      <p:graphicFrame>
        <p:nvGraphicFramePr>
          <p:cNvPr id="11" name="Text Placeholder 3">
            <a:extLst>
              <a:ext uri="{FF2B5EF4-FFF2-40B4-BE49-F238E27FC236}">
                <a16:creationId xmlns:a16="http://schemas.microsoft.com/office/drawing/2014/main" id="{4C691C3F-297C-402A-877F-5657813110A5}"/>
              </a:ext>
            </a:extLst>
          </p:cNvPr>
          <p:cNvGraphicFramePr/>
          <p:nvPr>
            <p:extLst>
              <p:ext uri="{D42A27DB-BD31-4B8C-83A1-F6EECF244321}">
                <p14:modId xmlns:p14="http://schemas.microsoft.com/office/powerpoint/2010/main" val="1825729960"/>
              </p:ext>
            </p:extLst>
          </p:nvPr>
        </p:nvGraphicFramePr>
        <p:xfrm>
          <a:off x="199695" y="1519015"/>
          <a:ext cx="7115504" cy="49133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299256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0D9D3A8-C63D-469F-AB46-8DFBD4A6B8F8}"/>
              </a:ext>
            </a:extLst>
          </p:cNvPr>
          <p:cNvGraphicFramePr/>
          <p:nvPr/>
        </p:nvGraphicFramePr>
        <p:xfrm>
          <a:off x="1441669" y="656896"/>
          <a:ext cx="9308662" cy="6180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Curved Left 4">
            <a:extLst>
              <a:ext uri="{FF2B5EF4-FFF2-40B4-BE49-F238E27FC236}">
                <a16:creationId xmlns:a16="http://schemas.microsoft.com/office/drawing/2014/main" id="{60DF2DC3-D4B3-48B9-85C3-D364A52975B3}"/>
              </a:ext>
            </a:extLst>
          </p:cNvPr>
          <p:cNvSpPr/>
          <p:nvPr/>
        </p:nvSpPr>
        <p:spPr>
          <a:xfrm rot="5400000">
            <a:off x="7299433" y="2796408"/>
            <a:ext cx="692372" cy="1901059"/>
          </a:xfrm>
          <a:prstGeom prst="curvedLeftArrow">
            <a:avLst/>
          </a:prstGeom>
          <a:solidFill>
            <a:srgbClr val="AB5AB0"/>
          </a:solidFill>
          <a:ln>
            <a:solidFill>
              <a:srgbClr val="AB5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6" name="Text Placeholder 2">
            <a:extLst>
              <a:ext uri="{FF2B5EF4-FFF2-40B4-BE49-F238E27FC236}">
                <a16:creationId xmlns:a16="http://schemas.microsoft.com/office/drawing/2014/main" id="{0309C92E-A894-4DDA-98B2-5553AA34A090}"/>
              </a:ext>
            </a:extLst>
          </p:cNvPr>
          <p:cNvSpPr txBox="1">
            <a:spLocks/>
          </p:cNvSpPr>
          <p:nvPr/>
        </p:nvSpPr>
        <p:spPr>
          <a:xfrm>
            <a:off x="0" y="207191"/>
            <a:ext cx="11545518" cy="1169664"/>
          </a:xfrm>
          <a:prstGeom prst="rect">
            <a:avLst/>
          </a:prstGeom>
          <a:solidFill>
            <a:srgbClr val="BA0A94"/>
          </a:solidFill>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solidFill>
                  <a:schemeClr val="bg1"/>
                </a:solidFill>
              </a:rPr>
              <a:t>2. Placemaking Process For Community Regeneration in 5 simple steps</a:t>
            </a:r>
          </a:p>
          <a:p>
            <a:endParaRPr lang="en-IE" sz="4800" dirty="0">
              <a:solidFill>
                <a:schemeClr val="bg1"/>
              </a:solidFill>
            </a:endParaRPr>
          </a:p>
        </p:txBody>
      </p:sp>
    </p:spTree>
    <p:extLst>
      <p:ext uri="{BB962C8B-B14F-4D97-AF65-F5344CB8AC3E}">
        <p14:creationId xmlns:p14="http://schemas.microsoft.com/office/powerpoint/2010/main" val="356715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30132D-F2F1-465E-A42F-5C3DA7F22426}"/>
              </a:ext>
            </a:extLst>
          </p:cNvPr>
          <p:cNvSpPr>
            <a:spLocks noGrp="1"/>
          </p:cNvSpPr>
          <p:nvPr>
            <p:ph type="body" sz="quarter" idx="10"/>
          </p:nvPr>
        </p:nvSpPr>
        <p:spPr>
          <a:xfrm>
            <a:off x="303467" y="2035629"/>
            <a:ext cx="2672815" cy="3688456"/>
          </a:xfrm>
          <a:solidFill>
            <a:srgbClr val="7F4182"/>
          </a:solidFill>
        </p:spPr>
        <p:txBody>
          <a:bodyPr/>
          <a:lstStyle/>
          <a:p>
            <a:endParaRPr lang="en-IE" dirty="0">
              <a:solidFill>
                <a:schemeClr val="bg1"/>
              </a:solidFill>
            </a:endParaRPr>
          </a:p>
          <a:p>
            <a:endParaRPr lang="en-IE" dirty="0">
              <a:solidFill>
                <a:schemeClr val="bg1"/>
              </a:solidFill>
            </a:endParaRPr>
          </a:p>
          <a:p>
            <a:endParaRPr lang="en-IE" dirty="0">
              <a:solidFill>
                <a:schemeClr val="bg1"/>
              </a:solidFill>
            </a:endParaRPr>
          </a:p>
          <a:p>
            <a:r>
              <a:rPr lang="en-IE" dirty="0">
                <a:solidFill>
                  <a:schemeClr val="bg1"/>
                </a:solidFill>
              </a:rPr>
              <a:t>a process that capitalises on a communities assets, inspiration and potential </a:t>
            </a:r>
          </a:p>
        </p:txBody>
      </p:sp>
      <p:sp>
        <p:nvSpPr>
          <p:cNvPr id="3" name="Text Placeholder 2">
            <a:extLst>
              <a:ext uri="{FF2B5EF4-FFF2-40B4-BE49-F238E27FC236}">
                <a16:creationId xmlns:a16="http://schemas.microsoft.com/office/drawing/2014/main" id="{D3B48ACB-98F1-4455-AE5C-01FDF4C51C04}"/>
              </a:ext>
            </a:extLst>
          </p:cNvPr>
          <p:cNvSpPr>
            <a:spLocks noGrp="1"/>
          </p:cNvSpPr>
          <p:nvPr>
            <p:ph type="body" sz="quarter" idx="11"/>
          </p:nvPr>
        </p:nvSpPr>
        <p:spPr>
          <a:xfrm>
            <a:off x="3209289" y="2035629"/>
            <a:ext cx="2672815" cy="3688456"/>
          </a:xfrm>
          <a:solidFill>
            <a:srgbClr val="68BBAF"/>
          </a:solidFill>
        </p:spPr>
        <p:txBody>
          <a:bodyPr>
            <a:normAutofit/>
          </a:bodyPr>
          <a:lstStyle/>
          <a:p>
            <a:r>
              <a:rPr lang="en-IE" dirty="0">
                <a:solidFill>
                  <a:schemeClr val="bg1"/>
                </a:solidFill>
              </a:rPr>
              <a:t>particularly attentive to the physical, cultural and social identities that define a place – it’s DNA  </a:t>
            </a:r>
          </a:p>
        </p:txBody>
      </p:sp>
      <p:sp>
        <p:nvSpPr>
          <p:cNvPr id="4" name="Text Placeholder 3">
            <a:extLst>
              <a:ext uri="{FF2B5EF4-FFF2-40B4-BE49-F238E27FC236}">
                <a16:creationId xmlns:a16="http://schemas.microsoft.com/office/drawing/2014/main" id="{6EAEC4F3-FC71-4504-BD34-1BE7710D8300}"/>
              </a:ext>
            </a:extLst>
          </p:cNvPr>
          <p:cNvSpPr>
            <a:spLocks noGrp="1"/>
          </p:cNvSpPr>
          <p:nvPr>
            <p:ph type="body" sz="quarter" idx="12"/>
          </p:nvPr>
        </p:nvSpPr>
        <p:spPr>
          <a:xfrm>
            <a:off x="6115112" y="2035629"/>
            <a:ext cx="2672815" cy="3732700"/>
          </a:xfrm>
          <a:solidFill>
            <a:srgbClr val="AB5AB0"/>
          </a:solidFill>
        </p:spPr>
        <p:txBody>
          <a:bodyPr>
            <a:normAutofit/>
          </a:bodyPr>
          <a:lstStyle/>
          <a:p>
            <a:endParaRPr lang="en-IE" dirty="0">
              <a:solidFill>
                <a:schemeClr val="bg1"/>
              </a:solidFill>
            </a:endParaRPr>
          </a:p>
          <a:p>
            <a:endParaRPr lang="en-IE" dirty="0">
              <a:solidFill>
                <a:schemeClr val="bg1"/>
              </a:solidFill>
            </a:endParaRPr>
          </a:p>
          <a:p>
            <a:endParaRPr lang="en-IE" dirty="0">
              <a:solidFill>
                <a:schemeClr val="bg1"/>
              </a:solidFill>
            </a:endParaRPr>
          </a:p>
          <a:p>
            <a:r>
              <a:rPr lang="en-IE" dirty="0">
                <a:solidFill>
                  <a:schemeClr val="bg1"/>
                </a:solidFill>
              </a:rPr>
              <a:t>a multi-faceted and dynamic approach to the planning, design and development of places and spaces</a:t>
            </a:r>
          </a:p>
        </p:txBody>
      </p:sp>
      <p:sp>
        <p:nvSpPr>
          <p:cNvPr id="5" name="Text Placeholder 4">
            <a:extLst>
              <a:ext uri="{FF2B5EF4-FFF2-40B4-BE49-F238E27FC236}">
                <a16:creationId xmlns:a16="http://schemas.microsoft.com/office/drawing/2014/main" id="{35C43121-CEFB-4DC7-96B5-9795C5578E31}"/>
              </a:ext>
            </a:extLst>
          </p:cNvPr>
          <p:cNvSpPr>
            <a:spLocks noGrp="1"/>
          </p:cNvSpPr>
          <p:nvPr>
            <p:ph type="body" sz="quarter" idx="13"/>
          </p:nvPr>
        </p:nvSpPr>
        <p:spPr>
          <a:xfrm>
            <a:off x="9068395" y="2035629"/>
            <a:ext cx="2672815" cy="3732700"/>
          </a:xfrm>
          <a:solidFill>
            <a:srgbClr val="A3CEC2"/>
          </a:solidFill>
        </p:spPr>
        <p:txBody>
          <a:bodyPr>
            <a:normAutofit/>
          </a:bodyPr>
          <a:lstStyle/>
          <a:p>
            <a:r>
              <a:rPr lang="en-IE" dirty="0">
                <a:solidFill>
                  <a:schemeClr val="bg1"/>
                </a:solidFill>
              </a:rPr>
              <a:t>a philosophy and ongoing process,  we never reach a “placemade” state, we are always placemaking</a:t>
            </a:r>
          </a:p>
        </p:txBody>
      </p:sp>
      <p:sp>
        <p:nvSpPr>
          <p:cNvPr id="6" name="TextBox 5">
            <a:extLst>
              <a:ext uri="{FF2B5EF4-FFF2-40B4-BE49-F238E27FC236}">
                <a16:creationId xmlns:a16="http://schemas.microsoft.com/office/drawing/2014/main" id="{DB922CF5-48BE-409B-8CD0-B62BDF7CD98F}"/>
              </a:ext>
            </a:extLst>
          </p:cNvPr>
          <p:cNvSpPr txBox="1"/>
          <p:nvPr/>
        </p:nvSpPr>
        <p:spPr>
          <a:xfrm>
            <a:off x="0" y="272143"/>
            <a:ext cx="4245429" cy="646331"/>
          </a:xfrm>
          <a:prstGeom prst="rect">
            <a:avLst/>
          </a:prstGeom>
          <a:solidFill>
            <a:srgbClr val="7F4182"/>
          </a:solidFill>
        </p:spPr>
        <p:txBody>
          <a:bodyPr wrap="square" rtlCol="0">
            <a:spAutoFit/>
          </a:bodyPr>
          <a:lstStyle/>
          <a:p>
            <a:pPr algn="ctr"/>
            <a:r>
              <a:rPr lang="en-IE" sz="3600" dirty="0">
                <a:solidFill>
                  <a:schemeClr val="bg1"/>
                </a:solidFill>
              </a:rPr>
              <a:t>Placemaking is…</a:t>
            </a:r>
          </a:p>
        </p:txBody>
      </p:sp>
      <p:pic>
        <p:nvPicPr>
          <p:cNvPr id="8" name="Graphic 7" descr="Neighborhood">
            <a:extLst>
              <a:ext uri="{FF2B5EF4-FFF2-40B4-BE49-F238E27FC236}">
                <a16:creationId xmlns:a16="http://schemas.microsoft.com/office/drawing/2014/main" id="{4492DBB9-413E-46AD-BC87-D010600B05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774" y="2083040"/>
            <a:ext cx="1302417" cy="1302417"/>
          </a:xfrm>
          <a:prstGeom prst="rect">
            <a:avLst/>
          </a:prstGeom>
        </p:spPr>
      </p:pic>
      <p:pic>
        <p:nvPicPr>
          <p:cNvPr id="10" name="Graphic 9" descr="Blueprint">
            <a:extLst>
              <a:ext uri="{FF2B5EF4-FFF2-40B4-BE49-F238E27FC236}">
                <a16:creationId xmlns:a16="http://schemas.microsoft.com/office/drawing/2014/main" id="{B889AB1B-68CB-4C3E-8715-40EF43CD91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61311" y="2079171"/>
            <a:ext cx="1306286" cy="1306286"/>
          </a:xfrm>
          <a:prstGeom prst="rect">
            <a:avLst/>
          </a:prstGeom>
        </p:spPr>
      </p:pic>
      <p:pic>
        <p:nvPicPr>
          <p:cNvPr id="12" name="Graphic 11" descr="Circles with arrows">
            <a:extLst>
              <a:ext uri="{FF2B5EF4-FFF2-40B4-BE49-F238E27FC236}">
                <a16:creationId xmlns:a16="http://schemas.microsoft.com/office/drawing/2014/main" id="{58615FDD-F017-4821-829D-7C051B636F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18914" y="2070226"/>
            <a:ext cx="1315231" cy="1315231"/>
          </a:xfrm>
          <a:prstGeom prst="rect">
            <a:avLst/>
          </a:prstGeom>
        </p:spPr>
      </p:pic>
      <p:pic>
        <p:nvPicPr>
          <p:cNvPr id="14" name="Graphic 13" descr="Fingerprint">
            <a:extLst>
              <a:ext uri="{FF2B5EF4-FFF2-40B4-BE49-F238E27FC236}">
                <a16:creationId xmlns:a16="http://schemas.microsoft.com/office/drawing/2014/main" id="{6A562FAF-3000-437E-BED1-A359427B9EB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50514" y="2165381"/>
            <a:ext cx="1263619" cy="1263619"/>
          </a:xfrm>
          <a:prstGeom prst="rect">
            <a:avLst/>
          </a:prstGeom>
        </p:spPr>
      </p:pic>
    </p:spTree>
    <p:extLst>
      <p:ext uri="{BB962C8B-B14F-4D97-AF65-F5344CB8AC3E}">
        <p14:creationId xmlns:p14="http://schemas.microsoft.com/office/powerpoint/2010/main" val="24892753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D3565FE-B3D4-4B52-A8C1-517026AD64FC}"/>
              </a:ext>
            </a:extLst>
          </p:cNvPr>
          <p:cNvSpPr>
            <a:spLocks noGrp="1"/>
          </p:cNvSpPr>
          <p:nvPr>
            <p:ph type="pic" sz="quarter" idx="15"/>
          </p:nvPr>
        </p:nvSpPr>
        <p:spPr/>
      </p:sp>
      <p:sp>
        <p:nvSpPr>
          <p:cNvPr id="3" name="Text Placeholder 2">
            <a:extLst>
              <a:ext uri="{FF2B5EF4-FFF2-40B4-BE49-F238E27FC236}">
                <a16:creationId xmlns:a16="http://schemas.microsoft.com/office/drawing/2014/main" id="{8265BBE2-5F24-46AA-9D6E-704063AAEB78}"/>
              </a:ext>
            </a:extLst>
          </p:cNvPr>
          <p:cNvSpPr>
            <a:spLocks noGrp="1"/>
          </p:cNvSpPr>
          <p:nvPr>
            <p:ph type="body" sz="quarter" idx="16"/>
          </p:nvPr>
        </p:nvSpPr>
        <p:spPr>
          <a:xfrm>
            <a:off x="381298" y="324709"/>
            <a:ext cx="6361734" cy="697353"/>
          </a:xfrm>
          <a:solidFill>
            <a:srgbClr val="BA0A94"/>
          </a:solidFill>
        </p:spPr>
        <p:txBody>
          <a:bodyPr/>
          <a:lstStyle/>
          <a:p>
            <a:r>
              <a:rPr lang="en-IE" dirty="0">
                <a:solidFill>
                  <a:schemeClr val="bg1"/>
                </a:solidFill>
              </a:rPr>
              <a:t>3. </a:t>
            </a:r>
            <a:r>
              <a:rPr lang="en-IE" dirty="0" err="1">
                <a:solidFill>
                  <a:schemeClr val="bg1"/>
                </a:solidFill>
              </a:rPr>
              <a:t>Parket</a:t>
            </a:r>
            <a:r>
              <a:rPr lang="en-IE" dirty="0">
                <a:solidFill>
                  <a:schemeClr val="bg1"/>
                </a:solidFill>
              </a:rPr>
              <a:t> Manual  </a:t>
            </a:r>
          </a:p>
        </p:txBody>
      </p:sp>
      <p:sp>
        <p:nvSpPr>
          <p:cNvPr id="4" name="Text Placeholder 3">
            <a:extLst>
              <a:ext uri="{FF2B5EF4-FFF2-40B4-BE49-F238E27FC236}">
                <a16:creationId xmlns:a16="http://schemas.microsoft.com/office/drawing/2014/main" id="{05B50DF6-F458-423A-BA1D-DFC3B9BCED98}"/>
              </a:ext>
            </a:extLst>
          </p:cNvPr>
          <p:cNvSpPr>
            <a:spLocks noGrp="1"/>
          </p:cNvSpPr>
          <p:nvPr>
            <p:ph type="body" sz="quarter" idx="17"/>
          </p:nvPr>
        </p:nvSpPr>
        <p:spPr/>
        <p:txBody>
          <a:bodyPr/>
          <a:lstStyle/>
          <a:p>
            <a:r>
              <a:rPr lang="en-IE" sz="2400" dirty="0"/>
              <a:t>The Parklet Manual is a comprehensive overview of the goals, policies, processes, procedures, and guidelines for creating a parklet in San Francisco (but is </a:t>
            </a:r>
            <a:r>
              <a:rPr lang="en-IE" sz="2400" dirty="0" err="1"/>
              <a:t>tranferable</a:t>
            </a:r>
            <a:r>
              <a:rPr lang="en-IE" sz="2400" dirty="0"/>
              <a:t> to European Cities, towns and villages). </a:t>
            </a:r>
          </a:p>
          <a:p>
            <a:r>
              <a:rPr lang="en-IE" sz="2400" dirty="0"/>
              <a:t>The manual also serves as a resource for those working to establish parklet programs in their own cities. The manual guides you through the entire process from submitting a proposal to implementation and maintenance.</a:t>
            </a:r>
          </a:p>
          <a:p>
            <a:endParaRPr lang="en-IE" sz="2400" dirty="0"/>
          </a:p>
          <a:p>
            <a:r>
              <a:rPr lang="en-IE" sz="2400" dirty="0"/>
              <a:t>Access and download the manual </a:t>
            </a:r>
            <a:r>
              <a:rPr lang="en-IE" sz="2400" dirty="0">
                <a:hlinkClick r:id="rId2"/>
              </a:rPr>
              <a:t>HERE</a:t>
            </a:r>
            <a:endParaRPr lang="en-IE" sz="2400" dirty="0"/>
          </a:p>
        </p:txBody>
      </p:sp>
      <p:pic>
        <p:nvPicPr>
          <p:cNvPr id="5" name="Picture 4">
            <a:extLst>
              <a:ext uri="{FF2B5EF4-FFF2-40B4-BE49-F238E27FC236}">
                <a16:creationId xmlns:a16="http://schemas.microsoft.com/office/drawing/2014/main" id="{26F54A44-65B4-447A-AE47-817A6B8388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81415" y="1148715"/>
            <a:ext cx="3410585" cy="4183609"/>
          </a:xfrm>
          <a:prstGeom prst="rect">
            <a:avLst/>
          </a:prstGeom>
        </p:spPr>
      </p:pic>
    </p:spTree>
    <p:extLst>
      <p:ext uri="{BB962C8B-B14F-4D97-AF65-F5344CB8AC3E}">
        <p14:creationId xmlns:p14="http://schemas.microsoft.com/office/powerpoint/2010/main" val="4079810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754758-6EBC-4869-9F41-DBFCBFCCB920}"/>
              </a:ext>
            </a:extLst>
          </p:cNvPr>
          <p:cNvSpPr>
            <a:spLocks noGrp="1"/>
          </p:cNvSpPr>
          <p:nvPr>
            <p:ph type="body" sz="quarter" idx="20"/>
          </p:nvPr>
        </p:nvSpPr>
        <p:spPr/>
        <p:txBody>
          <a:bodyPr/>
          <a:lstStyle/>
          <a:p>
            <a:r>
              <a:rPr lang="en-IE" sz="2400" dirty="0"/>
              <a:t>The Bloomberg Associates Asphalt Art Guide features successful plaza and roadway art activations around the world, as well as key steps and tips for developing such projects. </a:t>
            </a:r>
          </a:p>
          <a:p>
            <a:r>
              <a:rPr lang="en-IE" sz="2400" dirty="0"/>
              <a:t>Access and download the guide </a:t>
            </a:r>
            <a:r>
              <a:rPr lang="en-IE" sz="2400" dirty="0">
                <a:hlinkClick r:id="rId2"/>
              </a:rPr>
              <a:t>HERE</a:t>
            </a:r>
            <a:endParaRPr lang="en-IE" dirty="0"/>
          </a:p>
        </p:txBody>
      </p:sp>
      <p:sp>
        <p:nvSpPr>
          <p:cNvPr id="3" name="Text Placeholder 2">
            <a:extLst>
              <a:ext uri="{FF2B5EF4-FFF2-40B4-BE49-F238E27FC236}">
                <a16:creationId xmlns:a16="http://schemas.microsoft.com/office/drawing/2014/main" id="{6FC557D8-FCE3-476E-ADF9-1BCE3F78FA1A}"/>
              </a:ext>
            </a:extLst>
          </p:cNvPr>
          <p:cNvSpPr>
            <a:spLocks noGrp="1"/>
          </p:cNvSpPr>
          <p:nvPr>
            <p:ph type="body" sz="quarter" idx="22"/>
          </p:nvPr>
        </p:nvSpPr>
        <p:spPr>
          <a:solidFill>
            <a:srgbClr val="BA0A94"/>
          </a:solidFill>
        </p:spPr>
        <p:txBody>
          <a:bodyPr/>
          <a:lstStyle/>
          <a:p>
            <a:r>
              <a:rPr lang="en-IE" sz="3600" dirty="0">
                <a:solidFill>
                  <a:schemeClr val="bg1"/>
                </a:solidFill>
              </a:rPr>
              <a:t>4. Asphalt Art Guide</a:t>
            </a:r>
            <a:endParaRPr lang="en-IE" dirty="0">
              <a:solidFill>
                <a:schemeClr val="bg1"/>
              </a:solidFill>
            </a:endParaRPr>
          </a:p>
        </p:txBody>
      </p:sp>
      <p:pic>
        <p:nvPicPr>
          <p:cNvPr id="2050" name="Picture 2" descr="Asphalt Art Guide">
            <a:extLst>
              <a:ext uri="{FF2B5EF4-FFF2-40B4-BE49-F238E27FC236}">
                <a16:creationId xmlns:a16="http://schemas.microsoft.com/office/drawing/2014/main" id="{07499270-EAB3-482F-B5B7-8ED9D0D6E3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02769" y="28582"/>
            <a:ext cx="5889231" cy="639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1200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398709" y="1862535"/>
            <a:ext cx="11477981" cy="4286101"/>
          </a:xfrm>
        </p:spPr>
        <p:txBody>
          <a:bodyPr/>
          <a:lstStyle/>
          <a:p>
            <a:pPr marL="0" indent="0">
              <a:buNone/>
            </a:pPr>
            <a:r>
              <a:rPr lang="en-IE" sz="2400" dirty="0">
                <a:solidFill>
                  <a:srgbClr val="7F4182"/>
                </a:solidFill>
              </a:rPr>
              <a:t>In Module 3 we found out </a:t>
            </a:r>
            <a:r>
              <a:rPr lang="en-IE" dirty="0">
                <a:solidFill>
                  <a:srgbClr val="7F4182"/>
                </a:solidFill>
              </a:rPr>
              <a:t>about </a:t>
            </a:r>
            <a:r>
              <a:rPr lang="en-IE" sz="2400" dirty="0">
                <a:solidFill>
                  <a:srgbClr val="7F4182"/>
                </a:solidFill>
              </a:rPr>
              <a:t>placemaking and it can be used to further your community regeneration goals. So what did we learn?</a:t>
            </a:r>
          </a:p>
          <a:p>
            <a:r>
              <a:rPr lang="en-IE" sz="2400" dirty="0"/>
              <a:t>Placemaking is a community develo</a:t>
            </a:r>
            <a:r>
              <a:rPr lang="en-IE" dirty="0"/>
              <a:t>pment/regeneration approach that put the people from the place at the heart of the process. It is </a:t>
            </a:r>
            <a:r>
              <a:rPr lang="en-IE" b="0" i="0" dirty="0">
                <a:effectLst/>
              </a:rPr>
              <a:t>fundamentally about inclusion and shared community ownership.</a:t>
            </a:r>
          </a:p>
          <a:p>
            <a:r>
              <a:rPr lang="en-IE" sz="2400" dirty="0"/>
              <a:t>There are four different types of placemaking but there is no one size fits all approach – each community needs to find and apply the approach that best suits their needs or project</a:t>
            </a:r>
          </a:p>
          <a:p>
            <a:r>
              <a:rPr lang="en-IE" dirty="0"/>
              <a:t>Tactical placemaking can be an especially powerful approach for communities as it test/trials a project idea and provides proof of concept as in the case of the </a:t>
            </a:r>
            <a:r>
              <a:rPr lang="en-IE" dirty="0" err="1"/>
              <a:t>Coolaney</a:t>
            </a:r>
            <a:r>
              <a:rPr lang="en-IE" dirty="0"/>
              <a:t> Community Cafe</a:t>
            </a:r>
            <a:endParaRPr lang="en-IE" sz="2400" dirty="0"/>
          </a:p>
          <a:p>
            <a:endParaRPr lang="en-IE" sz="2400" dirty="0">
              <a:solidFill>
                <a:srgbClr val="7F4182"/>
              </a:solidFill>
            </a:endParaRPr>
          </a:p>
          <a:p>
            <a:pPr marL="0" indent="0">
              <a:buNone/>
            </a:pPr>
            <a:endParaRPr lang="en-IE" sz="2400" dirty="0">
              <a:solidFill>
                <a:srgbClr val="7F4182"/>
              </a:solidFill>
            </a:endParaRPr>
          </a:p>
          <a:p>
            <a:pPr marL="0" indent="0">
              <a:buNone/>
            </a:pPr>
            <a:endParaRPr lang="en-US" dirty="0"/>
          </a:p>
        </p:txBody>
      </p:sp>
      <p:cxnSp>
        <p:nvCxnSpPr>
          <p:cNvPr id="5" name="Straight Connector 4"/>
          <p:cNvCxnSpPr/>
          <p:nvPr/>
        </p:nvCxnSpPr>
        <p:spPr>
          <a:xfrm flipH="1">
            <a:off x="398709" y="1834436"/>
            <a:ext cx="11391509"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D06FC84-C2C1-45F9-9DB8-66870F3BFB91}"/>
              </a:ext>
            </a:extLst>
          </p:cNvPr>
          <p:cNvSpPr>
            <a:spLocks noGrp="1"/>
          </p:cNvSpPr>
          <p:nvPr>
            <p:ph type="body" sz="quarter" idx="21"/>
          </p:nvPr>
        </p:nvSpPr>
        <p:spPr>
          <a:xfrm>
            <a:off x="398708" y="554181"/>
            <a:ext cx="11391509" cy="1105141"/>
          </a:xfrm>
          <a:solidFill>
            <a:srgbClr val="7F4182"/>
          </a:solidFill>
        </p:spPr>
        <p:txBody>
          <a:bodyPr>
            <a:normAutofit/>
          </a:bodyPr>
          <a:lstStyle/>
          <a:p>
            <a:r>
              <a:rPr lang="en-GB" dirty="0">
                <a:solidFill>
                  <a:schemeClr val="bg1"/>
                </a:solidFill>
              </a:rPr>
              <a:t>MODULE 3: KEY TAKEAWAYS - </a:t>
            </a:r>
            <a:r>
              <a:rPr lang="en-IE" dirty="0">
                <a:solidFill>
                  <a:schemeClr val="bg1"/>
                </a:solidFill>
              </a:rPr>
              <a:t>PLACEMAKING – A POWERFUL TOOL FOR COMMUNITY REGENERATION</a:t>
            </a:r>
            <a:endParaRPr lang="en-US" dirty="0">
              <a:solidFill>
                <a:schemeClr val="bg1"/>
              </a:solidFill>
            </a:endParaRPr>
          </a:p>
        </p:txBody>
      </p:sp>
    </p:spTree>
    <p:extLst>
      <p:ext uri="{BB962C8B-B14F-4D97-AF65-F5344CB8AC3E}">
        <p14:creationId xmlns:p14="http://schemas.microsoft.com/office/powerpoint/2010/main" val="32110517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ld getting ready to fly a kite">
            <a:extLst>
              <a:ext uri="{FF2B5EF4-FFF2-40B4-BE49-F238E27FC236}">
                <a16:creationId xmlns:a16="http://schemas.microsoft.com/office/drawing/2014/main" id="{D1A87A60-B8EF-4EB6-A2C1-991AA64A40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7" name="TextBox 6">
            <a:extLst>
              <a:ext uri="{FF2B5EF4-FFF2-40B4-BE49-F238E27FC236}">
                <a16:creationId xmlns:a16="http://schemas.microsoft.com/office/drawing/2014/main" id="{EC11FE75-4F82-46E0-AB7B-D3E6147622D2}"/>
              </a:ext>
            </a:extLst>
          </p:cNvPr>
          <p:cNvSpPr txBox="1"/>
          <p:nvPr/>
        </p:nvSpPr>
        <p:spPr>
          <a:xfrm>
            <a:off x="1208690" y="3909849"/>
            <a:ext cx="10804634" cy="4847481"/>
          </a:xfrm>
          <a:prstGeom prst="rect">
            <a:avLst/>
          </a:prstGeom>
          <a:noFill/>
        </p:spPr>
        <p:txBody>
          <a:bodyPr wrap="square">
            <a:spAutoFit/>
          </a:bodyPr>
          <a:lstStyle/>
          <a:p>
            <a:pPr algn="r">
              <a:spcAft>
                <a:spcPts val="600"/>
              </a:spcAft>
            </a:pPr>
            <a:r>
              <a:rPr lang="en-IE" sz="3600" dirty="0">
                <a:solidFill>
                  <a:schemeClr val="bg1"/>
                </a:solidFill>
              </a:rPr>
              <a:t>NEXT UP: Module 4</a:t>
            </a:r>
          </a:p>
          <a:p>
            <a:pPr algn="r">
              <a:spcAft>
                <a:spcPts val="600"/>
              </a:spcAft>
            </a:pPr>
            <a:r>
              <a:rPr lang="en-IE" sz="3600" dirty="0">
                <a:solidFill>
                  <a:schemeClr val="bg1"/>
                </a:solidFill>
              </a:rPr>
              <a:t>Collaborating and Partnering for Community Regeneration Success</a:t>
            </a:r>
            <a:endParaRPr lang="en-IE" sz="4000" dirty="0">
              <a:solidFill>
                <a:schemeClr val="bg1"/>
              </a:solidFill>
            </a:endParaRPr>
          </a:p>
          <a:p>
            <a:pPr algn="r">
              <a:spcAft>
                <a:spcPts val="600"/>
              </a:spcAft>
            </a:pPr>
            <a:endParaRPr lang="en-IE" sz="4000" dirty="0">
              <a:solidFill>
                <a:schemeClr val="bg1"/>
              </a:solidFill>
            </a:endParaRPr>
          </a:p>
          <a:p>
            <a:pPr algn="r">
              <a:spcAft>
                <a:spcPts val="600"/>
              </a:spcAft>
            </a:pPr>
            <a:endParaRPr lang="en-IE" sz="4000" dirty="0">
              <a:solidFill>
                <a:schemeClr val="bg1"/>
              </a:solidFill>
            </a:endParaRPr>
          </a:p>
          <a:p>
            <a:pPr algn="r">
              <a:spcAft>
                <a:spcPts val="600"/>
              </a:spcAft>
            </a:pPr>
            <a:endParaRPr lang="en-IE" sz="4000" dirty="0">
              <a:solidFill>
                <a:schemeClr val="bg1"/>
              </a:solidFill>
            </a:endParaRPr>
          </a:p>
          <a:p>
            <a:pPr lvl="2" algn="r">
              <a:spcAft>
                <a:spcPts val="600"/>
              </a:spcAft>
            </a:pPr>
            <a:br>
              <a:rPr lang="en-IE" sz="2800" dirty="0">
                <a:solidFill>
                  <a:schemeClr val="bg1"/>
                </a:solidFill>
              </a:rPr>
            </a:br>
            <a:endParaRPr lang="en-IE" sz="2800" dirty="0">
              <a:solidFill>
                <a:schemeClr val="bg1"/>
              </a:solidFill>
            </a:endParaRPr>
          </a:p>
        </p:txBody>
      </p:sp>
      <p:sp>
        <p:nvSpPr>
          <p:cNvPr id="12" name="TextBox 11">
            <a:extLst>
              <a:ext uri="{FF2B5EF4-FFF2-40B4-BE49-F238E27FC236}">
                <a16:creationId xmlns:a16="http://schemas.microsoft.com/office/drawing/2014/main" id="{CAF4AC1E-ED4D-43A2-B704-922DCBBC695C}"/>
              </a:ext>
            </a:extLst>
          </p:cNvPr>
          <p:cNvSpPr txBox="1"/>
          <p:nvPr/>
        </p:nvSpPr>
        <p:spPr>
          <a:xfrm>
            <a:off x="1403130" y="5795002"/>
            <a:ext cx="10699531" cy="830997"/>
          </a:xfrm>
          <a:prstGeom prst="rect">
            <a:avLst/>
          </a:prstGeom>
          <a:solidFill>
            <a:srgbClr val="7F4182"/>
          </a:solidFill>
        </p:spPr>
        <p:txBody>
          <a:bodyPr wrap="square">
            <a:spAutoFit/>
          </a:bodyPr>
          <a:lstStyle/>
          <a:p>
            <a:r>
              <a:rPr lang="en-IE" sz="2400" dirty="0">
                <a:solidFill>
                  <a:schemeClr val="bg1"/>
                </a:solidFill>
              </a:rPr>
              <a:t>In Module 4, we will look at some key connections your community could benefit from and the role of external stakeholders in your community regeneration projects.</a:t>
            </a:r>
            <a:endParaRPr lang="en-IE" sz="2400" dirty="0"/>
          </a:p>
        </p:txBody>
      </p:sp>
    </p:spTree>
    <p:extLst>
      <p:ext uri="{BB962C8B-B14F-4D97-AF65-F5344CB8AC3E}">
        <p14:creationId xmlns:p14="http://schemas.microsoft.com/office/powerpoint/2010/main" val="38997681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21" name="Text Placeholder 20"/>
          <p:cNvSpPr>
            <a:spLocks noGrp="1"/>
          </p:cNvSpPr>
          <p:nvPr>
            <p:ph type="body" sz="quarter" idx="15"/>
          </p:nvPr>
        </p:nvSpPr>
        <p:spPr/>
        <p:txBody>
          <a:bodyPr/>
          <a:lstStyle/>
          <a:p>
            <a:endParaRPr lang="en-US"/>
          </a:p>
        </p:txBody>
      </p:sp>
      <p:sp>
        <p:nvSpPr>
          <p:cNvPr id="22" name="Text Placeholder 21"/>
          <p:cNvSpPr>
            <a:spLocks noGrp="1"/>
          </p:cNvSpPr>
          <p:nvPr>
            <p:ph type="body" sz="quarter" idx="16"/>
          </p:nvPr>
        </p:nvSpPr>
        <p:spPr/>
        <p:txBody>
          <a:bodyPr/>
          <a:lstStyle/>
          <a:p>
            <a:endParaRPr lang="en-US"/>
          </a:p>
        </p:txBody>
      </p:sp>
      <p:sp>
        <p:nvSpPr>
          <p:cNvPr id="23" name="Text Placeholder 22"/>
          <p:cNvSpPr>
            <a:spLocks noGrp="1"/>
          </p:cNvSpPr>
          <p:nvPr>
            <p:ph type="body" sz="quarter" idx="17"/>
          </p:nvPr>
        </p:nvSpPr>
        <p:spPr/>
        <p:txBody>
          <a:bodyPr/>
          <a:lstStyle/>
          <a:p>
            <a:endParaRPr lang="en-US"/>
          </a:p>
        </p:txBody>
      </p:sp>
      <p:sp>
        <p:nvSpPr>
          <p:cNvPr id="24" name="Text Placeholder 23"/>
          <p:cNvSpPr>
            <a:spLocks noGrp="1"/>
          </p:cNvSpPr>
          <p:nvPr>
            <p:ph type="body" sz="quarter" idx="18"/>
          </p:nvPr>
        </p:nvSpPr>
        <p:spPr/>
        <p:txBody>
          <a:bodyPr/>
          <a:lstStyle/>
          <a:p>
            <a:endParaRPr lang="en-US"/>
          </a:p>
        </p:txBody>
      </p:sp>
      <p:sp>
        <p:nvSpPr>
          <p:cNvPr id="4" name="TextBox 3">
            <a:extLst>
              <a:ext uri="{FF2B5EF4-FFF2-40B4-BE49-F238E27FC236}">
                <a16:creationId xmlns:a16="http://schemas.microsoft.com/office/drawing/2014/main" id="{6ABD2B99-F0AC-445E-9125-81E2C136EB86}"/>
              </a:ext>
            </a:extLst>
          </p:cNvPr>
          <p:cNvSpPr txBox="1"/>
          <p:nvPr/>
        </p:nvSpPr>
        <p:spPr>
          <a:xfrm>
            <a:off x="591207" y="1993005"/>
            <a:ext cx="6143296" cy="923330"/>
          </a:xfrm>
          <a:prstGeom prst="rect">
            <a:avLst/>
          </a:prstGeom>
          <a:noFill/>
        </p:spPr>
        <p:txBody>
          <a:bodyPr wrap="square">
            <a:spAutoFit/>
          </a:bodyPr>
          <a:lstStyle/>
          <a:p>
            <a:r>
              <a:rPr lang="en-IE" dirty="0"/>
              <a:t>Key references for Module 3</a:t>
            </a:r>
          </a:p>
          <a:p>
            <a:endParaRPr lang="en-IE" dirty="0"/>
          </a:p>
          <a:p>
            <a:r>
              <a:rPr lang="en-IE" dirty="0">
                <a:hlinkClick r:id="rId2"/>
              </a:rPr>
              <a:t>Designing and planning for play</a:t>
            </a:r>
            <a:endParaRPr lang="en-IE" dirty="0"/>
          </a:p>
        </p:txBody>
      </p:sp>
    </p:spTree>
    <p:extLst>
      <p:ext uri="{BB962C8B-B14F-4D97-AF65-F5344CB8AC3E}">
        <p14:creationId xmlns:p14="http://schemas.microsoft.com/office/powerpoint/2010/main" val="41168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0D4727-6B11-4817-AE75-FF5819E9FBB1}"/>
              </a:ext>
            </a:extLst>
          </p:cNvPr>
          <p:cNvSpPr>
            <a:spLocks noGrp="1"/>
          </p:cNvSpPr>
          <p:nvPr>
            <p:ph type="body" sz="quarter" idx="16"/>
          </p:nvPr>
        </p:nvSpPr>
        <p:spPr>
          <a:xfrm>
            <a:off x="455097" y="977689"/>
            <a:ext cx="5279028" cy="697353"/>
          </a:xfrm>
        </p:spPr>
        <p:txBody>
          <a:bodyPr>
            <a:normAutofit/>
          </a:bodyPr>
          <a:lstStyle/>
          <a:p>
            <a:pPr algn="l"/>
            <a:r>
              <a:rPr lang="en-IE" dirty="0"/>
              <a:t>The Placemaking Process</a:t>
            </a:r>
          </a:p>
        </p:txBody>
      </p:sp>
      <p:sp>
        <p:nvSpPr>
          <p:cNvPr id="3" name="Text Placeholder 2">
            <a:extLst>
              <a:ext uri="{FF2B5EF4-FFF2-40B4-BE49-F238E27FC236}">
                <a16:creationId xmlns:a16="http://schemas.microsoft.com/office/drawing/2014/main" id="{F73585D8-26E5-4488-AD06-72D7438865B6}"/>
              </a:ext>
            </a:extLst>
          </p:cNvPr>
          <p:cNvSpPr>
            <a:spLocks noGrp="1"/>
          </p:cNvSpPr>
          <p:nvPr>
            <p:ph type="body" sz="quarter" idx="17"/>
          </p:nvPr>
        </p:nvSpPr>
        <p:spPr>
          <a:xfrm>
            <a:off x="367863" y="1890452"/>
            <a:ext cx="6863254" cy="3947440"/>
          </a:xfrm>
        </p:spPr>
        <p:txBody>
          <a:bodyPr/>
          <a:lstStyle/>
          <a:p>
            <a:pPr algn="just"/>
            <a:r>
              <a:rPr lang="en-IE" dirty="0"/>
              <a:t>The essence of placemaking is action at a hyperlocal level. Placemaking is an effort to strengthen the connection between people and the places they share, through the reimagination and reinvention of their communal spaces.</a:t>
            </a:r>
          </a:p>
          <a:p>
            <a:pPr algn="just"/>
            <a:r>
              <a:rPr lang="en-IE" dirty="0"/>
              <a:t>The Placemaking process is a bottom-up approach that draws on the assets and skills of a community.* </a:t>
            </a:r>
          </a:p>
          <a:p>
            <a:pPr algn="just"/>
            <a:r>
              <a:rPr lang="en-IE" dirty="0"/>
              <a:t>When it comes to placemaking, there is no one size fits all approach. Each place, each community, is unique and each needs to find the tools and approaches that work for them. </a:t>
            </a:r>
          </a:p>
        </p:txBody>
      </p:sp>
      <p:pic>
        <p:nvPicPr>
          <p:cNvPr id="6" name="Picture Placeholder 5" descr="A picture containing street&#10;&#10;Description automatically generated">
            <a:extLst>
              <a:ext uri="{FF2B5EF4-FFF2-40B4-BE49-F238E27FC236}">
                <a16:creationId xmlns:a16="http://schemas.microsoft.com/office/drawing/2014/main" id="{B31A7859-E6C1-4717-A2DE-1790E7813693}"/>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7" name="TextBox 6">
            <a:extLst>
              <a:ext uri="{FF2B5EF4-FFF2-40B4-BE49-F238E27FC236}">
                <a16:creationId xmlns:a16="http://schemas.microsoft.com/office/drawing/2014/main" id="{CD057091-AEA8-445D-96A9-61BA07758561}"/>
              </a:ext>
            </a:extLst>
          </p:cNvPr>
          <p:cNvSpPr txBox="1"/>
          <p:nvPr/>
        </p:nvSpPr>
        <p:spPr>
          <a:xfrm>
            <a:off x="2704766" y="5880311"/>
            <a:ext cx="6232634" cy="923330"/>
          </a:xfrm>
          <a:prstGeom prst="rect">
            <a:avLst/>
          </a:prstGeom>
          <a:solidFill>
            <a:srgbClr val="AB5AB0"/>
          </a:solidFill>
        </p:spPr>
        <p:txBody>
          <a:bodyPr wrap="square">
            <a:spAutoFit/>
          </a:bodyPr>
          <a:lstStyle/>
          <a:p>
            <a:r>
              <a:rPr lang="en-IE" dirty="0">
                <a:solidFill>
                  <a:schemeClr val="bg1"/>
                </a:solidFill>
              </a:rPr>
              <a:t>* Our Module 1 exercises helped you assess the assets and skills of your community, if you didn’t complete these exercises yet, now would also be a good time</a:t>
            </a:r>
          </a:p>
        </p:txBody>
      </p:sp>
    </p:spTree>
    <p:extLst>
      <p:ext uri="{BB962C8B-B14F-4D97-AF65-F5344CB8AC3E}">
        <p14:creationId xmlns:p14="http://schemas.microsoft.com/office/powerpoint/2010/main" val="74741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027A47-94B9-490A-B747-8604486A3A29}"/>
              </a:ext>
            </a:extLst>
          </p:cNvPr>
          <p:cNvSpPr>
            <a:spLocks noGrp="1"/>
          </p:cNvSpPr>
          <p:nvPr>
            <p:ph type="body" sz="quarter" idx="13"/>
          </p:nvPr>
        </p:nvSpPr>
        <p:spPr/>
        <p:txBody>
          <a:bodyPr>
            <a:normAutofit fontScale="85000" lnSpcReduction="10000"/>
          </a:bodyPr>
          <a:lstStyle/>
          <a:p>
            <a:r>
              <a:rPr lang="en-IE" dirty="0"/>
              <a:t>Who is involved in the Placemaking Process?</a:t>
            </a:r>
          </a:p>
        </p:txBody>
      </p:sp>
      <p:sp>
        <p:nvSpPr>
          <p:cNvPr id="3" name="Text Placeholder 2">
            <a:extLst>
              <a:ext uri="{FF2B5EF4-FFF2-40B4-BE49-F238E27FC236}">
                <a16:creationId xmlns:a16="http://schemas.microsoft.com/office/drawing/2014/main" id="{C1B500FB-A4FA-490E-8817-CB445B1C49D4}"/>
              </a:ext>
            </a:extLst>
          </p:cNvPr>
          <p:cNvSpPr>
            <a:spLocks noGrp="1"/>
          </p:cNvSpPr>
          <p:nvPr>
            <p:ph type="body" sz="quarter" idx="15"/>
          </p:nvPr>
        </p:nvSpPr>
        <p:spPr>
          <a:xfrm>
            <a:off x="176614" y="2689423"/>
            <a:ext cx="7012462" cy="3160804"/>
          </a:xfrm>
          <a:solidFill>
            <a:srgbClr val="68BBAF"/>
          </a:solidFill>
        </p:spPr>
        <p:txBody>
          <a:bodyPr/>
          <a:lstStyle/>
          <a:p>
            <a:r>
              <a:rPr lang="en-IE" b="0" i="0" dirty="0">
                <a:solidFill>
                  <a:schemeClr val="bg1"/>
                </a:solidFill>
                <a:effectLst/>
                <a:latin typeface="Lato"/>
              </a:rPr>
              <a:t> </a:t>
            </a:r>
            <a:r>
              <a:rPr lang="en-IE" b="0" i="0" dirty="0">
                <a:solidFill>
                  <a:schemeClr val="bg1"/>
                </a:solidFill>
                <a:effectLst/>
              </a:rPr>
              <a:t>COMMUNITIES OF LOCAL ACTIVE CITIZENS</a:t>
            </a:r>
          </a:p>
          <a:p>
            <a:r>
              <a:rPr lang="en-IE" dirty="0">
                <a:solidFill>
                  <a:schemeClr val="bg1"/>
                </a:solidFill>
              </a:rPr>
              <a:t>Placemaking is a community-led process which employs the creativity of people and facilitates community participation, social inclusion, place analysis and experimentation (i.e. try-out of ideas to improve a public space) as well as the animation of a place (e.g. events and activities of people to creatively use public spaces).</a:t>
            </a:r>
          </a:p>
        </p:txBody>
      </p:sp>
      <p:sp>
        <p:nvSpPr>
          <p:cNvPr id="4" name="Text Placeholder 3">
            <a:extLst>
              <a:ext uri="{FF2B5EF4-FFF2-40B4-BE49-F238E27FC236}">
                <a16:creationId xmlns:a16="http://schemas.microsoft.com/office/drawing/2014/main" id="{BC865A40-69E6-447D-A25B-5E313CE20872}"/>
              </a:ext>
            </a:extLst>
          </p:cNvPr>
          <p:cNvSpPr>
            <a:spLocks noGrp="1"/>
          </p:cNvSpPr>
          <p:nvPr>
            <p:ph type="body" sz="quarter" idx="16"/>
          </p:nvPr>
        </p:nvSpPr>
        <p:spPr>
          <a:xfrm>
            <a:off x="7746124" y="2681873"/>
            <a:ext cx="3822947" cy="3168354"/>
          </a:xfrm>
          <a:solidFill>
            <a:srgbClr val="AB5AB0"/>
          </a:solidFill>
        </p:spPr>
        <p:txBody>
          <a:bodyPr/>
          <a:lstStyle/>
          <a:p>
            <a:r>
              <a:rPr lang="en-IE" dirty="0">
                <a:solidFill>
                  <a:schemeClr val="bg1"/>
                </a:solidFill>
              </a:rPr>
              <a:t>EXTERNAL  STAKEHOLDERS</a:t>
            </a:r>
          </a:p>
          <a:p>
            <a:r>
              <a:rPr lang="en-IE" dirty="0">
                <a:solidFill>
                  <a:schemeClr val="bg1"/>
                </a:solidFill>
              </a:rPr>
              <a:t>This group provide external placemaking support (funders, local council, placemaking experts and professionals). </a:t>
            </a:r>
          </a:p>
        </p:txBody>
      </p:sp>
    </p:spTree>
    <p:extLst>
      <p:ext uri="{BB962C8B-B14F-4D97-AF65-F5344CB8AC3E}">
        <p14:creationId xmlns:p14="http://schemas.microsoft.com/office/powerpoint/2010/main" val="2037053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apter 3: Placemaking | Fingal County Council Online Consultation Portal">
            <a:extLst>
              <a:ext uri="{FF2B5EF4-FFF2-40B4-BE49-F238E27FC236}">
                <a16:creationId xmlns:a16="http://schemas.microsoft.com/office/drawing/2014/main" id="{AB443F2B-A8A5-4484-AB2B-D21318601928}"/>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423338" y="76200"/>
            <a:ext cx="6516414" cy="65164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8003E9-668E-46F0-BC6B-7A3575795198}"/>
              </a:ext>
            </a:extLst>
          </p:cNvPr>
          <p:cNvSpPr txBox="1"/>
          <p:nvPr/>
        </p:nvSpPr>
        <p:spPr>
          <a:xfrm>
            <a:off x="97971" y="1681031"/>
            <a:ext cx="4726277" cy="4154984"/>
          </a:xfrm>
          <a:prstGeom prst="rect">
            <a:avLst/>
          </a:prstGeom>
          <a:noFill/>
        </p:spPr>
        <p:txBody>
          <a:bodyPr wrap="square">
            <a:spAutoFit/>
          </a:bodyPr>
          <a:lstStyle/>
          <a:p>
            <a:r>
              <a:rPr lang="en-IE" sz="2400" b="0" i="0" dirty="0">
                <a:solidFill>
                  <a:srgbClr val="444444"/>
                </a:solidFill>
                <a:effectLst/>
              </a:rPr>
              <a:t>This diagram demonstrates why placemaking and sustainable communities should be at the centre of our regeneration thinking. </a:t>
            </a:r>
          </a:p>
          <a:p>
            <a:endParaRPr lang="en-IE" sz="2400" dirty="0">
              <a:solidFill>
                <a:srgbClr val="444444"/>
              </a:solidFill>
            </a:endParaRPr>
          </a:p>
          <a:p>
            <a:r>
              <a:rPr lang="en-IE" sz="2400" b="0" i="0" dirty="0">
                <a:solidFill>
                  <a:srgbClr val="444444"/>
                </a:solidFill>
                <a:effectLst/>
              </a:rPr>
              <a:t>It highlights the regeneration characteristics (many of which we have already come across in Module 1 and 2) which make for good placemaking and sustainable communities.</a:t>
            </a:r>
            <a:endParaRPr lang="en-IE" sz="2400" dirty="0"/>
          </a:p>
        </p:txBody>
      </p:sp>
      <p:sp>
        <p:nvSpPr>
          <p:cNvPr id="3" name="TextBox 2">
            <a:hlinkClick r:id="rId3"/>
            <a:extLst>
              <a:ext uri="{FF2B5EF4-FFF2-40B4-BE49-F238E27FC236}">
                <a16:creationId xmlns:a16="http://schemas.microsoft.com/office/drawing/2014/main" id="{16DE98B4-1480-4EDE-BEDE-0F2A4AE072AB}"/>
              </a:ext>
            </a:extLst>
          </p:cNvPr>
          <p:cNvSpPr txBox="1"/>
          <p:nvPr/>
        </p:nvSpPr>
        <p:spPr>
          <a:xfrm>
            <a:off x="11519338" y="6592614"/>
            <a:ext cx="1345324" cy="246221"/>
          </a:xfrm>
          <a:prstGeom prst="rect">
            <a:avLst/>
          </a:prstGeom>
          <a:noFill/>
        </p:spPr>
        <p:txBody>
          <a:bodyPr wrap="square" rtlCol="0">
            <a:spAutoFit/>
          </a:bodyPr>
          <a:lstStyle/>
          <a:p>
            <a:r>
              <a:rPr lang="en-IE" sz="1000" dirty="0">
                <a:hlinkClick r:id="rId3"/>
              </a:rPr>
              <a:t>Source</a:t>
            </a:r>
            <a:endParaRPr lang="en-IE" sz="1000" dirty="0"/>
          </a:p>
        </p:txBody>
      </p:sp>
      <p:sp>
        <p:nvSpPr>
          <p:cNvPr id="6" name="Text Placeholder 3">
            <a:extLst>
              <a:ext uri="{FF2B5EF4-FFF2-40B4-BE49-F238E27FC236}">
                <a16:creationId xmlns:a16="http://schemas.microsoft.com/office/drawing/2014/main" id="{54DA4A84-18BE-4F3B-9CF1-ACBC3B0C29F6}"/>
              </a:ext>
            </a:extLst>
          </p:cNvPr>
          <p:cNvSpPr txBox="1">
            <a:spLocks/>
          </p:cNvSpPr>
          <p:nvPr/>
        </p:nvSpPr>
        <p:spPr>
          <a:xfrm>
            <a:off x="1" y="117926"/>
            <a:ext cx="5423338" cy="1241999"/>
          </a:xfrm>
          <a:prstGeom prst="rect">
            <a:avLst/>
          </a:prstGeom>
          <a:solidFill>
            <a:srgbClr val="7F4182"/>
          </a:solidFill>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solidFill>
                  <a:schemeClr val="bg1"/>
                </a:solidFill>
              </a:rPr>
              <a:t>Placemaking and Sustainable Communities</a:t>
            </a:r>
          </a:p>
        </p:txBody>
      </p:sp>
    </p:spTree>
    <p:extLst>
      <p:ext uri="{BB962C8B-B14F-4D97-AF65-F5344CB8AC3E}">
        <p14:creationId xmlns:p14="http://schemas.microsoft.com/office/powerpoint/2010/main" val="2692233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TotalTime>
  <Words>6066</Words>
  <Application>Microsoft Office PowerPoint</Application>
  <PresentationFormat>Widescreen</PresentationFormat>
  <Paragraphs>326</Paragraphs>
  <Slides>64</Slides>
  <Notes>0</Notes>
  <HiddenSlides>0</HiddenSlides>
  <MMClips>6</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64</vt:i4>
      </vt:variant>
    </vt:vector>
  </HeadingPairs>
  <TitlesOfParts>
    <vt:vector size="75" baseType="lpstr">
      <vt:lpstr>andale-font</vt:lpstr>
      <vt:lpstr>Arial</vt:lpstr>
      <vt:lpstr>BentonSansRegular</vt:lpstr>
      <vt:lpstr>Calibri</vt:lpstr>
      <vt:lpstr>Calibri Light</vt:lpstr>
      <vt:lpstr>Lato</vt:lpstr>
      <vt:lpstr>Quattrocento Sans</vt:lpstr>
      <vt:lpstr>Roboto</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Lyons</dc:creator>
  <cp:lastModifiedBy>Orla Casey</cp:lastModifiedBy>
  <cp:revision>30</cp:revision>
  <dcterms:created xsi:type="dcterms:W3CDTF">2020-10-04T21:01:40Z</dcterms:created>
  <dcterms:modified xsi:type="dcterms:W3CDTF">2020-12-01T15:04:44Z</dcterms:modified>
</cp:coreProperties>
</file>